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hDIlgYK2uHRWIMhrQHX2mlEAD8u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Đào Tuấn Dũ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5D5B46-7B8B-4D56-A802-FD9562B5E55C}">
  <a:tblStyle styleId="{B45D5B46-7B8B-4D56-A802-FD9562B5E55C}"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1"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9-03T13:08:08.994">
    <p:pos x="6000" y="0"/>
    <p:text>https://www.smartdraw.com/entity-relationship-diagram/</p:text>
    <p:extLst>
      <p:ext uri="{C676402C-5697-4E1C-873F-D02D1690AC5C}">
        <p15:threadingInfo timeZoneBias="0"/>
      </p:ext>
      <p:ext uri="http://customooxmlschemas.google.com/">
        <go:slidesCustomData xmlns:go="http://customooxmlschemas.google.com/" commentPostId="AAAAOnl9fBk"/>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9-01T01:22:40.975">
    <p:pos x="6000" y="0"/>
    <p:text>https://gitmind.com/erd-examples.html</p:text>
    <p:extLst>
      <p:ext uri="{C676402C-5697-4E1C-873F-D02D1690AC5C}">
        <p15:threadingInfo timeZoneBias="0"/>
      </p:ext>
      <p:ext uri="http://customooxmlschemas.google.com/">
        <go:slidesCustomData xmlns:go="http://customooxmlschemas.google.com/" commentPostId="AAAAOm9asHI"/>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9-03T13:32:11.495">
    <p:pos x="6000" y="0"/>
    <p:text>https://www.geeksforgeeks.org/sql-ddl-dql-dml-dcl-tcl-commands/</p:text>
    <p:extLst>
      <p:ext uri="{C676402C-5697-4E1C-873F-D02D1690AC5C}">
        <p15:threadingInfo timeZoneBias="0"/>
      </p:ext>
      <p:ext uri="http://customooxmlschemas.google.com/">
        <go:slidesCustomData xmlns:go="http://customooxmlschemas.google.com/" commentPostId="AAAAOnl9fBw"/>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09-03T13:32:35.440">
    <p:pos x="6000" y="0"/>
    <p:text>https://www.javatpoint.com/dbms-sql-command</p:text>
    <p:extLst>
      <p:ext uri="{C676402C-5697-4E1C-873F-D02D1690AC5C}">
        <p15:threadingInfo timeZoneBias="0"/>
      </p:ext>
      <p:ext uri="http://customooxmlschemas.google.com/">
        <go:slidesCustomData xmlns:go="http://customooxmlschemas.google.com/" commentPostId="AAAAOnl9fB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 name="Google Shape;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US"/>
              <a:t>https://www.smartdraw.com/entity-relationship-diagram/</a:t>
            </a:r>
            <a:endParaRPr/>
          </a:p>
        </p:txBody>
      </p:sp>
      <p:sp>
        <p:nvSpPr>
          <p:cNvPr id="102" name="Google Shape;102;p7: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9" name="Google Shape;109;p11: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e14901d8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ee14901d8d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e14901d8d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ee14901d8d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e14901d8d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ee14901d8d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Sửa lại ảnh </a:t>
            </a:r>
            <a:endParaRPr/>
          </a:p>
        </p:txBody>
      </p:sp>
      <p:sp>
        <p:nvSpPr>
          <p:cNvPr id="140" name="Google Shape;140;p9: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https://www.geeksforgeeks.org/sql-ddl-dql-dml-dcl-tcl-commands/</a:t>
            </a:r>
            <a:endParaRPr/>
          </a:p>
          <a:p>
            <a:pPr indent="0" lvl="0" marL="0" rtl="0" algn="l">
              <a:lnSpc>
                <a:spcPct val="100000"/>
              </a:lnSpc>
              <a:spcBef>
                <a:spcPts val="0"/>
              </a:spcBef>
              <a:spcAft>
                <a:spcPts val="0"/>
              </a:spcAft>
              <a:buSzPts val="1100"/>
              <a:buNone/>
            </a:pPr>
            <a:r>
              <a:rPr lang="en-US"/>
              <a:t>https://www.javatpoint.com/dbms-sql-command</a:t>
            </a:r>
            <a:endParaRPr/>
          </a:p>
        </p:txBody>
      </p:sp>
      <p:sp>
        <p:nvSpPr>
          <p:cNvPr id="169" name="Google Shape;16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d55f303d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https://www.geeksforgeeks.org/sql-ddl-dql-dml-dcl-tcl-commands/</a:t>
            </a:r>
            <a:endParaRPr/>
          </a:p>
          <a:p>
            <a:pPr indent="0" lvl="0" marL="0" rtl="0" algn="l">
              <a:lnSpc>
                <a:spcPct val="100000"/>
              </a:lnSpc>
              <a:spcBef>
                <a:spcPts val="0"/>
              </a:spcBef>
              <a:spcAft>
                <a:spcPts val="0"/>
              </a:spcAft>
              <a:buSzPts val="1100"/>
              <a:buNone/>
            </a:pPr>
            <a:r>
              <a:rPr lang="en-US"/>
              <a:t>https://www.javatpoint.com/dbms-sql-command</a:t>
            </a:r>
            <a:endParaRPr/>
          </a:p>
        </p:txBody>
      </p:sp>
      <p:sp>
        <p:nvSpPr>
          <p:cNvPr id="174" name="Google Shape;174;ged55f303d9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extLst>
                  <a:ext uri="http://customooxmlschemas.google.com/">
                    <go:slidesCustomData xmlns:go="http://customooxmlschemas.google.com/" textRoundtripDataId="2"/>
                  </a:ext>
                </a:extLst>
              </a:rPr>
              <a:t>https://www.geeksforgeeks.org/sql-ddl-dql-dml-dcl-tcl-commands/</a:t>
            </a:r>
            <a:endParaRPr/>
          </a:p>
          <a:p>
            <a:pPr indent="0" lvl="0" marL="0" rtl="0" algn="l">
              <a:lnSpc>
                <a:spcPct val="100000"/>
              </a:lnSpc>
              <a:spcBef>
                <a:spcPts val="0"/>
              </a:spcBef>
              <a:spcAft>
                <a:spcPts val="0"/>
              </a:spcAft>
              <a:buSzPts val="1100"/>
              <a:buNone/>
            </a:pPr>
            <a:r>
              <a:rPr lang="en-US"/>
              <a:t>https://www.javatpoint.com/dbms-sql-command</a:t>
            </a:r>
            <a:endParaRPr/>
          </a:p>
        </p:txBody>
      </p:sp>
      <p:sp>
        <p:nvSpPr>
          <p:cNvPr id="181" name="Google Shape;18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Sửa lại ảnh </a:t>
            </a:r>
            <a:endParaRPr/>
          </a:p>
        </p:txBody>
      </p:sp>
      <p:sp>
        <p:nvSpPr>
          <p:cNvPr id="187" name="Google Shape;187;p14: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lang="en-US"/>
              <a:t>https://www.w3schools.com/sql/sql_autoincrement.asp</a:t>
            </a:r>
            <a:endParaRPr b="0"/>
          </a:p>
        </p:txBody>
      </p:sp>
      <p:sp>
        <p:nvSpPr>
          <p:cNvPr id="237" name="Google Shape;237;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Sửa lại ảnh </a:t>
            </a:r>
            <a:endParaRPr/>
          </a:p>
        </p:txBody>
      </p:sp>
      <p:sp>
        <p:nvSpPr>
          <p:cNvPr id="65" name="Google Shape;65;p4: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Sửa lại ảnh </a:t>
            </a:r>
            <a:endParaRPr/>
          </a:p>
        </p:txBody>
      </p:sp>
      <p:sp>
        <p:nvSpPr>
          <p:cNvPr id="72" name="Google Shape;72;p5: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extLst>
                  <a:ext uri="http://customooxmlschemas.google.com/">
                    <go:slidesCustomData xmlns:go="http://customooxmlschemas.google.com/" textRoundtripDataId="0"/>
                  </a:ext>
                </a:extLst>
              </a:rPr>
              <a:t>https://www.geeksforgeeks.org/architecture-of-mysql/</a:t>
            </a:r>
            <a:endParaRPr/>
          </a:p>
          <a:p>
            <a:pPr indent="0" lvl="0" marL="0" rtl="0" algn="l">
              <a:lnSpc>
                <a:spcPct val="100000"/>
              </a:lnSpc>
              <a:spcBef>
                <a:spcPts val="0"/>
              </a:spcBef>
              <a:spcAft>
                <a:spcPts val="0"/>
              </a:spcAft>
              <a:buSzPts val="1100"/>
              <a:buNone/>
            </a:pPr>
            <a:r>
              <a:rPr lang="en-US"/>
              <a:t>https://viblo.asia/p/tim-hieu-mysql-architecture-RnB5pj9JZPG</a:t>
            </a:r>
            <a:endParaRPr/>
          </a:p>
        </p:txBody>
      </p:sp>
      <p:sp>
        <p:nvSpPr>
          <p:cNvPr id="78" name="Google Shape;7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extLst>
                  <a:ext uri="http://customooxmlschemas.google.com/">
                    <go:slidesCustomData xmlns:go="http://customooxmlschemas.google.com/" textRoundtripDataId="1"/>
                  </a:ext>
                </a:extLst>
              </a:rPr>
              <a:t>https://lalitvc.wordpress.com/2016/11/03/mysql-architecture-and-components/</a:t>
            </a:r>
            <a:endParaRPr/>
          </a:p>
        </p:txBody>
      </p:sp>
      <p:sp>
        <p:nvSpPr>
          <p:cNvPr id="85" name="Google Shape;85;p10: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8" name="Shape 8"/>
        <p:cNvGrpSpPr/>
        <p:nvPr/>
      </p:nvGrpSpPr>
      <p:grpSpPr>
        <a:xfrm>
          <a:off x="0" y="0"/>
          <a:ext cx="0" cy="0"/>
          <a:chOff x="0" y="0"/>
          <a:chExt cx="0" cy="0"/>
        </a:xfrm>
      </p:grpSpPr>
      <p:sp>
        <p:nvSpPr>
          <p:cNvPr id="9" name="Google Shape;9;p27"/>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0" name="Google Shape;10;p27"/>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1" name="Google Shape;11;p27"/>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2" name="Shape 12"/>
        <p:cNvGrpSpPr/>
        <p:nvPr/>
      </p:nvGrpSpPr>
      <p:grpSpPr>
        <a:xfrm>
          <a:off x="0" y="0"/>
          <a:ext cx="0" cy="0"/>
          <a:chOff x="0" y="0"/>
          <a:chExt cx="0" cy="0"/>
        </a:xfrm>
      </p:grpSpPr>
      <p:cxnSp>
        <p:nvCxnSpPr>
          <p:cNvPr id="13" name="Google Shape;13;p28"/>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4" name="Google Shape;14;p28"/>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2000"/>
              <a:buFont typeface="Arial"/>
              <a:buNone/>
              <a:defRPr b="1" sz="2000">
                <a:latin typeface="Arial"/>
                <a:ea typeface="Arial"/>
                <a:cs typeface="Arial"/>
                <a:sym typeface="Arial"/>
              </a:defRPr>
            </a:lvl1pPr>
            <a:lvl2pPr lvl="1" algn="l">
              <a:lnSpc>
                <a:spcPct val="100000"/>
              </a:lnSpc>
              <a:spcBef>
                <a:spcPts val="0"/>
              </a:spcBef>
              <a:spcAft>
                <a:spcPts val="0"/>
              </a:spcAft>
              <a:buSzPts val="2000"/>
              <a:buFont typeface="Arial"/>
              <a:buNone/>
              <a:defRPr b="1" sz="2000">
                <a:highlight>
                  <a:srgbClr val="FFFFFF"/>
                </a:highlight>
                <a:latin typeface="Arial"/>
                <a:ea typeface="Arial"/>
                <a:cs typeface="Arial"/>
                <a:sym typeface="Arial"/>
              </a:defRPr>
            </a:lvl2pPr>
            <a:lvl3pPr lvl="2" algn="l">
              <a:lnSpc>
                <a:spcPct val="100000"/>
              </a:lnSpc>
              <a:spcBef>
                <a:spcPts val="0"/>
              </a:spcBef>
              <a:spcAft>
                <a:spcPts val="0"/>
              </a:spcAft>
              <a:buSzPts val="2000"/>
              <a:buFont typeface="Arial"/>
              <a:buNone/>
              <a:defRPr b="1" sz="2000">
                <a:highlight>
                  <a:srgbClr val="FFFFFF"/>
                </a:highlight>
                <a:latin typeface="Arial"/>
                <a:ea typeface="Arial"/>
                <a:cs typeface="Arial"/>
                <a:sym typeface="Arial"/>
              </a:defRPr>
            </a:lvl3pPr>
            <a:lvl4pPr lvl="3" algn="l">
              <a:lnSpc>
                <a:spcPct val="100000"/>
              </a:lnSpc>
              <a:spcBef>
                <a:spcPts val="0"/>
              </a:spcBef>
              <a:spcAft>
                <a:spcPts val="0"/>
              </a:spcAft>
              <a:buSzPts val="2000"/>
              <a:buFont typeface="Arial"/>
              <a:buNone/>
              <a:defRPr b="1" sz="2000">
                <a:highlight>
                  <a:srgbClr val="FFFFFF"/>
                </a:highlight>
                <a:latin typeface="Arial"/>
                <a:ea typeface="Arial"/>
                <a:cs typeface="Arial"/>
                <a:sym typeface="Arial"/>
              </a:defRPr>
            </a:lvl4pPr>
            <a:lvl5pPr lvl="4" algn="l">
              <a:lnSpc>
                <a:spcPct val="100000"/>
              </a:lnSpc>
              <a:spcBef>
                <a:spcPts val="0"/>
              </a:spcBef>
              <a:spcAft>
                <a:spcPts val="0"/>
              </a:spcAft>
              <a:buSzPts val="2000"/>
              <a:buFont typeface="Arial"/>
              <a:buNone/>
              <a:defRPr b="1" sz="2000">
                <a:highlight>
                  <a:srgbClr val="FFFFFF"/>
                </a:highlight>
                <a:latin typeface="Arial"/>
                <a:ea typeface="Arial"/>
                <a:cs typeface="Arial"/>
                <a:sym typeface="Arial"/>
              </a:defRPr>
            </a:lvl5pPr>
            <a:lvl6pPr lvl="5" algn="l">
              <a:lnSpc>
                <a:spcPct val="100000"/>
              </a:lnSpc>
              <a:spcBef>
                <a:spcPts val="0"/>
              </a:spcBef>
              <a:spcAft>
                <a:spcPts val="0"/>
              </a:spcAft>
              <a:buSzPts val="2000"/>
              <a:buFont typeface="Arial"/>
              <a:buNone/>
              <a:defRPr b="1" sz="2000">
                <a:highlight>
                  <a:srgbClr val="FFFFFF"/>
                </a:highlight>
                <a:latin typeface="Arial"/>
                <a:ea typeface="Arial"/>
                <a:cs typeface="Arial"/>
                <a:sym typeface="Arial"/>
              </a:defRPr>
            </a:lvl6pPr>
            <a:lvl7pPr lvl="6" algn="l">
              <a:lnSpc>
                <a:spcPct val="100000"/>
              </a:lnSpc>
              <a:spcBef>
                <a:spcPts val="0"/>
              </a:spcBef>
              <a:spcAft>
                <a:spcPts val="0"/>
              </a:spcAft>
              <a:buSzPts val="2000"/>
              <a:buFont typeface="Arial"/>
              <a:buNone/>
              <a:defRPr b="1" sz="2000">
                <a:highlight>
                  <a:srgbClr val="FFFFFF"/>
                </a:highlight>
                <a:latin typeface="Arial"/>
                <a:ea typeface="Arial"/>
                <a:cs typeface="Arial"/>
                <a:sym typeface="Arial"/>
              </a:defRPr>
            </a:lvl7pPr>
            <a:lvl8pPr lvl="7" algn="l">
              <a:lnSpc>
                <a:spcPct val="100000"/>
              </a:lnSpc>
              <a:spcBef>
                <a:spcPts val="0"/>
              </a:spcBef>
              <a:spcAft>
                <a:spcPts val="0"/>
              </a:spcAft>
              <a:buSzPts val="2000"/>
              <a:buFont typeface="Arial"/>
              <a:buNone/>
              <a:defRPr b="1" sz="2000">
                <a:highlight>
                  <a:srgbClr val="FFFFFF"/>
                </a:highlight>
                <a:latin typeface="Arial"/>
                <a:ea typeface="Arial"/>
                <a:cs typeface="Arial"/>
                <a:sym typeface="Arial"/>
              </a:defRPr>
            </a:lvl8pPr>
            <a:lvl9pPr lvl="8" algn="l">
              <a:lnSpc>
                <a:spcPct val="100000"/>
              </a:lnSpc>
              <a:spcBef>
                <a:spcPts val="0"/>
              </a:spcBef>
              <a:spcAft>
                <a:spcPts val="0"/>
              </a:spcAft>
              <a:buSzPts val="2000"/>
              <a:buFont typeface="Arial"/>
              <a:buNone/>
              <a:defRPr b="1" sz="2000">
                <a:highlight>
                  <a:srgbClr val="FFFFFF"/>
                </a:highlight>
                <a:latin typeface="Arial"/>
                <a:ea typeface="Arial"/>
                <a:cs typeface="Arial"/>
                <a:sym typeface="Arial"/>
              </a:defRPr>
            </a:lvl9pPr>
          </a:lstStyle>
          <a:p/>
        </p:txBody>
      </p:sp>
      <p:sp>
        <p:nvSpPr>
          <p:cNvPr id="16" name="Google Shape;16;p28"/>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FFCD00"/>
              </a:buClr>
              <a:buSzPts val="2400"/>
              <a:buFont typeface="Arial"/>
              <a:buChar char="◉"/>
              <a:defRPr sz="2400">
                <a:latin typeface="Arial"/>
                <a:ea typeface="Arial"/>
                <a:cs typeface="Arial"/>
                <a:sym typeface="Arial"/>
              </a:defRPr>
            </a:lvl1pPr>
            <a:lvl2pPr indent="-355600" lvl="1" marL="914400" algn="l">
              <a:lnSpc>
                <a:spcPct val="100000"/>
              </a:lnSpc>
              <a:spcBef>
                <a:spcPts val="480"/>
              </a:spcBef>
              <a:spcAft>
                <a:spcPts val="0"/>
              </a:spcAft>
              <a:buClr>
                <a:srgbClr val="FFCD00"/>
              </a:buClr>
              <a:buSzPts val="2000"/>
              <a:buFont typeface="Arial"/>
              <a:buChar char="○"/>
              <a:defRPr sz="2000">
                <a:latin typeface="Arial"/>
                <a:ea typeface="Arial"/>
                <a:cs typeface="Arial"/>
                <a:sym typeface="Arial"/>
              </a:defRPr>
            </a:lvl2pPr>
            <a:lvl3pPr indent="-355600" lvl="2" marL="1371600" algn="l">
              <a:lnSpc>
                <a:spcPct val="100000"/>
              </a:lnSpc>
              <a:spcBef>
                <a:spcPts val="480"/>
              </a:spcBef>
              <a:spcAft>
                <a:spcPts val="0"/>
              </a:spcAft>
              <a:buClr>
                <a:srgbClr val="FFCD00"/>
              </a:buClr>
              <a:buSzPts val="2000"/>
              <a:buFont typeface="Arial"/>
              <a:buChar char="■"/>
              <a:defRPr sz="2000">
                <a:latin typeface="Arial"/>
                <a:ea typeface="Arial"/>
                <a:cs typeface="Arial"/>
                <a:sym typeface="Arial"/>
              </a:defRPr>
            </a:lvl3pPr>
            <a:lvl4pPr indent="-342900" lvl="3" marL="1828800" algn="l">
              <a:lnSpc>
                <a:spcPct val="100000"/>
              </a:lnSpc>
              <a:spcBef>
                <a:spcPts val="360"/>
              </a:spcBef>
              <a:spcAft>
                <a:spcPts val="0"/>
              </a:spcAft>
              <a:buClr>
                <a:srgbClr val="FFCD00"/>
              </a:buClr>
              <a:buSzPts val="1800"/>
              <a:buFont typeface="Arial"/>
              <a:buChar char="●"/>
              <a:defRPr sz="1800">
                <a:latin typeface="Arial"/>
                <a:ea typeface="Arial"/>
                <a:cs typeface="Arial"/>
                <a:sym typeface="Arial"/>
              </a:defRPr>
            </a:lvl4pPr>
            <a:lvl5pPr indent="-342900" lvl="4" marL="2286000" algn="l">
              <a:lnSpc>
                <a:spcPct val="100000"/>
              </a:lnSpc>
              <a:spcBef>
                <a:spcPts val="360"/>
              </a:spcBef>
              <a:spcAft>
                <a:spcPts val="0"/>
              </a:spcAft>
              <a:buClr>
                <a:srgbClr val="FFCD00"/>
              </a:buClr>
              <a:buSzPts val="1800"/>
              <a:buFont typeface="Arial"/>
              <a:buChar char="○"/>
              <a:defRPr sz="1800">
                <a:latin typeface="Arial"/>
                <a:ea typeface="Arial"/>
                <a:cs typeface="Arial"/>
                <a:sym typeface="Arial"/>
              </a:defRPr>
            </a:lvl5pPr>
            <a:lvl6pPr indent="-342900" lvl="5" marL="2743200" algn="l">
              <a:lnSpc>
                <a:spcPct val="100000"/>
              </a:lnSpc>
              <a:spcBef>
                <a:spcPts val="360"/>
              </a:spcBef>
              <a:spcAft>
                <a:spcPts val="0"/>
              </a:spcAft>
              <a:buClr>
                <a:srgbClr val="FFCD00"/>
              </a:buClr>
              <a:buSzPts val="1800"/>
              <a:buFont typeface="Arial"/>
              <a:buChar char="■"/>
              <a:defRPr sz="1800">
                <a:latin typeface="Arial"/>
                <a:ea typeface="Arial"/>
                <a:cs typeface="Arial"/>
                <a:sym typeface="Arial"/>
              </a:defRPr>
            </a:lvl6pPr>
            <a:lvl7pPr indent="-342900" lvl="6" marL="3200400" algn="l">
              <a:lnSpc>
                <a:spcPct val="100000"/>
              </a:lnSpc>
              <a:spcBef>
                <a:spcPts val="360"/>
              </a:spcBef>
              <a:spcAft>
                <a:spcPts val="0"/>
              </a:spcAft>
              <a:buClr>
                <a:srgbClr val="FFCD00"/>
              </a:buClr>
              <a:buSzPts val="1800"/>
              <a:buFont typeface="Arial"/>
              <a:buChar char="●"/>
              <a:defRPr sz="1800">
                <a:latin typeface="Arial"/>
                <a:ea typeface="Arial"/>
                <a:cs typeface="Arial"/>
                <a:sym typeface="Arial"/>
              </a:defRPr>
            </a:lvl7pPr>
            <a:lvl8pPr indent="-342900" lvl="7" marL="3657600" algn="l">
              <a:lnSpc>
                <a:spcPct val="100000"/>
              </a:lnSpc>
              <a:spcBef>
                <a:spcPts val="360"/>
              </a:spcBef>
              <a:spcAft>
                <a:spcPts val="0"/>
              </a:spcAft>
              <a:buClr>
                <a:srgbClr val="FFCD00"/>
              </a:buClr>
              <a:buSzPts val="1800"/>
              <a:buFont typeface="Arial"/>
              <a:buChar char="○"/>
              <a:defRPr sz="1800">
                <a:latin typeface="Arial"/>
                <a:ea typeface="Arial"/>
                <a:cs typeface="Arial"/>
                <a:sym typeface="Arial"/>
              </a:defRPr>
            </a:lvl8pPr>
            <a:lvl9pPr indent="-342900" lvl="8" marL="4114800" algn="l">
              <a:lnSpc>
                <a:spcPct val="100000"/>
              </a:lnSpc>
              <a:spcBef>
                <a:spcPts val="360"/>
              </a:spcBef>
              <a:spcAft>
                <a:spcPts val="0"/>
              </a:spcAft>
              <a:buClr>
                <a:srgbClr val="FFCD00"/>
              </a:buClr>
              <a:buSzPts val="1800"/>
              <a:buFont typeface="Arial"/>
              <a:buChar char="■"/>
              <a:defRPr sz="1800">
                <a:latin typeface="Arial"/>
                <a:ea typeface="Arial"/>
                <a:cs typeface="Arial"/>
                <a:sym typeface="Arial"/>
              </a:defRPr>
            </a:lvl9pPr>
          </a:lstStyle>
          <a:p/>
        </p:txBody>
      </p:sp>
      <p:cxnSp>
        <p:nvCxnSpPr>
          <p:cNvPr id="17" name="Google Shape;17;p28"/>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18" name="Shape 18"/>
        <p:cNvGrpSpPr/>
        <p:nvPr/>
      </p:nvGrpSpPr>
      <p:grpSpPr>
        <a:xfrm>
          <a:off x="0" y="0"/>
          <a:ext cx="0" cy="0"/>
          <a:chOff x="0" y="0"/>
          <a:chExt cx="0" cy="0"/>
        </a:xfrm>
      </p:grpSpPr>
      <p:sp>
        <p:nvSpPr>
          <p:cNvPr id="19" name="Google Shape;19;p29"/>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rgbClr val="FFCD00"/>
                </a:highlight>
              </a:defRPr>
            </a:lvl1pPr>
            <a:lvl2pPr lvl="1" algn="l">
              <a:lnSpc>
                <a:spcPct val="100000"/>
              </a:lnSpc>
              <a:spcBef>
                <a:spcPts val="0"/>
              </a:spcBef>
              <a:spcAft>
                <a:spcPts val="0"/>
              </a:spcAft>
              <a:buClr>
                <a:schemeClr val="dk2"/>
              </a:buClr>
              <a:buSzPts val="1400"/>
              <a:buNone/>
              <a:defRPr sz="1400">
                <a:solidFill>
                  <a:schemeClr val="dk2"/>
                </a:solidFill>
                <a:highlight>
                  <a:srgbClr val="FFCD00"/>
                </a:highlight>
              </a:defRPr>
            </a:lvl2pPr>
            <a:lvl3pPr lvl="2" algn="l">
              <a:lnSpc>
                <a:spcPct val="100000"/>
              </a:lnSpc>
              <a:spcBef>
                <a:spcPts val="0"/>
              </a:spcBef>
              <a:spcAft>
                <a:spcPts val="0"/>
              </a:spcAft>
              <a:buClr>
                <a:schemeClr val="dk2"/>
              </a:buClr>
              <a:buSzPts val="1400"/>
              <a:buNone/>
              <a:defRPr sz="1400">
                <a:solidFill>
                  <a:schemeClr val="dk2"/>
                </a:solidFill>
                <a:highlight>
                  <a:srgbClr val="FFCD00"/>
                </a:highlight>
              </a:defRPr>
            </a:lvl3pPr>
            <a:lvl4pPr lvl="3" algn="l">
              <a:lnSpc>
                <a:spcPct val="100000"/>
              </a:lnSpc>
              <a:spcBef>
                <a:spcPts val="0"/>
              </a:spcBef>
              <a:spcAft>
                <a:spcPts val="0"/>
              </a:spcAft>
              <a:buClr>
                <a:schemeClr val="dk2"/>
              </a:buClr>
              <a:buSzPts val="1400"/>
              <a:buNone/>
              <a:defRPr sz="1400">
                <a:solidFill>
                  <a:schemeClr val="dk2"/>
                </a:solidFill>
                <a:highlight>
                  <a:srgbClr val="FFCD00"/>
                </a:highlight>
              </a:defRPr>
            </a:lvl4pPr>
            <a:lvl5pPr lvl="4" algn="l">
              <a:lnSpc>
                <a:spcPct val="100000"/>
              </a:lnSpc>
              <a:spcBef>
                <a:spcPts val="0"/>
              </a:spcBef>
              <a:spcAft>
                <a:spcPts val="0"/>
              </a:spcAft>
              <a:buClr>
                <a:schemeClr val="dk2"/>
              </a:buClr>
              <a:buSzPts val="1400"/>
              <a:buNone/>
              <a:defRPr sz="1400">
                <a:solidFill>
                  <a:schemeClr val="dk2"/>
                </a:solidFill>
                <a:highlight>
                  <a:srgbClr val="FFCD00"/>
                </a:highlight>
              </a:defRPr>
            </a:lvl5pPr>
            <a:lvl6pPr lvl="5" algn="l">
              <a:lnSpc>
                <a:spcPct val="100000"/>
              </a:lnSpc>
              <a:spcBef>
                <a:spcPts val="0"/>
              </a:spcBef>
              <a:spcAft>
                <a:spcPts val="0"/>
              </a:spcAft>
              <a:buClr>
                <a:schemeClr val="dk2"/>
              </a:buClr>
              <a:buSzPts val="1400"/>
              <a:buNone/>
              <a:defRPr sz="1400">
                <a:solidFill>
                  <a:schemeClr val="dk2"/>
                </a:solidFill>
                <a:highlight>
                  <a:srgbClr val="FFCD00"/>
                </a:highlight>
              </a:defRPr>
            </a:lvl6pPr>
            <a:lvl7pPr lvl="6" algn="l">
              <a:lnSpc>
                <a:spcPct val="100000"/>
              </a:lnSpc>
              <a:spcBef>
                <a:spcPts val="0"/>
              </a:spcBef>
              <a:spcAft>
                <a:spcPts val="0"/>
              </a:spcAft>
              <a:buClr>
                <a:schemeClr val="dk2"/>
              </a:buClr>
              <a:buSzPts val="1400"/>
              <a:buNone/>
              <a:defRPr sz="1400">
                <a:solidFill>
                  <a:schemeClr val="dk2"/>
                </a:solidFill>
                <a:highlight>
                  <a:srgbClr val="FFCD00"/>
                </a:highlight>
              </a:defRPr>
            </a:lvl7pPr>
            <a:lvl8pPr lvl="7" algn="l">
              <a:lnSpc>
                <a:spcPct val="100000"/>
              </a:lnSpc>
              <a:spcBef>
                <a:spcPts val="0"/>
              </a:spcBef>
              <a:spcAft>
                <a:spcPts val="0"/>
              </a:spcAft>
              <a:buClr>
                <a:schemeClr val="dk2"/>
              </a:buClr>
              <a:buSzPts val="1400"/>
              <a:buNone/>
              <a:defRPr sz="1400">
                <a:solidFill>
                  <a:schemeClr val="dk2"/>
                </a:solidFill>
                <a:highlight>
                  <a:srgbClr val="FFCD00"/>
                </a:highlight>
              </a:defRPr>
            </a:lvl8pPr>
            <a:lvl9pPr lvl="8" algn="l">
              <a:lnSpc>
                <a:spcPct val="100000"/>
              </a:lnSpc>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20" name="Google Shape;20;p29"/>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1" name="Google Shape;21;p29"/>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9"/>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3" name="Google Shape;23;p29"/>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4" name="Shape 24"/>
        <p:cNvGrpSpPr/>
        <p:nvPr/>
      </p:nvGrpSpPr>
      <p:grpSpPr>
        <a:xfrm>
          <a:off x="0" y="0"/>
          <a:ext cx="0" cy="0"/>
          <a:chOff x="0" y="0"/>
          <a:chExt cx="0" cy="0"/>
        </a:xfrm>
      </p:grpSpPr>
      <p:sp>
        <p:nvSpPr>
          <p:cNvPr id="25" name="Google Shape;25;p30"/>
          <p:cNvSpPr txBox="1"/>
          <p:nvPr>
            <p:ph type="ctrTitle"/>
          </p:nvPr>
        </p:nvSpPr>
        <p:spPr>
          <a:xfrm>
            <a:off x="1143000" y="841772"/>
            <a:ext cx="6858000" cy="179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500"/>
              <a:buNone/>
              <a:defRPr sz="4500"/>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26" name="Google Shape;26;p30"/>
          <p:cNvSpPr txBox="1"/>
          <p:nvPr>
            <p:ph idx="1" type="subTitle"/>
          </p:nvPr>
        </p:nvSpPr>
        <p:spPr>
          <a:xfrm>
            <a:off x="1143000" y="2701528"/>
            <a:ext cx="6858000" cy="1241822"/>
          </a:xfrm>
          <a:prstGeom prst="rect">
            <a:avLst/>
          </a:prstGeom>
          <a:noFill/>
          <a:ln>
            <a:noFill/>
          </a:ln>
        </p:spPr>
        <p:txBody>
          <a:bodyPr anchorCtr="0" anchor="t" bIns="91425" lIns="91425" spcFirstLastPara="1" rIns="91425" wrap="square" tIns="91425">
            <a:noAutofit/>
          </a:bodyPr>
          <a:lstStyle>
            <a:lvl1pPr lvl="0" algn="ctr">
              <a:lnSpc>
                <a:spcPct val="100000"/>
              </a:lnSpc>
              <a:spcBef>
                <a:spcPts val="600"/>
              </a:spcBef>
              <a:spcAft>
                <a:spcPts val="0"/>
              </a:spcAft>
              <a:buSzPts val="1800"/>
              <a:buNone/>
              <a:defRPr sz="1800"/>
            </a:lvl1pPr>
            <a:lvl2pPr lvl="1" algn="ctr">
              <a:lnSpc>
                <a:spcPct val="100000"/>
              </a:lnSpc>
              <a:spcBef>
                <a:spcPts val="480"/>
              </a:spcBef>
              <a:spcAft>
                <a:spcPts val="0"/>
              </a:spcAft>
              <a:buSzPts val="1500"/>
              <a:buNone/>
              <a:defRPr sz="1500"/>
            </a:lvl2pPr>
            <a:lvl3pPr lvl="2" algn="ctr">
              <a:lnSpc>
                <a:spcPct val="100000"/>
              </a:lnSpc>
              <a:spcBef>
                <a:spcPts val="480"/>
              </a:spcBef>
              <a:spcAft>
                <a:spcPts val="0"/>
              </a:spcAft>
              <a:buSzPts val="1400"/>
              <a:buNone/>
              <a:defRPr sz="1400"/>
            </a:lvl3pPr>
            <a:lvl4pPr lvl="3" algn="ctr">
              <a:lnSpc>
                <a:spcPct val="100000"/>
              </a:lnSpc>
              <a:spcBef>
                <a:spcPts val="360"/>
              </a:spcBef>
              <a:spcAft>
                <a:spcPts val="0"/>
              </a:spcAft>
              <a:buSzPts val="1200"/>
              <a:buNone/>
              <a:defRPr sz="1200"/>
            </a:lvl4pPr>
            <a:lvl5pPr lvl="4" algn="ctr">
              <a:lnSpc>
                <a:spcPct val="100000"/>
              </a:lnSpc>
              <a:spcBef>
                <a:spcPts val="360"/>
              </a:spcBef>
              <a:spcAft>
                <a:spcPts val="0"/>
              </a:spcAft>
              <a:buSzPts val="1200"/>
              <a:buNone/>
              <a:defRPr sz="1200"/>
            </a:lvl5pPr>
            <a:lvl6pPr lvl="5" algn="ctr">
              <a:lnSpc>
                <a:spcPct val="100000"/>
              </a:lnSpc>
              <a:spcBef>
                <a:spcPts val="360"/>
              </a:spcBef>
              <a:spcAft>
                <a:spcPts val="0"/>
              </a:spcAft>
              <a:buSzPts val="1200"/>
              <a:buNone/>
              <a:defRPr sz="1200"/>
            </a:lvl6pPr>
            <a:lvl7pPr lvl="6" algn="ctr">
              <a:lnSpc>
                <a:spcPct val="100000"/>
              </a:lnSpc>
              <a:spcBef>
                <a:spcPts val="360"/>
              </a:spcBef>
              <a:spcAft>
                <a:spcPts val="0"/>
              </a:spcAft>
              <a:buSzPts val="1200"/>
              <a:buNone/>
              <a:defRPr sz="1200"/>
            </a:lvl7pPr>
            <a:lvl8pPr lvl="7" algn="ctr">
              <a:lnSpc>
                <a:spcPct val="100000"/>
              </a:lnSpc>
              <a:spcBef>
                <a:spcPts val="360"/>
              </a:spcBef>
              <a:spcAft>
                <a:spcPts val="0"/>
              </a:spcAft>
              <a:buSzPts val="1200"/>
              <a:buNone/>
              <a:defRPr sz="1200"/>
            </a:lvl8pPr>
            <a:lvl9pPr lvl="8" algn="ctr">
              <a:lnSpc>
                <a:spcPct val="100000"/>
              </a:lnSpc>
              <a:spcBef>
                <a:spcPts val="360"/>
              </a:spcBef>
              <a:spcAft>
                <a:spcPts val="0"/>
              </a:spcAft>
              <a:buSzPts val="1200"/>
              <a:buNone/>
              <a:defRPr sz="1200"/>
            </a:lvl9pPr>
          </a:lstStyle>
          <a:p/>
        </p:txBody>
      </p:sp>
      <p:sp>
        <p:nvSpPr>
          <p:cNvPr id="27" name="Google Shape;27;p30"/>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30"/>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30"/>
          <p:cNvSpPr txBox="1"/>
          <p:nvPr>
            <p:ph idx="12" type="sldNum"/>
          </p:nvPr>
        </p:nvSpPr>
        <p:spPr>
          <a:xfrm>
            <a:off x="8126070" y="4721452"/>
            <a:ext cx="345101" cy="273844"/>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Completely blank">
    <p:spTree>
      <p:nvGrpSpPr>
        <p:cNvPr id="30" name="Shape 3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FFCD00"/>
              </a:buClr>
              <a:buSzPts val="2400"/>
              <a:buFont typeface="Arial"/>
              <a:buChar char="◉"/>
              <a:defRPr b="0" i="0" sz="2400" u="none" cap="none" strike="noStrike">
                <a:solidFill>
                  <a:srgbClr val="000000"/>
                </a:solidFill>
                <a:latin typeface="Arial"/>
                <a:ea typeface="Arial"/>
                <a:cs typeface="Arial"/>
                <a:sym typeface="Arial"/>
              </a:defRPr>
            </a:lvl1pPr>
            <a:lvl2pPr indent="-355600" lvl="1" marL="914400" marR="0" rtl="0" algn="l">
              <a:lnSpc>
                <a:spcPct val="100000"/>
              </a:lnSpc>
              <a:spcBef>
                <a:spcPts val="480"/>
              </a:spcBef>
              <a:spcAft>
                <a:spcPts val="0"/>
              </a:spcAft>
              <a:buClr>
                <a:srgbClr val="FFCD00"/>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480"/>
              </a:spcBef>
              <a:spcAft>
                <a:spcPts val="0"/>
              </a:spcAft>
              <a:buClr>
                <a:srgbClr val="FFCD00"/>
              </a:buClr>
              <a:buSzPts val="2000"/>
              <a:buFont typeface="Arial"/>
              <a:buChar char="■"/>
              <a:defRPr b="0" i="0" sz="2000" u="none" cap="none" strike="noStrike">
                <a:solidFill>
                  <a:srgbClr val="000000"/>
                </a:solidFill>
                <a:latin typeface="Arial"/>
                <a:ea typeface="Arial"/>
                <a:cs typeface="Arial"/>
                <a:sym typeface="Arial"/>
              </a:defRPr>
            </a:lvl3pPr>
            <a:lvl4pPr indent="-342900" lvl="3" marL="1828800" marR="0" rtl="0" algn="l">
              <a:lnSpc>
                <a:spcPct val="100000"/>
              </a:lnSpc>
              <a:spcBef>
                <a:spcPts val="360"/>
              </a:spcBef>
              <a:spcAft>
                <a:spcPts val="0"/>
              </a:spcAft>
              <a:buClr>
                <a:srgbClr val="FFCD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360"/>
              </a:spcBef>
              <a:spcAft>
                <a:spcPts val="0"/>
              </a:spcAft>
              <a:buClr>
                <a:srgbClr val="FFCD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360"/>
              </a:spcBef>
              <a:spcAft>
                <a:spcPts val="0"/>
              </a:spcAft>
              <a:buClr>
                <a:srgbClr val="FFCD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360"/>
              </a:spcBef>
              <a:spcAft>
                <a:spcPts val="0"/>
              </a:spcAft>
              <a:buClr>
                <a:srgbClr val="FFCD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360"/>
              </a:spcBef>
              <a:spcAft>
                <a:spcPts val="0"/>
              </a:spcAft>
              <a:buClr>
                <a:srgbClr val="FFCD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360"/>
              </a:spcBef>
              <a:spcAft>
                <a:spcPts val="0"/>
              </a:spcAft>
              <a:buClr>
                <a:srgbClr val="FFCD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7" name="Google Shape;7;p26"/>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comments" Target="../comments/comment2.xml"/><Relationship Id="rId4" Type="http://schemas.openxmlformats.org/officeDocument/2006/relationships/hyperlink" Target="https://erdplus.com/" TargetMode="External"/><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comments" Target="../comments/commen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comments" Target="../comments/comment4.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www.w3schools.com/sql/sql_datatypes.as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s://www.w3schools.com/sql/sql_autoincrement.asp"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1"/>
          <p:cNvSpPr txBox="1"/>
          <p:nvPr>
            <p:ph type="ctrTitle"/>
          </p:nvPr>
        </p:nvSpPr>
        <p:spPr>
          <a:xfrm>
            <a:off x="3106058" y="1945831"/>
            <a:ext cx="3976914"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None/>
            </a:pPr>
            <a:r>
              <a:rPr lang="en-US"/>
              <a:t>MySQL</a:t>
            </a:r>
            <a:endParaRPr/>
          </a:p>
        </p:txBody>
      </p:sp>
      <p:grpSp>
        <p:nvGrpSpPr>
          <p:cNvPr id="36" name="Google Shape;36;p1"/>
          <p:cNvGrpSpPr/>
          <p:nvPr/>
        </p:nvGrpSpPr>
        <p:grpSpPr>
          <a:xfrm>
            <a:off x="1299165" y="3511424"/>
            <a:ext cx="215966" cy="342399"/>
            <a:chOff x="6718575" y="2318625"/>
            <a:chExt cx="256950" cy="407375"/>
          </a:xfrm>
        </p:grpSpPr>
        <p:sp>
          <p:nvSpPr>
            <p:cNvPr id="37" name="Google Shape;37;p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nvSpPr>
        <p:spPr>
          <a:xfrm>
            <a:off x="543557" y="358140"/>
            <a:ext cx="7899403" cy="4312920"/>
          </a:xfrm>
          <a:prstGeom prst="rect">
            <a:avLst/>
          </a:prstGeom>
          <a:noFill/>
          <a:ln>
            <a:noFill/>
          </a:ln>
        </p:spPr>
        <p:txBody>
          <a:bodyPr anchorCtr="0" anchor="t" bIns="91425" lIns="91425" spcFirstLastPara="1" rIns="91425" wrap="square" tIns="91425">
            <a:noAutofit/>
          </a:bodyPr>
          <a:lstStyle/>
          <a:p>
            <a:pPr indent="-285750" lvl="0" marL="361950" marR="0" rtl="0" algn="just">
              <a:lnSpc>
                <a:spcPct val="150000"/>
              </a:lnSpc>
              <a:spcBef>
                <a:spcPts val="0"/>
              </a:spcBef>
              <a:spcAft>
                <a:spcPts val="0"/>
              </a:spcAft>
              <a:buClr>
                <a:srgbClr val="FFCD00"/>
              </a:buClr>
              <a:buSzPts val="1400"/>
              <a:buFont typeface="Arial"/>
              <a:buChar char="•"/>
            </a:pPr>
            <a:r>
              <a:rPr b="0" i="0" lang="en-US" sz="1600" u="none" cap="none" strike="noStrike">
                <a:solidFill>
                  <a:srgbClr val="000000"/>
                </a:solidFill>
                <a:latin typeface="Arial"/>
                <a:ea typeface="Arial"/>
                <a:cs typeface="Arial"/>
                <a:sym typeface="Arial"/>
              </a:rPr>
              <a:t>An entity relationship diagram (ERD) shows the relationships of entity sets stored in a database. </a:t>
            </a:r>
            <a:endParaRPr/>
          </a:p>
          <a:p>
            <a:pPr indent="-285750" lvl="0" marL="361950" marR="0" rtl="0" algn="just">
              <a:lnSpc>
                <a:spcPct val="150000"/>
              </a:lnSpc>
              <a:spcBef>
                <a:spcPts val="0"/>
              </a:spcBef>
              <a:spcAft>
                <a:spcPts val="0"/>
              </a:spcAft>
              <a:buClr>
                <a:srgbClr val="FFCD00"/>
              </a:buClr>
              <a:buSzPts val="1400"/>
              <a:buFont typeface="Arial"/>
              <a:buChar char="•"/>
            </a:pPr>
            <a:r>
              <a:rPr b="0" i="0" lang="en-US" sz="1600" u="none" cap="none" strike="noStrike">
                <a:solidFill>
                  <a:srgbClr val="000000"/>
                </a:solidFill>
                <a:latin typeface="Arial"/>
                <a:ea typeface="Arial"/>
                <a:cs typeface="Arial"/>
                <a:sym typeface="Arial"/>
              </a:rPr>
              <a:t>This model is based on three basic concepts:</a:t>
            </a:r>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Entities</a:t>
            </a:r>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Attributes</a:t>
            </a:r>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Relationships</a:t>
            </a:r>
            <a:endParaRPr/>
          </a:p>
          <a:p>
            <a:pPr indent="0" lvl="0" marL="76200" marR="0" rtl="0" algn="just">
              <a:lnSpc>
                <a:spcPct val="15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196850" lvl="0" marL="361950" marR="0" rtl="0" algn="just">
              <a:lnSpc>
                <a:spcPct val="150000"/>
              </a:lnSpc>
              <a:spcBef>
                <a:spcPts val="0"/>
              </a:spcBef>
              <a:spcAft>
                <a:spcPts val="0"/>
              </a:spcAft>
              <a:buClr>
                <a:srgbClr val="FFCD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iagram&#10;&#10;Description automatically generated" id="105" name="Google Shape;105;p7"/>
          <p:cNvPicPr preferRelativeResize="0"/>
          <p:nvPr/>
        </p:nvPicPr>
        <p:blipFill rotWithShape="1">
          <a:blip r:embed="rId4">
            <a:alphaModFix/>
          </a:blip>
          <a:srcRect b="0" l="0" r="0" t="0"/>
          <a:stretch/>
        </p:blipFill>
        <p:spPr>
          <a:xfrm>
            <a:off x="3062765" y="1691035"/>
            <a:ext cx="5052535" cy="2980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500"/>
                                        <p:tgtEl>
                                          <p:spTgt spid="10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500"/>
                                        <p:tgtEl>
                                          <p:spTgt spid="10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500"/>
                                        <p:tgtEl>
                                          <p:spTgt spid="10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Effect filter="fade" transition="in">
                                      <p:cBhvr>
                                        <p:cTn dur="500"/>
                                        <p:tgtEl>
                                          <p:spTgt spid="10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Effect filter="fade" transition="in">
                                      <p:cBhvr>
                                        <p:cTn dur="500"/>
                                        <p:tgtEl>
                                          <p:spTgt spid="10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animEffect filter="fade" transition="in">
                                      <p:cBhvr>
                                        <p:cTn dur="500"/>
                                        <p:tgtEl>
                                          <p:spTgt spid="10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animEffect filter="fade" transition="in">
                                      <p:cBhvr>
                                        <p:cTn dur="500"/>
                                        <p:tgtEl>
                                          <p:spTgt spid="10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1"/>
          <p:cNvSpPr txBox="1"/>
          <p:nvPr/>
        </p:nvSpPr>
        <p:spPr>
          <a:xfrm>
            <a:off x="543557" y="358140"/>
            <a:ext cx="7899403" cy="4312920"/>
          </a:xfrm>
          <a:prstGeom prst="rect">
            <a:avLst/>
          </a:prstGeom>
          <a:noFill/>
          <a:ln>
            <a:noFill/>
          </a:ln>
        </p:spPr>
        <p:txBody>
          <a:bodyPr anchorCtr="0" anchor="t" bIns="91425" lIns="91425" spcFirstLastPara="1" rIns="91425" wrap="square" tIns="91425">
            <a:noAutofit/>
          </a:bodyPr>
          <a:lstStyle/>
          <a:p>
            <a:pPr indent="-285750" lvl="0" marL="361950" marR="0" rtl="0" algn="just">
              <a:lnSpc>
                <a:spcPct val="150000"/>
              </a:lnSpc>
              <a:spcBef>
                <a:spcPts val="0"/>
              </a:spcBef>
              <a:spcAft>
                <a:spcPts val="0"/>
              </a:spcAft>
              <a:buClr>
                <a:srgbClr val="FFCD00"/>
              </a:buClr>
              <a:buSzPts val="1400"/>
              <a:buFont typeface="Arial"/>
              <a:buChar char="•"/>
            </a:pPr>
            <a:r>
              <a:rPr b="0" i="0" lang="en-US" sz="1600" u="none" cap="none" strike="noStrike">
                <a:solidFill>
                  <a:srgbClr val="000000"/>
                </a:solidFill>
                <a:latin typeface="Arial"/>
                <a:ea typeface="Arial"/>
                <a:cs typeface="Arial"/>
                <a:sym typeface="Arial"/>
              </a:rPr>
              <a:t>Have three main relationship:</a:t>
            </a:r>
            <a:endParaRPr b="0" i="0" sz="16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- 1 – 1 relationship			    Kí hiệu </a:t>
            </a:r>
            <a:endParaRPr b="0" i="0" sz="16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- 1 – n relationship                                                    </a:t>
            </a:r>
            <a:endParaRPr b="0" i="0" sz="16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 n – n relationship</a:t>
            </a:r>
            <a:endParaRPr/>
          </a:p>
          <a:p>
            <a:pPr indent="-285750" lvl="0" marL="361950" marR="0" rtl="0" algn="just">
              <a:lnSpc>
                <a:spcPct val="150000"/>
              </a:lnSpc>
              <a:spcBef>
                <a:spcPts val="0"/>
              </a:spcBef>
              <a:spcAft>
                <a:spcPts val="0"/>
              </a:spcAft>
              <a:buClr>
                <a:srgbClr val="FFCD00"/>
              </a:buClr>
              <a:buSzPts val="1400"/>
              <a:buFont typeface="Arial"/>
              <a:buChar char="•"/>
            </a:pPr>
            <a:r>
              <a:rPr b="0" i="0" lang="en-US" sz="1600" u="sng" cap="none" strike="noStrike">
                <a:solidFill>
                  <a:srgbClr val="000000"/>
                </a:solidFill>
                <a:latin typeface="Arial"/>
                <a:ea typeface="Arial"/>
                <a:cs typeface="Arial"/>
                <a:sym typeface="Arial"/>
                <a:hlinkClick r:id="rId4">
                  <a:extLst>
                    <a:ext uri="{A12FA001-AC4F-418D-AE19-62706E023703}">
                      <ahyp:hlinkClr val="tx"/>
                    </a:ext>
                  </a:extLst>
                </a:hlinkClick>
              </a:rPr>
              <a:t>https://erdplus.com/</a:t>
            </a:r>
            <a:r>
              <a:rPr b="0" i="0" lang="en-US" sz="16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96850" lvl="0" marL="361950" marR="0" rtl="0" algn="just">
              <a:lnSpc>
                <a:spcPct val="150000"/>
              </a:lnSpc>
              <a:spcBef>
                <a:spcPts val="0"/>
              </a:spcBef>
              <a:spcAft>
                <a:spcPts val="0"/>
              </a:spcAft>
              <a:buClr>
                <a:srgbClr val="FFCD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iagram&#10;&#10;Description automatically generated" id="112" name="Google Shape;112;p11"/>
          <p:cNvPicPr preferRelativeResize="0"/>
          <p:nvPr/>
        </p:nvPicPr>
        <p:blipFill rotWithShape="1">
          <a:blip r:embed="rId5">
            <a:alphaModFix/>
          </a:blip>
          <a:srcRect b="0" l="0" r="0" t="0"/>
          <a:stretch/>
        </p:blipFill>
        <p:spPr>
          <a:xfrm>
            <a:off x="3102070" y="1351597"/>
            <a:ext cx="5340890" cy="30275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500"/>
                                        <p:tgtEl>
                                          <p:spTgt spid="11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500"/>
                                        <p:tgtEl>
                                          <p:spTgt spid="11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500"/>
                                        <p:tgtEl>
                                          <p:spTgt spid="11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500"/>
                                        <p:tgtEl>
                                          <p:spTgt spid="11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500"/>
                                        <p:tgtEl>
                                          <p:spTgt spid="11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500"/>
                                        <p:tgtEl>
                                          <p:spTgt spid="11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500"/>
                                        <p:tgtEl>
                                          <p:spTgt spid="11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animEffect filter="fade" transition="in">
                                      <p:cBhvr>
                                        <p:cTn dur="500"/>
                                        <p:tgtEl>
                                          <p:spTgt spid="11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1">
                                            <p:txEl>
                                              <p:pRg end="8" st="8"/>
                                            </p:txEl>
                                          </p:spTgt>
                                        </p:tgtEl>
                                        <p:attrNameLst>
                                          <p:attrName>style.visibility</p:attrName>
                                        </p:attrNameLst>
                                      </p:cBhvr>
                                      <p:to>
                                        <p:strVal val="visible"/>
                                      </p:to>
                                    </p:set>
                                    <p:animEffect filter="fade" transition="in">
                                      <p:cBhvr>
                                        <p:cTn dur="500"/>
                                        <p:tgtEl>
                                          <p:spTgt spid="11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ee14901d8d_0_6"/>
          <p:cNvSpPr txBox="1"/>
          <p:nvPr/>
        </p:nvSpPr>
        <p:spPr>
          <a:xfrm>
            <a:off x="307335" y="333268"/>
            <a:ext cx="8371800" cy="44370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600"/>
              <a:buFont typeface="Arial"/>
              <a:buNone/>
            </a:pPr>
            <a:r>
              <a:t/>
            </a:r>
            <a:endParaRPr b="1" i="0" sz="1400" u="none" cap="none" strike="noStrike">
              <a:solidFill>
                <a:srgbClr val="000000"/>
              </a:solidFill>
              <a:latin typeface="Arial"/>
              <a:ea typeface="Arial"/>
              <a:cs typeface="Arial"/>
              <a:sym typeface="Arial"/>
            </a:endParaRPr>
          </a:p>
        </p:txBody>
      </p:sp>
      <p:pic>
        <p:nvPicPr>
          <p:cNvPr id="118" name="Google Shape;118;gee14901d8d_0_6"/>
          <p:cNvPicPr preferRelativeResize="0"/>
          <p:nvPr/>
        </p:nvPicPr>
        <p:blipFill>
          <a:blip r:embed="rId3">
            <a:alphaModFix/>
          </a:blip>
          <a:stretch>
            <a:fillRect/>
          </a:stretch>
        </p:blipFill>
        <p:spPr>
          <a:xfrm>
            <a:off x="1476375" y="385773"/>
            <a:ext cx="5699725" cy="410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ee14901d8d_0_28"/>
          <p:cNvSpPr txBox="1"/>
          <p:nvPr/>
        </p:nvSpPr>
        <p:spPr>
          <a:xfrm>
            <a:off x="307335" y="333268"/>
            <a:ext cx="8371800" cy="44370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600"/>
              <a:buFont typeface="Arial"/>
              <a:buNone/>
            </a:pPr>
            <a:r>
              <a:t/>
            </a:r>
            <a:endParaRPr b="1" i="0" sz="1400" u="none" cap="none" strike="noStrike">
              <a:solidFill>
                <a:srgbClr val="000000"/>
              </a:solidFill>
              <a:latin typeface="Arial"/>
              <a:ea typeface="Arial"/>
              <a:cs typeface="Arial"/>
              <a:sym typeface="Arial"/>
            </a:endParaRPr>
          </a:p>
        </p:txBody>
      </p:sp>
      <p:pic>
        <p:nvPicPr>
          <p:cNvPr id="124" name="Google Shape;124;gee14901d8d_0_28"/>
          <p:cNvPicPr preferRelativeResize="0"/>
          <p:nvPr/>
        </p:nvPicPr>
        <p:blipFill>
          <a:blip r:embed="rId3">
            <a:alphaModFix/>
          </a:blip>
          <a:stretch>
            <a:fillRect/>
          </a:stretch>
        </p:blipFill>
        <p:spPr>
          <a:xfrm>
            <a:off x="1507575" y="495150"/>
            <a:ext cx="6128849" cy="4113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ee14901d8d_0_22"/>
          <p:cNvSpPr txBox="1"/>
          <p:nvPr/>
        </p:nvSpPr>
        <p:spPr>
          <a:xfrm>
            <a:off x="307335" y="333268"/>
            <a:ext cx="8371800" cy="44370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600"/>
              <a:buFont typeface="Arial"/>
              <a:buNone/>
            </a:pPr>
            <a:r>
              <a:t/>
            </a:r>
            <a:endParaRPr b="1" i="0" sz="1400" u="none" cap="none" strike="noStrike">
              <a:solidFill>
                <a:srgbClr val="000000"/>
              </a:solidFill>
              <a:latin typeface="Arial"/>
              <a:ea typeface="Arial"/>
              <a:cs typeface="Arial"/>
              <a:sym typeface="Arial"/>
            </a:endParaRPr>
          </a:p>
        </p:txBody>
      </p:sp>
      <p:pic>
        <p:nvPicPr>
          <p:cNvPr descr="Diagram&#10;&#10;Description automatically generated" id="130" name="Google Shape;130;gee14901d8d_0_22"/>
          <p:cNvPicPr preferRelativeResize="0"/>
          <p:nvPr/>
        </p:nvPicPr>
        <p:blipFill rotWithShape="1">
          <a:blip r:embed="rId3">
            <a:alphaModFix/>
          </a:blip>
          <a:srcRect b="0" l="0" r="0" t="0"/>
          <a:stretch/>
        </p:blipFill>
        <p:spPr>
          <a:xfrm>
            <a:off x="1517713" y="540642"/>
            <a:ext cx="5951036" cy="40222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ctrTitle"/>
          </p:nvPr>
        </p:nvSpPr>
        <p:spPr>
          <a:xfrm>
            <a:off x="2022225" y="1711250"/>
            <a:ext cx="6108315" cy="1159800"/>
          </a:xfrm>
          <a:prstGeom prst="rect">
            <a:avLst/>
          </a:prstGeom>
          <a:solidFill>
            <a:schemeClr val="lt1"/>
          </a:solidFill>
          <a:ln>
            <a:noFill/>
          </a:ln>
        </p:spPr>
        <p:txBody>
          <a:bodyPr anchorCtr="0" anchor="b" bIns="91425" lIns="91425" spcFirstLastPara="1" rIns="91425" wrap="square" tIns="91425">
            <a:noAutofit/>
          </a:bodyPr>
          <a:lstStyle/>
          <a:p>
            <a:pPr indent="-381000" lvl="0" marL="457200" rtl="0" algn="l">
              <a:lnSpc>
                <a:spcPct val="150000"/>
              </a:lnSpc>
              <a:spcBef>
                <a:spcPts val="0"/>
              </a:spcBef>
              <a:spcAft>
                <a:spcPts val="0"/>
              </a:spcAft>
              <a:buClr>
                <a:srgbClr val="000000"/>
              </a:buClr>
              <a:buSzPts val="3200"/>
              <a:buNone/>
            </a:pPr>
            <a:r>
              <a:rPr lang="en-US" sz="3200"/>
              <a:t>Relational Database Schema </a:t>
            </a:r>
            <a:endParaRPr sz="3200"/>
          </a:p>
        </p:txBody>
      </p:sp>
      <p:sp>
        <p:nvSpPr>
          <p:cNvPr id="136" name="Google Shape;136;p8"/>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3</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nvSpPr>
        <p:spPr>
          <a:xfrm>
            <a:off x="322576" y="388620"/>
            <a:ext cx="8371843" cy="4091940"/>
          </a:xfrm>
          <a:prstGeom prst="rect">
            <a:avLst/>
          </a:prstGeom>
          <a:noFill/>
          <a:ln>
            <a:noFill/>
          </a:ln>
        </p:spPr>
        <p:txBody>
          <a:bodyPr anchorCtr="0" anchor="t" bIns="91425" lIns="91425" spcFirstLastPara="1" rIns="91425" wrap="square" tIns="91425">
            <a:noAutofit/>
          </a:bodyPr>
          <a:lstStyle/>
          <a:p>
            <a:pPr indent="-285750" lvl="0" marL="361950" marR="0" rtl="0" algn="just">
              <a:lnSpc>
                <a:spcPct val="150000"/>
              </a:lnSpc>
              <a:spcBef>
                <a:spcPts val="0"/>
              </a:spcBef>
              <a:spcAft>
                <a:spcPts val="0"/>
              </a:spcAft>
              <a:buClr>
                <a:srgbClr val="FFCD00"/>
              </a:buClr>
              <a:buSzPts val="1400"/>
              <a:buFont typeface="Arial"/>
              <a:buChar char="•"/>
            </a:pPr>
            <a:r>
              <a:rPr b="0" i="0" lang="en-US" sz="1600" u="none" cap="none" strike="noStrike">
                <a:solidFill>
                  <a:srgbClr val="000000"/>
                </a:solidFill>
                <a:latin typeface="Arial"/>
                <a:ea typeface="Arial"/>
                <a:cs typeface="Arial"/>
                <a:sym typeface="Arial"/>
              </a:rPr>
              <a:t>A relational schema for a database is an outline of how data is organized. It can be a graphic illustration or another kind of chart used by programmers to understand how each table is laid out, including the columns and the types of data they hold and how tables connect</a:t>
            </a:r>
            <a:endParaRPr b="0" i="0" sz="16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0" i="0" lang="en-US" sz="1600" u="none" cap="none" strike="noStrike">
                <a:solidFill>
                  <a:srgbClr val="000000"/>
                </a:solidFill>
                <a:latin typeface="Arial"/>
                <a:ea typeface="Arial"/>
                <a:cs typeface="Arial"/>
                <a:sym typeface="Arial"/>
              </a:rPr>
              <a:t>Components of Relational schema:</a:t>
            </a:r>
            <a:endParaRPr b="0" i="0" sz="16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 Table</a:t>
            </a:r>
            <a:endParaRPr b="0" i="0" sz="16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 Primary Key</a:t>
            </a:r>
            <a:endParaRPr b="0" i="0" sz="16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 Foreign Key</a:t>
            </a:r>
            <a:endParaRPr b="0" i="0" sz="1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500"/>
                                        <p:tgtEl>
                                          <p:spTgt spid="14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500"/>
                                        <p:tgtEl>
                                          <p:spTgt spid="14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500"/>
                                        <p:tgtEl>
                                          <p:spTgt spid="14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500"/>
                                        <p:tgtEl>
                                          <p:spTgt spid="14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Effect filter="fade" transition="in">
                                      <p:cBhvr>
                                        <p:cTn dur="500"/>
                                        <p:tgtEl>
                                          <p:spTgt spid="14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4"/>
          <p:cNvSpPr txBox="1"/>
          <p:nvPr>
            <p:ph idx="1" type="subTitle"/>
          </p:nvPr>
        </p:nvSpPr>
        <p:spPr>
          <a:xfrm>
            <a:off x="406401" y="254001"/>
            <a:ext cx="8469086" cy="4513942"/>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1800"/>
              <a:buNone/>
            </a:pPr>
            <a:r>
              <a:rPr b="1" lang="en-US" sz="2000"/>
              <a:t>Convert from ERD to Relational Database schema:</a:t>
            </a:r>
            <a:endParaRPr/>
          </a:p>
          <a:p>
            <a:pPr indent="-381000" lvl="0" marL="457200" rtl="0" algn="l">
              <a:lnSpc>
                <a:spcPct val="100000"/>
              </a:lnSpc>
              <a:spcBef>
                <a:spcPts val="600"/>
              </a:spcBef>
              <a:spcAft>
                <a:spcPts val="0"/>
              </a:spcAft>
              <a:buSzPts val="1800"/>
              <a:buNone/>
            </a:pPr>
            <a:r>
              <a:rPr lang="en-US"/>
              <a:t>Rule:</a:t>
            </a:r>
            <a:endParaRPr/>
          </a:p>
          <a:p>
            <a:pPr indent="-285750" lvl="0" marL="361950" rtl="0" algn="l">
              <a:lnSpc>
                <a:spcPct val="100000"/>
              </a:lnSpc>
              <a:spcBef>
                <a:spcPts val="600"/>
              </a:spcBef>
              <a:spcAft>
                <a:spcPts val="0"/>
              </a:spcAft>
              <a:buSzPts val="1800"/>
              <a:buFont typeface="Arial"/>
              <a:buChar char="•"/>
            </a:pPr>
            <a:r>
              <a:rPr lang="en-US" sz="1600"/>
              <a:t>Step 1: Convert each entity type into a corresponding relation type:</a:t>
            </a:r>
            <a:endParaRPr/>
          </a:p>
          <a:p>
            <a:pPr indent="-381000" lvl="0" marL="457200" rtl="0" algn="l">
              <a:lnSpc>
                <a:spcPct val="100000"/>
              </a:lnSpc>
              <a:spcBef>
                <a:spcPts val="600"/>
              </a:spcBef>
              <a:spcAft>
                <a:spcPts val="0"/>
              </a:spcAft>
              <a:buSzPts val="1800"/>
              <a:buNone/>
            </a:pPr>
            <a:r>
              <a:rPr lang="en-US" sz="1600"/>
              <a:t>              + 1  to 1 relationship:  two entities into one entity</a:t>
            </a:r>
            <a:endParaRPr/>
          </a:p>
          <a:p>
            <a:pPr indent="-381000" lvl="0" marL="457200" rtl="0" algn="l">
              <a:lnSpc>
                <a:spcPct val="100000"/>
              </a:lnSpc>
              <a:spcBef>
                <a:spcPts val="600"/>
              </a:spcBef>
              <a:spcAft>
                <a:spcPts val="0"/>
              </a:spcAft>
              <a:buSzPts val="1800"/>
              <a:buNone/>
            </a:pPr>
            <a:r>
              <a:rPr lang="en-US" sz="1600"/>
              <a:t>              + 1 - N relationship: get the multi-entity side key convert to foreign key</a:t>
            </a:r>
            <a:endParaRPr/>
          </a:p>
          <a:p>
            <a:pPr indent="-381000" lvl="0" marL="457200" rtl="0" algn="l">
              <a:lnSpc>
                <a:spcPct val="100000"/>
              </a:lnSpc>
              <a:spcBef>
                <a:spcPts val="600"/>
              </a:spcBef>
              <a:spcAft>
                <a:spcPts val="0"/>
              </a:spcAft>
              <a:buSzPts val="1800"/>
              <a:buNone/>
            </a:pPr>
            <a:r>
              <a:rPr lang="en-US" sz="1600"/>
              <a:t>              + N - N relationship: form a new kind of relationship</a:t>
            </a:r>
            <a:endParaRPr/>
          </a:p>
          <a:p>
            <a:pPr indent="0" lvl="0" marL="76200" rtl="0" algn="l">
              <a:lnSpc>
                <a:spcPct val="100000"/>
              </a:lnSpc>
              <a:spcBef>
                <a:spcPts val="600"/>
              </a:spcBef>
              <a:spcAft>
                <a:spcPts val="0"/>
              </a:spcAft>
              <a:buSzPts val="1800"/>
              <a:buNone/>
            </a:pPr>
            <a:r>
              <a:t/>
            </a:r>
            <a:endParaRPr sz="1600"/>
          </a:p>
          <a:p>
            <a:pPr indent="-285750" lvl="0" marL="361950" rtl="0" algn="l">
              <a:lnSpc>
                <a:spcPct val="100000"/>
              </a:lnSpc>
              <a:spcBef>
                <a:spcPts val="600"/>
              </a:spcBef>
              <a:spcAft>
                <a:spcPts val="0"/>
              </a:spcAft>
              <a:buSzPts val="1800"/>
              <a:buFont typeface="Arial"/>
              <a:buChar char="•"/>
            </a:pPr>
            <a:r>
              <a:rPr lang="en-US" sz="1600"/>
              <a:t>Step 2: Check the standard form of the relationships</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idx="1" type="subTitle"/>
          </p:nvPr>
        </p:nvSpPr>
        <p:spPr>
          <a:xfrm>
            <a:off x="406401" y="254001"/>
            <a:ext cx="8469086" cy="4513942"/>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1800"/>
              <a:buNone/>
            </a:pPr>
            <a:r>
              <a:rPr b="1" lang="en-US" sz="2000"/>
              <a:t>Convert from ERD to Relational Database schema:</a:t>
            </a:r>
            <a:endParaRPr/>
          </a:p>
          <a:p>
            <a:pPr indent="-381000" lvl="0" marL="457200" rtl="0" algn="l">
              <a:lnSpc>
                <a:spcPct val="100000"/>
              </a:lnSpc>
              <a:spcBef>
                <a:spcPts val="600"/>
              </a:spcBef>
              <a:spcAft>
                <a:spcPts val="0"/>
              </a:spcAft>
              <a:buSzPts val="1800"/>
              <a:buNone/>
            </a:pPr>
            <a:r>
              <a:t/>
            </a:r>
            <a:endParaRPr/>
          </a:p>
        </p:txBody>
      </p:sp>
      <p:pic>
        <p:nvPicPr>
          <p:cNvPr descr="Diagram&#10;&#10;Description automatically generated" id="153" name="Google Shape;153;p12"/>
          <p:cNvPicPr preferRelativeResize="0"/>
          <p:nvPr/>
        </p:nvPicPr>
        <p:blipFill rotWithShape="1">
          <a:blip r:embed="rId3">
            <a:alphaModFix/>
          </a:blip>
          <a:srcRect b="0" l="0" r="0" t="0"/>
          <a:stretch/>
        </p:blipFill>
        <p:spPr>
          <a:xfrm>
            <a:off x="1665426" y="867230"/>
            <a:ext cx="5951035" cy="40222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idx="1" type="subTitle"/>
          </p:nvPr>
        </p:nvSpPr>
        <p:spPr>
          <a:xfrm>
            <a:off x="406401" y="254001"/>
            <a:ext cx="8469086" cy="4513942"/>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1800"/>
              <a:buNone/>
            </a:pPr>
            <a:r>
              <a:rPr lang="en-US"/>
              <a:t>Employee</a:t>
            </a:r>
            <a:r>
              <a:rPr lang="en-US" u="sng"/>
              <a:t>(</a:t>
            </a:r>
            <a:r>
              <a:rPr b="1" lang="en-US" u="sng"/>
              <a:t>MaNhanVien</a:t>
            </a:r>
            <a:r>
              <a:rPr lang="en-US"/>
              <a:t>, HoTen, NgaySinh, DiaChi,ChucVu, </a:t>
            </a:r>
            <a:r>
              <a:rPr i="1" lang="en-US">
                <a:solidFill>
                  <a:srgbClr val="FF0000"/>
                </a:solidFill>
              </a:rPr>
              <a:t>MaPhongBan</a:t>
            </a:r>
            <a:r>
              <a:rPr lang="en-US"/>
              <a:t>)</a:t>
            </a:r>
            <a:endParaRPr/>
          </a:p>
          <a:p>
            <a:pPr indent="-381000" lvl="0" marL="457200" rtl="0" algn="l">
              <a:lnSpc>
                <a:spcPct val="100000"/>
              </a:lnSpc>
              <a:spcBef>
                <a:spcPts val="600"/>
              </a:spcBef>
              <a:spcAft>
                <a:spcPts val="0"/>
              </a:spcAft>
              <a:buSzPts val="1800"/>
              <a:buNone/>
            </a:pPr>
            <a:r>
              <a:rPr lang="en-US"/>
              <a:t>Department(</a:t>
            </a:r>
            <a:r>
              <a:rPr b="1" lang="en-US" u="sng"/>
              <a:t>MaPhongBan</a:t>
            </a:r>
            <a:r>
              <a:rPr lang="en-US"/>
              <a:t>, TenPhongBan, </a:t>
            </a:r>
            <a:r>
              <a:rPr i="1" lang="en-US">
                <a:solidFill>
                  <a:srgbClr val="FF0000"/>
                </a:solidFill>
              </a:rPr>
              <a:t>MaTruongPhong</a:t>
            </a:r>
            <a:r>
              <a:rPr lang="en-US"/>
              <a:t>)</a:t>
            </a:r>
            <a:endParaRPr/>
          </a:p>
          <a:p>
            <a:pPr indent="-381000" lvl="0" marL="457200" rtl="0" algn="l">
              <a:lnSpc>
                <a:spcPct val="100000"/>
              </a:lnSpc>
              <a:spcBef>
                <a:spcPts val="600"/>
              </a:spcBef>
              <a:spcAft>
                <a:spcPts val="0"/>
              </a:spcAft>
              <a:buSzPts val="1800"/>
              <a:buNone/>
            </a:pPr>
            <a:r>
              <a:rPr lang="en-US"/>
              <a:t>Project(</a:t>
            </a:r>
            <a:r>
              <a:rPr b="1" lang="en-US" u="sng"/>
              <a:t>MaDuan</a:t>
            </a:r>
            <a:r>
              <a:rPr lang="en-US"/>
              <a:t>, TenDuan, </a:t>
            </a:r>
            <a:r>
              <a:rPr i="1" lang="en-US">
                <a:solidFill>
                  <a:srgbClr val="FF0000"/>
                </a:solidFill>
              </a:rPr>
              <a:t>MaPhongQL</a:t>
            </a:r>
            <a:r>
              <a:rPr lang="en-US"/>
              <a:t>)</a:t>
            </a:r>
            <a:endParaRPr/>
          </a:p>
          <a:p>
            <a:pPr indent="-381000" lvl="0" marL="457200" rtl="0" algn="l">
              <a:lnSpc>
                <a:spcPct val="100000"/>
              </a:lnSpc>
              <a:spcBef>
                <a:spcPts val="600"/>
              </a:spcBef>
              <a:spcAft>
                <a:spcPts val="0"/>
              </a:spcAft>
              <a:buSzPts val="1800"/>
              <a:buNone/>
            </a:pPr>
            <a:r>
              <a:rPr lang="en-US">
                <a:solidFill>
                  <a:srgbClr val="FF0000"/>
                </a:solidFill>
              </a:rPr>
              <a:t>Phancong(</a:t>
            </a:r>
            <a:r>
              <a:rPr b="1" i="1" lang="en-US" u="sng">
                <a:solidFill>
                  <a:srgbClr val="FF0000"/>
                </a:solidFill>
              </a:rPr>
              <a:t>MaNhanVien, MaDuan</a:t>
            </a:r>
            <a:r>
              <a:rPr lang="en-US">
                <a:solidFill>
                  <a:srgbClr val="FF0000"/>
                </a:solidFill>
              </a:rPr>
              <a:t>)</a:t>
            </a:r>
            <a:endParaRPr/>
          </a:p>
          <a:p>
            <a:pPr indent="-381000" lvl="0" marL="457200" rtl="0" algn="l">
              <a:lnSpc>
                <a:spcPct val="100000"/>
              </a:lnSpc>
              <a:spcBef>
                <a:spcPts val="600"/>
              </a:spcBef>
              <a:spcAft>
                <a:spcPts val="0"/>
              </a:spcAft>
              <a:buSzPts val="1800"/>
              <a:buNone/>
            </a:pPr>
            <a:r>
              <a:t/>
            </a:r>
            <a:endParaRPr/>
          </a:p>
        </p:txBody>
      </p:sp>
      <p:pic>
        <p:nvPicPr>
          <p:cNvPr id="159" name="Google Shape;159;p16"/>
          <p:cNvPicPr preferRelativeResize="0"/>
          <p:nvPr/>
        </p:nvPicPr>
        <p:blipFill rotWithShape="1">
          <a:blip r:embed="rId3">
            <a:alphaModFix/>
          </a:blip>
          <a:srcRect b="0" l="0" r="0" t="0"/>
          <a:stretch/>
        </p:blipFill>
        <p:spPr>
          <a:xfrm>
            <a:off x="4554774" y="1846149"/>
            <a:ext cx="4320713" cy="2921794"/>
          </a:xfrm>
          <a:prstGeom prst="rect">
            <a:avLst/>
          </a:prstGeom>
          <a:noFill/>
          <a:ln>
            <a:noFill/>
          </a:ln>
        </p:spPr>
      </p:pic>
      <p:pic>
        <p:nvPicPr>
          <p:cNvPr descr="Diagram&#10;&#10;Description automatically generated" id="160" name="Google Shape;160;p16"/>
          <p:cNvPicPr preferRelativeResize="0"/>
          <p:nvPr/>
        </p:nvPicPr>
        <p:blipFill rotWithShape="1">
          <a:blip r:embed="rId4">
            <a:alphaModFix/>
          </a:blip>
          <a:srcRect b="0" l="0" r="0" t="0"/>
          <a:stretch/>
        </p:blipFill>
        <p:spPr>
          <a:xfrm>
            <a:off x="470408" y="1846149"/>
            <a:ext cx="3886993" cy="30968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sz="2800"/>
              <a:t>Outline</a:t>
            </a:r>
            <a:endParaRPr sz="2800">
              <a:highlight>
                <a:srgbClr val="FFCD00"/>
              </a:highlight>
            </a:endParaRPr>
          </a:p>
        </p:txBody>
      </p:sp>
      <p:sp>
        <p:nvSpPr>
          <p:cNvPr id="50" name="Google Shape;50;p2"/>
          <p:cNvSpPr txBox="1"/>
          <p:nvPr>
            <p:ph idx="1" type="body"/>
          </p:nvPr>
        </p:nvSpPr>
        <p:spPr>
          <a:xfrm>
            <a:off x="1381250" y="1480456"/>
            <a:ext cx="6809700" cy="3248213"/>
          </a:xfrm>
          <a:prstGeom prst="rect">
            <a:avLst/>
          </a:prstGeom>
          <a:noFill/>
          <a:ln>
            <a:noFill/>
          </a:ln>
        </p:spPr>
        <p:txBody>
          <a:bodyPr anchorCtr="0" anchor="t" bIns="91425" lIns="91425" spcFirstLastPara="1" rIns="91425" wrap="square" tIns="91425">
            <a:noAutofit/>
          </a:bodyPr>
          <a:lstStyle/>
          <a:p>
            <a:pPr indent="-457200" lvl="0" marL="533400" rtl="0" algn="l">
              <a:lnSpc>
                <a:spcPct val="150000"/>
              </a:lnSpc>
              <a:spcBef>
                <a:spcPts val="0"/>
              </a:spcBef>
              <a:spcAft>
                <a:spcPts val="0"/>
              </a:spcAft>
              <a:buSzPts val="2000"/>
              <a:buFont typeface="Arial"/>
              <a:buAutoNum type="arabicPeriod"/>
            </a:pPr>
            <a:r>
              <a:rPr b="1" lang="en-US" sz="2200"/>
              <a:t>Introduce MySQL</a:t>
            </a:r>
            <a:endParaRPr sz="2200"/>
          </a:p>
          <a:p>
            <a:pPr indent="-457200" lvl="0" marL="533400" rtl="0" algn="l">
              <a:lnSpc>
                <a:spcPct val="150000"/>
              </a:lnSpc>
              <a:spcBef>
                <a:spcPts val="0"/>
              </a:spcBef>
              <a:spcAft>
                <a:spcPts val="0"/>
              </a:spcAft>
              <a:buSzPts val="2000"/>
              <a:buFont typeface="Arial"/>
              <a:buAutoNum type="arabicPeriod"/>
            </a:pPr>
            <a:r>
              <a:rPr b="1" lang="en-US" sz="2200"/>
              <a:t>Entity Relationship</a:t>
            </a:r>
            <a:endParaRPr sz="2200"/>
          </a:p>
          <a:p>
            <a:pPr indent="-457200" lvl="0" marL="533400" rtl="0" algn="l">
              <a:lnSpc>
                <a:spcPct val="150000"/>
              </a:lnSpc>
              <a:spcBef>
                <a:spcPts val="0"/>
              </a:spcBef>
              <a:spcAft>
                <a:spcPts val="0"/>
              </a:spcAft>
              <a:buSzPts val="2000"/>
              <a:buFont typeface="Arial"/>
              <a:buAutoNum type="arabicPeriod"/>
            </a:pPr>
            <a:r>
              <a:rPr b="1" lang="en-US" sz="2200"/>
              <a:t>Relational Database Schema</a:t>
            </a:r>
            <a:endParaRPr sz="2200"/>
          </a:p>
          <a:p>
            <a:pPr indent="-457200" lvl="0" marL="533400" rtl="0" algn="l">
              <a:lnSpc>
                <a:spcPct val="150000"/>
              </a:lnSpc>
              <a:spcBef>
                <a:spcPts val="0"/>
              </a:spcBef>
              <a:spcAft>
                <a:spcPts val="0"/>
              </a:spcAft>
              <a:buSzPts val="2000"/>
              <a:buFont typeface="Arial"/>
              <a:buAutoNum type="arabicPeriod"/>
            </a:pPr>
            <a:r>
              <a:rPr b="1" lang="en-US" sz="2200"/>
              <a:t>Syntax of SQL statement</a:t>
            </a:r>
            <a:endParaRPr/>
          </a:p>
          <a:p>
            <a:pPr indent="-457200" lvl="0" marL="533400" rtl="0" algn="l">
              <a:lnSpc>
                <a:spcPct val="150000"/>
              </a:lnSpc>
              <a:spcBef>
                <a:spcPts val="0"/>
              </a:spcBef>
              <a:spcAft>
                <a:spcPts val="0"/>
              </a:spcAft>
              <a:buSzPts val="2000"/>
              <a:buFont typeface="Arial"/>
              <a:buAutoNum type="arabicPeriod"/>
            </a:pPr>
            <a:r>
              <a:rPr b="1" lang="en-US" sz="2200"/>
              <a:t>SQL Data Types</a:t>
            </a:r>
            <a:endParaRPr sz="2200"/>
          </a:p>
          <a:p>
            <a:pPr indent="-457200" lvl="0" marL="533400" rtl="0" algn="l">
              <a:lnSpc>
                <a:spcPct val="150000"/>
              </a:lnSpc>
              <a:spcBef>
                <a:spcPts val="0"/>
              </a:spcBef>
              <a:spcAft>
                <a:spcPts val="0"/>
              </a:spcAft>
              <a:buSzPts val="2000"/>
              <a:buFont typeface="Arial"/>
              <a:buAutoNum type="arabicPeriod"/>
            </a:pPr>
            <a:r>
              <a:rPr b="1" lang="en-US" sz="2200"/>
              <a:t>Constraints SQL</a:t>
            </a:r>
            <a:endParaRPr b="1" sz="2200"/>
          </a:p>
        </p:txBody>
      </p:sp>
      <p:grpSp>
        <p:nvGrpSpPr>
          <p:cNvPr id="51" name="Google Shape;51;p2"/>
          <p:cNvGrpSpPr/>
          <p:nvPr/>
        </p:nvGrpSpPr>
        <p:grpSpPr>
          <a:xfrm>
            <a:off x="916458" y="1019750"/>
            <a:ext cx="214625" cy="214625"/>
            <a:chOff x="2594050" y="1631825"/>
            <a:chExt cx="439625" cy="439625"/>
          </a:xfrm>
        </p:grpSpPr>
        <p:sp>
          <p:nvSpPr>
            <p:cNvPr id="52" name="Google Shape;52;p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ctrTitle"/>
          </p:nvPr>
        </p:nvSpPr>
        <p:spPr>
          <a:xfrm>
            <a:off x="2022225" y="2204002"/>
            <a:ext cx="5651115" cy="736496"/>
          </a:xfrm>
          <a:prstGeom prst="rect">
            <a:avLst/>
          </a:prstGeom>
          <a:solidFill>
            <a:schemeClr val="lt1"/>
          </a:solidFill>
          <a:ln>
            <a:noFill/>
          </a:ln>
        </p:spPr>
        <p:txBody>
          <a:bodyPr anchorCtr="0" anchor="b" bIns="91425" lIns="91425" spcFirstLastPara="1" rIns="91425" wrap="square" tIns="91425">
            <a:noAutofit/>
          </a:bodyPr>
          <a:lstStyle/>
          <a:p>
            <a:pPr indent="-381000" lvl="0" marL="457200" rtl="0" algn="l">
              <a:lnSpc>
                <a:spcPct val="150000"/>
              </a:lnSpc>
              <a:spcBef>
                <a:spcPts val="0"/>
              </a:spcBef>
              <a:spcAft>
                <a:spcPts val="0"/>
              </a:spcAft>
              <a:buClr>
                <a:srgbClr val="000000"/>
              </a:buClr>
              <a:buSzPts val="3200"/>
              <a:buNone/>
            </a:pPr>
            <a:r>
              <a:rPr lang="en-US" sz="3200"/>
              <a:t>Syntax of SQL Statement</a:t>
            </a:r>
            <a:endParaRPr sz="3200"/>
          </a:p>
        </p:txBody>
      </p:sp>
      <p:sp>
        <p:nvSpPr>
          <p:cNvPr id="166" name="Google Shape;166;p13"/>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4</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nvSpPr>
        <p:spPr>
          <a:xfrm>
            <a:off x="307335" y="333268"/>
            <a:ext cx="8371843" cy="4436851"/>
          </a:xfrm>
          <a:prstGeom prst="rect">
            <a:avLst/>
          </a:prstGeom>
          <a:noFill/>
          <a:ln>
            <a:noFill/>
          </a:ln>
        </p:spPr>
        <p:txBody>
          <a:bodyPr anchorCtr="0" anchor="t" bIns="91425" lIns="91425" spcFirstLastPara="1" rIns="91425" wrap="square" tIns="91425">
            <a:noAutofit/>
          </a:bodyPr>
          <a:lstStyle/>
          <a:p>
            <a:pPr indent="-285750" lvl="0" marL="361950" marR="0" rtl="0" algn="just">
              <a:lnSpc>
                <a:spcPct val="150000"/>
              </a:lnSpc>
              <a:spcBef>
                <a:spcPts val="0"/>
              </a:spcBef>
              <a:spcAft>
                <a:spcPts val="0"/>
              </a:spcAft>
              <a:buClr>
                <a:srgbClr val="FFCD00"/>
              </a:buClr>
              <a:buSzPts val="1400"/>
              <a:buFont typeface="Arial"/>
              <a:buChar char="•"/>
            </a:pPr>
            <a:r>
              <a:rPr b="1" i="0" lang="en-US" sz="1600" u="none" cap="none" strike="noStrike">
                <a:solidFill>
                  <a:srgbClr val="000000"/>
                </a:solidFill>
                <a:latin typeface="Arial"/>
                <a:ea typeface="Arial"/>
                <a:cs typeface="Arial"/>
                <a:sym typeface="Arial"/>
              </a:rPr>
              <a:t>DDL (Data Definition Language) </a:t>
            </a:r>
            <a:r>
              <a:rPr b="0" i="0" lang="en-US" sz="1600" u="none" cap="none" strike="noStrike">
                <a:solidFill>
                  <a:srgbClr val="000000"/>
                </a:solidFill>
                <a:latin typeface="Arial"/>
                <a:ea typeface="Arial"/>
                <a:cs typeface="Arial"/>
                <a:sym typeface="Arial"/>
              </a:rPr>
              <a:t>is a syntax for creating and modifying database objects such as tables, indices, and users.</a:t>
            </a:r>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CREATE, ALTER, DROP, RENAME</a:t>
            </a:r>
            <a:endParaRPr b="0" i="0" sz="16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1" i="0" lang="en-US" sz="1600" u="none" cap="none" strike="noStrike">
                <a:solidFill>
                  <a:srgbClr val="000000"/>
                </a:solidFill>
                <a:latin typeface="Arial"/>
                <a:ea typeface="Arial"/>
                <a:cs typeface="Arial"/>
                <a:sym typeface="Arial"/>
              </a:rPr>
              <a:t>DML (Data Manipulation Language)</a:t>
            </a:r>
            <a:endParaRPr b="0" i="0" sz="1600" u="none" cap="none" strike="noStrike">
              <a:solidFill>
                <a:srgbClr val="000000"/>
              </a:solidFill>
              <a:latin typeface="Arial"/>
              <a:ea typeface="Arial"/>
              <a:cs typeface="Arial"/>
              <a:sym typeface="Arial"/>
            </a:endParaRPr>
          </a:p>
          <a:p>
            <a:pPr indent="0" lvl="0" marL="16510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INSERT, UPDATE, DELETE </a:t>
            </a:r>
            <a:endParaRPr b="0" i="0" sz="16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1" i="0" lang="en-US" sz="1600" u="none" cap="none" strike="noStrike">
                <a:solidFill>
                  <a:srgbClr val="000000"/>
                </a:solidFill>
                <a:latin typeface="Arial"/>
                <a:ea typeface="Arial"/>
                <a:cs typeface="Arial"/>
                <a:sym typeface="Arial"/>
              </a:rPr>
              <a:t>DQL (Data Query Language)</a:t>
            </a:r>
            <a:endParaRPr/>
          </a:p>
          <a:p>
            <a:pPr indent="0" lvl="0" marL="16510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SELECT</a:t>
            </a:r>
            <a:endParaRPr b="0" i="0" sz="16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1" i="0" lang="en-US" sz="1600" u="none" cap="none" strike="noStrike">
                <a:solidFill>
                  <a:srgbClr val="000000"/>
                </a:solidFill>
                <a:latin typeface="Arial"/>
                <a:ea typeface="Arial"/>
                <a:cs typeface="Arial"/>
                <a:sym typeface="Arial"/>
              </a:rPr>
              <a:t>DCL (Data Control Language)</a:t>
            </a:r>
            <a:endParaRPr/>
          </a:p>
          <a:p>
            <a:pPr indent="0" lvl="0" marL="16510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GRANT, REVOKE</a:t>
            </a:r>
            <a:endParaRPr b="0" i="0" sz="16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1" i="0" lang="en-US" sz="1600" u="none" cap="none" strike="noStrike">
                <a:solidFill>
                  <a:srgbClr val="000000"/>
                </a:solidFill>
                <a:latin typeface="Arial"/>
                <a:ea typeface="Arial"/>
                <a:cs typeface="Arial"/>
                <a:sym typeface="Arial"/>
              </a:rPr>
              <a:t>TCL (Transaction Control Language)</a:t>
            </a:r>
            <a:endParaRPr/>
          </a:p>
          <a:p>
            <a:pPr indent="0" lvl="0" marL="16510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COMMIT, ROLLBACK, SAVEPOINT</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ed55f303d9_0_1"/>
          <p:cNvSpPr txBox="1"/>
          <p:nvPr/>
        </p:nvSpPr>
        <p:spPr>
          <a:xfrm>
            <a:off x="307335" y="333268"/>
            <a:ext cx="8371800" cy="4437000"/>
          </a:xfrm>
          <a:prstGeom prst="rect">
            <a:avLst/>
          </a:prstGeom>
          <a:noFill/>
          <a:ln>
            <a:noFill/>
          </a:ln>
        </p:spPr>
        <p:txBody>
          <a:bodyPr anchorCtr="0" anchor="t" bIns="91425" lIns="91425" spcFirstLastPara="1" rIns="91425" wrap="square" tIns="91425">
            <a:noAutofit/>
          </a:bodyPr>
          <a:lstStyle/>
          <a:p>
            <a:pPr indent="0" lvl="0" marL="165100" marR="0" rtl="0" algn="just">
              <a:lnSpc>
                <a:spcPct val="150000"/>
              </a:lnSpc>
              <a:spcBef>
                <a:spcPts val="0"/>
              </a:spcBef>
              <a:spcAft>
                <a:spcPts val="0"/>
              </a:spcAft>
              <a:buClr>
                <a:srgbClr val="000000"/>
              </a:buClr>
              <a:buSzPts val="1600"/>
              <a:buFont typeface="Arial"/>
              <a:buNone/>
            </a:pPr>
            <a:r>
              <a:t/>
            </a:r>
            <a:endParaRPr b="1" i="0" sz="1400" u="none" cap="none" strike="noStrike">
              <a:solidFill>
                <a:srgbClr val="000000"/>
              </a:solidFill>
              <a:latin typeface="Arial"/>
              <a:ea typeface="Arial"/>
              <a:cs typeface="Arial"/>
              <a:sym typeface="Arial"/>
            </a:endParaRPr>
          </a:p>
        </p:txBody>
      </p:sp>
      <p:pic>
        <p:nvPicPr>
          <p:cNvPr id="177" name="Google Shape;177;ged55f303d9_0_1"/>
          <p:cNvPicPr preferRelativeResize="0"/>
          <p:nvPr/>
        </p:nvPicPr>
        <p:blipFill>
          <a:blip r:embed="rId4">
            <a:alphaModFix/>
          </a:blip>
          <a:stretch>
            <a:fillRect/>
          </a:stretch>
        </p:blipFill>
        <p:spPr>
          <a:xfrm>
            <a:off x="1470274" y="431376"/>
            <a:ext cx="6203450" cy="4240800"/>
          </a:xfrm>
          <a:prstGeom prst="rect">
            <a:avLst/>
          </a:prstGeom>
          <a:noFill/>
          <a:ln>
            <a:noFill/>
          </a:ln>
        </p:spPr>
      </p:pic>
      <p:cxnSp>
        <p:nvCxnSpPr>
          <p:cNvPr id="178" name="Google Shape;178;ged55f303d9_0_1"/>
          <p:cNvCxnSpPr/>
          <p:nvPr/>
        </p:nvCxnSpPr>
        <p:spPr>
          <a:xfrm>
            <a:off x="3643850" y="681675"/>
            <a:ext cx="86700" cy="744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nvSpPr>
        <p:spPr>
          <a:xfrm>
            <a:off x="307335" y="333268"/>
            <a:ext cx="8371843" cy="4436851"/>
          </a:xfrm>
          <a:prstGeom prst="rect">
            <a:avLst/>
          </a:prstGeom>
          <a:noFill/>
          <a:ln>
            <a:noFill/>
          </a:ln>
        </p:spPr>
        <p:txBody>
          <a:bodyPr anchorCtr="0" anchor="t" bIns="91425" lIns="91425" spcFirstLastPara="1" rIns="91425" wrap="square" tIns="91425">
            <a:noAutofit/>
          </a:bodyPr>
          <a:lstStyle/>
          <a:p>
            <a:pPr indent="-285750" lvl="0" marL="361950" marR="0" rtl="0" algn="just">
              <a:lnSpc>
                <a:spcPct val="150000"/>
              </a:lnSpc>
              <a:spcBef>
                <a:spcPts val="0"/>
              </a:spcBef>
              <a:spcAft>
                <a:spcPts val="0"/>
              </a:spcAft>
              <a:buClr>
                <a:srgbClr val="FFCD00"/>
              </a:buClr>
              <a:buSzPts val="1400"/>
              <a:buFont typeface="Arial"/>
              <a:buChar char="•"/>
            </a:pPr>
            <a:r>
              <a:rPr b="1" i="0" lang="en-US" sz="1400" u="none" cap="none" strike="noStrike">
                <a:solidFill>
                  <a:srgbClr val="000000"/>
                </a:solidFill>
                <a:latin typeface="Arial"/>
                <a:ea typeface="Arial"/>
                <a:cs typeface="Arial"/>
                <a:sym typeface="Arial"/>
              </a:rPr>
              <a:t>DCL (Data Control Language) </a:t>
            </a:r>
            <a:r>
              <a:rPr b="0" i="0" lang="en-US" sz="1400" u="none" cap="none" strike="noStrike">
                <a:solidFill>
                  <a:srgbClr val="000000"/>
                </a:solidFill>
                <a:latin typeface="Arial"/>
                <a:ea typeface="Arial"/>
                <a:cs typeface="Arial"/>
                <a:sym typeface="Arial"/>
              </a:rPr>
              <a:t>are used to grant and take back authority from any database user.</a:t>
            </a:r>
            <a:endParaRPr/>
          </a:p>
          <a:p>
            <a:pPr indent="0" lvl="0" marL="1651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GRANT: It is used to give user access privileges to a database.</a:t>
            </a:r>
            <a:endParaRPr/>
          </a:p>
          <a:p>
            <a:pPr indent="0" lvl="0" marL="1651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REVOKE: It is used to take back permissions from the user.</a:t>
            </a:r>
            <a:endParaRPr b="0" i="0" sz="1400" u="none" cap="none" strike="noStrike">
              <a:solidFill>
                <a:srgbClr val="000000"/>
              </a:solidFill>
              <a:latin typeface="Arial"/>
              <a:ea typeface="Arial"/>
              <a:cs typeface="Arial"/>
              <a:sym typeface="Arial"/>
            </a:endParaRPr>
          </a:p>
          <a:p>
            <a:pPr indent="0" lvl="0" marL="16510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1" i="0" lang="en-US" sz="1400" u="none" cap="none" strike="noStrike">
                <a:solidFill>
                  <a:srgbClr val="000000"/>
                </a:solidFill>
                <a:latin typeface="Arial"/>
                <a:ea typeface="Arial"/>
                <a:cs typeface="Arial"/>
                <a:sym typeface="Arial"/>
              </a:rPr>
              <a:t>TCL (Transaction Control Language)</a:t>
            </a:r>
            <a:endParaRPr/>
          </a:p>
          <a:p>
            <a:pPr indent="0" lvl="0" marL="1651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COMMIT: Commit command is used to save all the transactions to the database.</a:t>
            </a:r>
            <a:endParaRPr/>
          </a:p>
          <a:p>
            <a:pPr indent="0" lvl="0" marL="1651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ROLLBACK: Rollback command is used to undo transactions that have not already been saved to the database.</a:t>
            </a:r>
            <a:endParaRPr/>
          </a:p>
          <a:p>
            <a:pPr indent="0" lvl="0" marL="1651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SAVEPOINT: It is used to roll the transaction back to a certain point without rolling back the entire transaction.</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nvSpPr>
        <p:spPr>
          <a:xfrm>
            <a:off x="307335" y="262722"/>
            <a:ext cx="8371843" cy="4469298"/>
          </a:xfrm>
          <a:prstGeom prst="rect">
            <a:avLst/>
          </a:prstGeom>
          <a:noFill/>
          <a:ln>
            <a:noFill/>
          </a:ln>
        </p:spPr>
        <p:txBody>
          <a:bodyPr anchorCtr="0" anchor="t" bIns="91425" lIns="91425" spcFirstLastPara="1" rIns="91425" wrap="square" tIns="91425">
            <a:noAutofit/>
          </a:bodyPr>
          <a:lstStyle/>
          <a:p>
            <a:pPr indent="-285750" lvl="0" marL="361950" marR="0" rtl="0" algn="just">
              <a:lnSpc>
                <a:spcPct val="150000"/>
              </a:lnSpc>
              <a:spcBef>
                <a:spcPts val="0"/>
              </a:spcBef>
              <a:spcAft>
                <a:spcPts val="0"/>
              </a:spcAft>
              <a:buClr>
                <a:srgbClr val="FFCD00"/>
              </a:buClr>
              <a:buSzPts val="1400"/>
              <a:buFont typeface="Arial"/>
              <a:buChar char="•"/>
            </a:pPr>
            <a:r>
              <a:rPr b="1" i="0" lang="en-US" sz="1600" u="none" cap="none" strike="noStrike">
                <a:solidFill>
                  <a:srgbClr val="000000"/>
                </a:solidFill>
                <a:latin typeface="Arial"/>
                <a:ea typeface="Arial"/>
                <a:cs typeface="Arial"/>
                <a:sym typeface="Arial"/>
              </a:rPr>
              <a:t>Create Database:</a:t>
            </a:r>
            <a:endParaRPr b="0" i="0" sz="14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1" i="0" lang="en-US" sz="1600" u="none" cap="none" strike="noStrike">
                <a:solidFill>
                  <a:srgbClr val="000000"/>
                </a:solidFill>
                <a:latin typeface="Arial"/>
                <a:ea typeface="Arial"/>
                <a:cs typeface="Arial"/>
                <a:sym typeface="Arial"/>
              </a:rPr>
              <a:t>Drop Database:</a:t>
            </a:r>
            <a:endParaRPr b="0" i="0" sz="1400" u="none" cap="none" strike="noStrike">
              <a:solidFill>
                <a:srgbClr val="000000"/>
              </a:solidFill>
              <a:latin typeface="Arial"/>
              <a:ea typeface="Arial"/>
              <a:cs typeface="Arial"/>
              <a:sym typeface="Arial"/>
            </a:endParaRPr>
          </a:p>
          <a:p>
            <a:pPr indent="-196850" lvl="0" marL="361950" marR="0" rtl="0" algn="just">
              <a:lnSpc>
                <a:spcPct val="150000"/>
              </a:lnSpc>
              <a:spcBef>
                <a:spcPts val="0"/>
              </a:spcBef>
              <a:spcAft>
                <a:spcPts val="0"/>
              </a:spcAft>
              <a:buClr>
                <a:srgbClr val="FFCD00"/>
              </a:buClr>
              <a:buSzPts val="1400"/>
              <a:buFont typeface="Arial"/>
              <a:buNone/>
            </a:pPr>
            <a:r>
              <a:t/>
            </a:r>
            <a:endParaRPr b="1" i="0" sz="16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1" i="0" lang="en-US" sz="1600" u="none" cap="none" strike="noStrike">
                <a:solidFill>
                  <a:srgbClr val="000000"/>
                </a:solidFill>
                <a:latin typeface="Arial"/>
                <a:ea typeface="Arial"/>
                <a:cs typeface="Arial"/>
                <a:sym typeface="Arial"/>
              </a:rPr>
              <a:t>Create Table:</a:t>
            </a:r>
            <a:endParaRPr b="0" i="0" sz="1400" u="none" cap="none" strike="noStrike">
              <a:solidFill>
                <a:srgbClr val="000000"/>
              </a:solidFill>
              <a:latin typeface="Arial"/>
              <a:ea typeface="Arial"/>
              <a:cs typeface="Arial"/>
              <a:sym typeface="Arial"/>
            </a:endParaRPr>
          </a:p>
          <a:p>
            <a:pPr indent="-196850" lvl="0" marL="361950" marR="0" rtl="0" algn="just">
              <a:lnSpc>
                <a:spcPct val="150000"/>
              </a:lnSpc>
              <a:spcBef>
                <a:spcPts val="0"/>
              </a:spcBef>
              <a:spcAft>
                <a:spcPts val="0"/>
              </a:spcAft>
              <a:buClr>
                <a:srgbClr val="FFCD00"/>
              </a:buClr>
              <a:buSzPts val="1400"/>
              <a:buFont typeface="Arial"/>
              <a:buNone/>
            </a:pPr>
            <a:r>
              <a:t/>
            </a:r>
            <a:endParaRPr b="1" i="0" sz="1600" u="none" cap="none" strike="noStrike">
              <a:solidFill>
                <a:srgbClr val="000000"/>
              </a:solidFill>
              <a:latin typeface="Arial"/>
              <a:ea typeface="Arial"/>
              <a:cs typeface="Arial"/>
              <a:sym typeface="Arial"/>
            </a:endParaRPr>
          </a:p>
          <a:p>
            <a:pPr indent="-196850" lvl="0" marL="361950" marR="0" rtl="0" algn="just">
              <a:lnSpc>
                <a:spcPct val="150000"/>
              </a:lnSpc>
              <a:spcBef>
                <a:spcPts val="0"/>
              </a:spcBef>
              <a:spcAft>
                <a:spcPts val="0"/>
              </a:spcAft>
              <a:buClr>
                <a:srgbClr val="FFCD00"/>
              </a:buClr>
              <a:buSzPts val="1400"/>
              <a:buFont typeface="Arial"/>
              <a:buNone/>
            </a:pPr>
            <a:r>
              <a:t/>
            </a:r>
            <a:endParaRPr b="1" i="0" sz="1600" u="none" cap="none" strike="noStrike">
              <a:solidFill>
                <a:srgbClr val="000000"/>
              </a:solidFill>
              <a:latin typeface="Arial"/>
              <a:ea typeface="Arial"/>
              <a:cs typeface="Arial"/>
              <a:sym typeface="Arial"/>
            </a:endParaRPr>
          </a:p>
          <a:p>
            <a:pPr indent="-196850" lvl="0" marL="361950" marR="0" rtl="0" algn="just">
              <a:lnSpc>
                <a:spcPct val="150000"/>
              </a:lnSpc>
              <a:spcBef>
                <a:spcPts val="0"/>
              </a:spcBef>
              <a:spcAft>
                <a:spcPts val="0"/>
              </a:spcAft>
              <a:buClr>
                <a:srgbClr val="FFCD00"/>
              </a:buClr>
              <a:buSzPts val="1400"/>
              <a:buFont typeface="Arial"/>
              <a:buNone/>
            </a:pPr>
            <a:r>
              <a:t/>
            </a:r>
            <a:endParaRPr b="1" i="0" sz="16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1" i="0" lang="en-US" sz="1600" u="none" cap="none" strike="noStrike">
                <a:solidFill>
                  <a:srgbClr val="000000"/>
                </a:solidFill>
                <a:latin typeface="Arial"/>
                <a:ea typeface="Arial"/>
                <a:cs typeface="Arial"/>
                <a:sym typeface="Arial"/>
              </a:rPr>
              <a:t>Drop Table:</a:t>
            </a:r>
            <a:endParaRPr b="0" i="0" sz="1400" u="none" cap="none" strike="noStrike">
              <a:solidFill>
                <a:srgbClr val="000000"/>
              </a:solidFill>
              <a:latin typeface="Arial"/>
              <a:ea typeface="Arial"/>
              <a:cs typeface="Arial"/>
              <a:sym typeface="Arial"/>
            </a:endParaRPr>
          </a:p>
        </p:txBody>
      </p:sp>
      <p:pic>
        <p:nvPicPr>
          <p:cNvPr id="190" name="Google Shape;190;p14"/>
          <p:cNvPicPr preferRelativeResize="0"/>
          <p:nvPr/>
        </p:nvPicPr>
        <p:blipFill rotWithShape="1">
          <a:blip r:embed="rId3">
            <a:alphaModFix/>
          </a:blip>
          <a:srcRect b="0" l="0" r="0" t="0"/>
          <a:stretch/>
        </p:blipFill>
        <p:spPr>
          <a:xfrm>
            <a:off x="2793433" y="433098"/>
            <a:ext cx="3477014" cy="49654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352"/>
              </a:srgbClr>
            </a:outerShdw>
          </a:effectLst>
        </p:spPr>
      </p:pic>
      <p:pic>
        <p:nvPicPr>
          <p:cNvPr id="191" name="Google Shape;191;p14"/>
          <p:cNvPicPr preferRelativeResize="0"/>
          <p:nvPr/>
        </p:nvPicPr>
        <p:blipFill rotWithShape="1">
          <a:blip r:embed="rId4">
            <a:alphaModFix/>
          </a:blip>
          <a:srcRect b="0" l="0" r="0" t="0"/>
          <a:stretch/>
        </p:blipFill>
        <p:spPr>
          <a:xfrm>
            <a:off x="2793433" y="1285532"/>
            <a:ext cx="3431806" cy="48230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352"/>
              </a:srgbClr>
            </a:outerShdw>
          </a:effectLst>
        </p:spPr>
      </p:pic>
      <p:pic>
        <p:nvPicPr>
          <p:cNvPr id="192" name="Google Shape;192;p14"/>
          <p:cNvPicPr preferRelativeResize="0"/>
          <p:nvPr/>
        </p:nvPicPr>
        <p:blipFill rotWithShape="1">
          <a:blip r:embed="rId5">
            <a:alphaModFix/>
          </a:blip>
          <a:srcRect b="0" l="0" r="0" t="0"/>
          <a:stretch/>
        </p:blipFill>
        <p:spPr>
          <a:xfrm>
            <a:off x="2793433" y="2019300"/>
            <a:ext cx="3303651" cy="127970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352"/>
              </a:srgbClr>
            </a:outerShdw>
          </a:effectLst>
        </p:spPr>
      </p:pic>
      <p:pic>
        <p:nvPicPr>
          <p:cNvPr id="193" name="Google Shape;193;p14"/>
          <p:cNvPicPr preferRelativeResize="0"/>
          <p:nvPr/>
        </p:nvPicPr>
        <p:blipFill rotWithShape="1">
          <a:blip r:embed="rId6">
            <a:alphaModFix/>
          </a:blip>
          <a:srcRect b="0" l="0" r="0" t="0"/>
          <a:stretch/>
        </p:blipFill>
        <p:spPr>
          <a:xfrm>
            <a:off x="2793433" y="3580342"/>
            <a:ext cx="3303651" cy="514382"/>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352"/>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idx="1" type="subTitle"/>
          </p:nvPr>
        </p:nvSpPr>
        <p:spPr>
          <a:xfrm>
            <a:off x="601980" y="243840"/>
            <a:ext cx="7399020" cy="461772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1800"/>
              <a:buFont typeface="Arial"/>
              <a:buChar char="•"/>
            </a:pPr>
            <a:r>
              <a:rPr b="1" lang="en-US"/>
              <a:t>Alter Table:  </a:t>
            </a:r>
            <a:r>
              <a:rPr lang="en-US" sz="1400"/>
              <a:t>is used to add, delete, or modify columns in an existing table</a:t>
            </a:r>
            <a:r>
              <a:rPr lang="en-US"/>
              <a:t>.</a:t>
            </a:r>
            <a:endParaRPr/>
          </a:p>
          <a:p>
            <a:pPr indent="0" lvl="0" marL="76200" rtl="0" algn="l">
              <a:lnSpc>
                <a:spcPct val="100000"/>
              </a:lnSpc>
              <a:spcBef>
                <a:spcPts val="600"/>
              </a:spcBef>
              <a:spcAft>
                <a:spcPts val="0"/>
              </a:spcAft>
              <a:buSzPts val="1800"/>
              <a:buNone/>
            </a:pPr>
            <a:r>
              <a:rPr lang="en-US"/>
              <a:t>   </a:t>
            </a:r>
            <a:r>
              <a:rPr lang="en-US" sz="1600">
                <a:solidFill>
                  <a:schemeClr val="dk1"/>
                </a:solidFill>
              </a:rPr>
              <a:t>- ADD column:</a:t>
            </a:r>
            <a:endParaRPr/>
          </a:p>
          <a:p>
            <a:pPr indent="0" lvl="0" marL="76200" rtl="0" algn="l">
              <a:lnSpc>
                <a:spcPct val="100000"/>
              </a:lnSpc>
              <a:spcBef>
                <a:spcPts val="600"/>
              </a:spcBef>
              <a:spcAft>
                <a:spcPts val="0"/>
              </a:spcAft>
              <a:buSzPts val="1800"/>
              <a:buNone/>
            </a:pPr>
            <a:r>
              <a:t/>
            </a:r>
            <a:endParaRPr sz="1600">
              <a:solidFill>
                <a:schemeClr val="dk1"/>
              </a:solidFill>
            </a:endParaRPr>
          </a:p>
          <a:p>
            <a:pPr indent="0" lvl="0" marL="76200" rtl="0" algn="l">
              <a:lnSpc>
                <a:spcPct val="100000"/>
              </a:lnSpc>
              <a:spcBef>
                <a:spcPts val="600"/>
              </a:spcBef>
              <a:spcAft>
                <a:spcPts val="0"/>
              </a:spcAft>
              <a:buSzPts val="1800"/>
              <a:buNone/>
            </a:pPr>
            <a:r>
              <a:t/>
            </a:r>
            <a:endParaRPr sz="1600">
              <a:solidFill>
                <a:schemeClr val="dk1"/>
              </a:solidFill>
            </a:endParaRPr>
          </a:p>
          <a:p>
            <a:pPr indent="0" lvl="0" marL="76200" rtl="0" algn="l">
              <a:lnSpc>
                <a:spcPct val="100000"/>
              </a:lnSpc>
              <a:spcBef>
                <a:spcPts val="600"/>
              </a:spcBef>
              <a:spcAft>
                <a:spcPts val="0"/>
              </a:spcAft>
              <a:buSzPts val="1800"/>
              <a:buNone/>
            </a:pPr>
            <a:r>
              <a:rPr lang="en-US" sz="1600">
                <a:solidFill>
                  <a:schemeClr val="dk1"/>
                </a:solidFill>
              </a:rPr>
              <a:t>    - DROP column:</a:t>
            </a:r>
            <a:endParaRPr/>
          </a:p>
          <a:p>
            <a:pPr indent="0" lvl="0" marL="76200" rtl="0" algn="l">
              <a:lnSpc>
                <a:spcPct val="100000"/>
              </a:lnSpc>
              <a:spcBef>
                <a:spcPts val="600"/>
              </a:spcBef>
              <a:spcAft>
                <a:spcPts val="0"/>
              </a:spcAft>
              <a:buSzPts val="1800"/>
              <a:buNone/>
            </a:pPr>
            <a:r>
              <a:t/>
            </a:r>
            <a:endParaRPr sz="1600">
              <a:solidFill>
                <a:schemeClr val="dk1"/>
              </a:solidFill>
            </a:endParaRPr>
          </a:p>
          <a:p>
            <a:pPr indent="0" lvl="0" marL="76200" rtl="0" algn="l">
              <a:lnSpc>
                <a:spcPct val="100000"/>
              </a:lnSpc>
              <a:spcBef>
                <a:spcPts val="600"/>
              </a:spcBef>
              <a:spcAft>
                <a:spcPts val="0"/>
              </a:spcAft>
              <a:buSzPts val="1800"/>
              <a:buNone/>
            </a:pPr>
            <a:r>
              <a:t/>
            </a:r>
            <a:endParaRPr sz="1600">
              <a:solidFill>
                <a:schemeClr val="dk1"/>
              </a:solidFill>
            </a:endParaRPr>
          </a:p>
          <a:p>
            <a:pPr indent="0" lvl="0" marL="76200" rtl="0" algn="l">
              <a:lnSpc>
                <a:spcPct val="100000"/>
              </a:lnSpc>
              <a:spcBef>
                <a:spcPts val="600"/>
              </a:spcBef>
              <a:spcAft>
                <a:spcPts val="0"/>
              </a:spcAft>
              <a:buSzPts val="1800"/>
              <a:buNone/>
            </a:pPr>
            <a:r>
              <a:rPr lang="en-US" sz="1600">
                <a:solidFill>
                  <a:schemeClr val="dk1"/>
                </a:solidFill>
              </a:rPr>
              <a:t>   - </a:t>
            </a:r>
            <a:r>
              <a:rPr lang="en-US" sz="1600"/>
              <a:t>ALTER/MODIFY column:</a:t>
            </a:r>
            <a:endParaRPr/>
          </a:p>
          <a:p>
            <a:pPr indent="0" lvl="0" marL="76200" rtl="0" algn="l">
              <a:lnSpc>
                <a:spcPct val="100000"/>
              </a:lnSpc>
              <a:spcBef>
                <a:spcPts val="600"/>
              </a:spcBef>
              <a:spcAft>
                <a:spcPts val="0"/>
              </a:spcAft>
              <a:buSzPts val="1800"/>
              <a:buNone/>
            </a:pPr>
            <a:r>
              <a:rPr lang="en-US" sz="1600"/>
              <a:t>        + SQL server:</a:t>
            </a:r>
            <a:endParaRPr/>
          </a:p>
          <a:p>
            <a:pPr indent="0" lvl="0" marL="76200" rtl="0" algn="l">
              <a:lnSpc>
                <a:spcPct val="100000"/>
              </a:lnSpc>
              <a:spcBef>
                <a:spcPts val="600"/>
              </a:spcBef>
              <a:spcAft>
                <a:spcPts val="0"/>
              </a:spcAft>
              <a:buSzPts val="1800"/>
              <a:buNone/>
            </a:pPr>
            <a:r>
              <a:t/>
            </a:r>
            <a:endParaRPr sz="1600"/>
          </a:p>
          <a:p>
            <a:pPr indent="0" lvl="0" marL="76200" rtl="0" algn="l">
              <a:lnSpc>
                <a:spcPct val="100000"/>
              </a:lnSpc>
              <a:spcBef>
                <a:spcPts val="600"/>
              </a:spcBef>
              <a:spcAft>
                <a:spcPts val="0"/>
              </a:spcAft>
              <a:buSzPts val="1800"/>
              <a:buNone/>
            </a:pPr>
            <a:r>
              <a:t/>
            </a:r>
            <a:endParaRPr sz="1600"/>
          </a:p>
          <a:p>
            <a:pPr indent="0" lvl="0" marL="76200" rtl="0" algn="l">
              <a:lnSpc>
                <a:spcPct val="100000"/>
              </a:lnSpc>
              <a:spcBef>
                <a:spcPts val="600"/>
              </a:spcBef>
              <a:spcAft>
                <a:spcPts val="0"/>
              </a:spcAft>
              <a:buSzPts val="1800"/>
              <a:buNone/>
            </a:pPr>
            <a:r>
              <a:rPr lang="en-US" sz="1600"/>
              <a:t>        + MySQL:  </a:t>
            </a:r>
            <a:endParaRPr sz="1600"/>
          </a:p>
          <a:p>
            <a:pPr indent="0" lvl="0" marL="76200" rtl="0" algn="l">
              <a:lnSpc>
                <a:spcPct val="100000"/>
              </a:lnSpc>
              <a:spcBef>
                <a:spcPts val="600"/>
              </a:spcBef>
              <a:spcAft>
                <a:spcPts val="0"/>
              </a:spcAft>
              <a:buSzPts val="1800"/>
              <a:buNone/>
            </a:pPr>
            <a:r>
              <a:t/>
            </a:r>
            <a:endParaRPr sz="1600">
              <a:solidFill>
                <a:schemeClr val="dk1"/>
              </a:solidFill>
            </a:endParaRPr>
          </a:p>
          <a:p>
            <a:pPr indent="0" lvl="0" marL="76200" rtl="0" algn="l">
              <a:lnSpc>
                <a:spcPct val="100000"/>
              </a:lnSpc>
              <a:spcBef>
                <a:spcPts val="600"/>
              </a:spcBef>
              <a:spcAft>
                <a:spcPts val="0"/>
              </a:spcAft>
              <a:buSzPts val="1800"/>
              <a:buNone/>
            </a:pPr>
            <a:r>
              <a:t/>
            </a:r>
            <a:endParaRPr/>
          </a:p>
        </p:txBody>
      </p:sp>
      <p:pic>
        <p:nvPicPr>
          <p:cNvPr id="199" name="Google Shape;199;p35"/>
          <p:cNvPicPr preferRelativeResize="0"/>
          <p:nvPr/>
        </p:nvPicPr>
        <p:blipFill rotWithShape="1">
          <a:blip r:embed="rId3">
            <a:alphaModFix/>
          </a:blip>
          <a:srcRect b="0" l="0" r="0" t="0"/>
          <a:stretch/>
        </p:blipFill>
        <p:spPr>
          <a:xfrm>
            <a:off x="2802033" y="872477"/>
            <a:ext cx="2764274" cy="637273"/>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352"/>
              </a:srgbClr>
            </a:outerShdw>
          </a:effectLst>
        </p:spPr>
      </p:pic>
      <p:pic>
        <p:nvPicPr>
          <p:cNvPr id="200" name="Google Shape;200;p35"/>
          <p:cNvPicPr preferRelativeResize="0"/>
          <p:nvPr/>
        </p:nvPicPr>
        <p:blipFill rotWithShape="1">
          <a:blip r:embed="rId4">
            <a:alphaModFix/>
          </a:blip>
          <a:srcRect b="0" l="0" r="0" t="0"/>
          <a:stretch/>
        </p:blipFill>
        <p:spPr>
          <a:xfrm>
            <a:off x="2802033" y="1834463"/>
            <a:ext cx="2855714" cy="749507"/>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352"/>
              </a:srgbClr>
            </a:outerShdw>
          </a:effectLst>
        </p:spPr>
      </p:pic>
      <p:pic>
        <p:nvPicPr>
          <p:cNvPr id="201" name="Google Shape;201;p35"/>
          <p:cNvPicPr preferRelativeResize="0"/>
          <p:nvPr/>
        </p:nvPicPr>
        <p:blipFill rotWithShape="1">
          <a:blip r:embed="rId5">
            <a:alphaModFix/>
          </a:blip>
          <a:srcRect b="0" l="0" r="0" t="0"/>
          <a:stretch/>
        </p:blipFill>
        <p:spPr>
          <a:xfrm>
            <a:off x="2802033" y="3038423"/>
            <a:ext cx="3412782" cy="657277"/>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352"/>
              </a:srgbClr>
            </a:outerShdw>
          </a:effectLst>
        </p:spPr>
      </p:pic>
      <p:pic>
        <p:nvPicPr>
          <p:cNvPr id="202" name="Google Shape;202;p35"/>
          <p:cNvPicPr preferRelativeResize="0"/>
          <p:nvPr/>
        </p:nvPicPr>
        <p:blipFill rotWithShape="1">
          <a:blip r:embed="rId6">
            <a:alphaModFix/>
          </a:blip>
          <a:srcRect b="0" l="0" r="0" t="0"/>
          <a:stretch/>
        </p:blipFill>
        <p:spPr>
          <a:xfrm>
            <a:off x="2802033" y="4023855"/>
            <a:ext cx="3438746" cy="70875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352"/>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aphicFrame>
        <p:nvGraphicFramePr>
          <p:cNvPr id="207" name="Google Shape;207;p21"/>
          <p:cNvGraphicFramePr/>
          <p:nvPr/>
        </p:nvGraphicFramePr>
        <p:xfrm>
          <a:off x="723900" y="827490"/>
          <a:ext cx="3000000" cy="3000000"/>
        </p:xfrm>
        <a:graphic>
          <a:graphicData uri="http://schemas.openxmlformats.org/drawingml/2006/table">
            <a:tbl>
              <a:tblPr bandRow="1" firstRow="1">
                <a:noFill/>
                <a:tableStyleId>{B45D5B46-7B8B-4D56-A802-FD9562B5E55C}</a:tableStyleId>
              </a:tblPr>
              <a:tblGrid>
                <a:gridCol w="2512225"/>
                <a:gridCol w="2578900"/>
                <a:gridCol w="2605075"/>
              </a:tblGrid>
              <a:tr h="514550">
                <a:tc>
                  <a:txBody>
                    <a:bodyPr/>
                    <a:lstStyle/>
                    <a:p>
                      <a:pPr indent="0" lvl="0" marL="0" marR="0" rtl="0" algn="ctr">
                        <a:lnSpc>
                          <a:spcPct val="15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DELETE</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TRUNCATE</a:t>
                      </a:r>
                      <a:endParaRPr b="1" sz="16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DROP</a:t>
                      </a:r>
                      <a:endParaRPr b="1" sz="1600" u="none" cap="none" strike="noStrike"/>
                    </a:p>
                  </a:txBody>
                  <a:tcPr marT="45725" marB="45725" marR="91450" marL="91450" anchor="ctr"/>
                </a:tc>
              </a:tr>
              <a:tr h="7170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Xoá 1 hay nhiều bản ghi trong bảng</a:t>
                      </a:r>
                      <a:endParaRPr sz="16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Xoá toàn bộ dữ liệu các bản ghi trong bảng.</a:t>
                      </a:r>
                      <a:endParaRPr b="0" i="0" sz="1600" u="none" cap="none" strike="noStrike">
                        <a:solidFill>
                          <a:schemeClr val="dk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Xóa luôn bảng và dữ liệu khỏi Database </a:t>
                      </a:r>
                      <a:endParaRPr sz="1600" u="none" cap="none" strike="noStrike"/>
                    </a:p>
                  </a:txBody>
                  <a:tcPr marT="45725" marB="45725" marR="91450" marL="91450" anchor="ctr"/>
                </a:tc>
              </a:tr>
              <a:tr h="7170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DML</a:t>
                      </a:r>
                      <a:endParaRPr sz="16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DDL</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DDL</a:t>
                      </a:r>
                      <a:endParaRPr sz="1600" u="none" cap="none" strike="noStrike"/>
                    </a:p>
                  </a:txBody>
                  <a:tcPr marT="45725" marB="45725" marR="91450" marL="91450" anchor="ctr"/>
                </a:tc>
              </a:tr>
              <a:tr h="7170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Dữ liệu có thể phục hồi</a:t>
                      </a:r>
                      <a:endParaRPr sz="16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Không</a:t>
                      </a:r>
                      <a:endParaRPr sz="16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Không</a:t>
                      </a:r>
                      <a:endParaRPr sz="1600" u="none" cap="none" strike="noStrike"/>
                    </a:p>
                  </a:txBody>
                  <a:tcPr marT="45725" marB="45725" marR="91450" marL="91450" anchor="ctr"/>
                </a:tc>
              </a:tr>
              <a:tr h="7170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70C0"/>
                          </a:solidFill>
                        </a:rPr>
                        <a:t>DELETE FROM table_name </a:t>
                      </a:r>
                      <a:endParaRPr/>
                    </a:p>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70C0"/>
                          </a:solidFill>
                        </a:rPr>
                        <a:t>[WHERE conditions]</a:t>
                      </a:r>
                      <a:endParaRPr sz="1600" u="none" cap="none" strike="noStrike">
                        <a:solidFill>
                          <a:srgbClr val="0070C0"/>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70C0"/>
                          </a:solidFill>
                        </a:rPr>
                        <a:t>TRUNCATE TABLE  table_name;</a:t>
                      </a:r>
                      <a:endParaRPr sz="1600" u="none" cap="none" strike="noStrike">
                        <a:solidFill>
                          <a:srgbClr val="0070C0"/>
                        </a:solidFil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70C0"/>
                          </a:solidFill>
                        </a:rPr>
                        <a:t>DROP TABLE table_name;</a:t>
                      </a:r>
                      <a:endParaRPr sz="1600" u="none" cap="none" strike="noStrike">
                        <a:solidFill>
                          <a:srgbClr val="0070C0"/>
                        </a:solidFill>
                      </a:endParaRPr>
                    </a:p>
                  </a:txBody>
                  <a:tcPr marT="45725" marB="45725" marR="91450" marL="91450"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ctrTitle"/>
          </p:nvPr>
        </p:nvSpPr>
        <p:spPr>
          <a:xfrm>
            <a:off x="2022225" y="2204002"/>
            <a:ext cx="5651115" cy="736496"/>
          </a:xfrm>
          <a:prstGeom prst="rect">
            <a:avLst/>
          </a:prstGeom>
          <a:solidFill>
            <a:schemeClr val="lt1"/>
          </a:solidFill>
          <a:ln>
            <a:noFill/>
          </a:ln>
        </p:spPr>
        <p:txBody>
          <a:bodyPr anchorCtr="0" anchor="b" bIns="91425" lIns="91425" spcFirstLastPara="1" rIns="91425" wrap="square" tIns="91425">
            <a:noAutofit/>
          </a:bodyPr>
          <a:lstStyle/>
          <a:p>
            <a:pPr indent="-381000" lvl="0" marL="457200" rtl="0" algn="l">
              <a:lnSpc>
                <a:spcPct val="150000"/>
              </a:lnSpc>
              <a:spcBef>
                <a:spcPts val="0"/>
              </a:spcBef>
              <a:spcAft>
                <a:spcPts val="0"/>
              </a:spcAft>
              <a:buClr>
                <a:srgbClr val="000000"/>
              </a:buClr>
              <a:buSzPts val="3200"/>
              <a:buNone/>
            </a:pPr>
            <a:r>
              <a:rPr lang="en-US" sz="3200"/>
              <a:t>SQL Data Types</a:t>
            </a:r>
            <a:endParaRPr sz="3200"/>
          </a:p>
        </p:txBody>
      </p:sp>
      <p:sp>
        <p:nvSpPr>
          <p:cNvPr id="213" name="Google Shape;213;p22"/>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5</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nvSpPr>
        <p:spPr>
          <a:xfrm>
            <a:off x="307335" y="333268"/>
            <a:ext cx="8371843" cy="4436851"/>
          </a:xfrm>
          <a:prstGeom prst="rect">
            <a:avLst/>
          </a:prstGeom>
          <a:noFill/>
          <a:ln>
            <a:noFill/>
          </a:ln>
        </p:spPr>
        <p:txBody>
          <a:bodyPr anchorCtr="0" anchor="t" bIns="91425" lIns="91425" spcFirstLastPara="1" rIns="91425" wrap="square" tIns="91425">
            <a:noAutofit/>
          </a:bodyPr>
          <a:lstStyle/>
          <a:p>
            <a:pPr indent="-285750" lvl="0" marL="361950" marR="0" rtl="0" algn="just">
              <a:lnSpc>
                <a:spcPct val="150000"/>
              </a:lnSpc>
              <a:spcBef>
                <a:spcPts val="0"/>
              </a:spcBef>
              <a:spcAft>
                <a:spcPts val="0"/>
              </a:spcAft>
              <a:buClr>
                <a:srgbClr val="FFCD00"/>
              </a:buClr>
              <a:buSzPts val="1400"/>
              <a:buFont typeface="Arial"/>
              <a:buChar char="•"/>
            </a:pPr>
            <a:r>
              <a:rPr b="0" i="0" lang="en-US" sz="1600" u="none" cap="none" strike="noStrike">
                <a:solidFill>
                  <a:srgbClr val="000000"/>
                </a:solidFill>
                <a:latin typeface="Arial"/>
                <a:ea typeface="Arial"/>
                <a:cs typeface="Arial"/>
                <a:sym typeface="Arial"/>
              </a:rPr>
              <a:t>In MySQL there are three main data types: string, numeric, date and time.</a:t>
            </a:r>
            <a:endParaRPr/>
          </a:p>
          <a:p>
            <a:pPr indent="-285750" lvl="0" marL="361950" marR="0" rtl="0" algn="just">
              <a:lnSpc>
                <a:spcPct val="150000"/>
              </a:lnSpc>
              <a:spcBef>
                <a:spcPts val="0"/>
              </a:spcBef>
              <a:spcAft>
                <a:spcPts val="0"/>
              </a:spcAft>
              <a:buClr>
                <a:srgbClr val="FFCD00"/>
              </a:buClr>
              <a:buSzPts val="1400"/>
              <a:buFont typeface="Arial"/>
              <a:buChar char="•"/>
            </a:pPr>
            <a:r>
              <a:rPr b="0" i="0" lang="en-US" sz="1600" u="sng" cap="none" strike="noStrike">
                <a:solidFill>
                  <a:srgbClr val="000000"/>
                </a:solidFill>
                <a:latin typeface="Arial"/>
                <a:ea typeface="Arial"/>
                <a:cs typeface="Arial"/>
                <a:sym typeface="Arial"/>
                <a:hlinkClick r:id="rId3">
                  <a:extLst>
                    <a:ext uri="{A12FA001-AC4F-418D-AE19-62706E023703}">
                      <ahyp:hlinkClr val="tx"/>
                    </a:ext>
                  </a:extLst>
                </a:hlinkClick>
              </a:rPr>
              <a:t>https://www.w3schools.com/sql/sql_datatypes.asp</a:t>
            </a:r>
            <a:r>
              <a:rPr b="0" i="0" lang="en-US"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1" i="0" lang="en-US" sz="1600" u="none" cap="none" strike="noStrike">
                <a:solidFill>
                  <a:srgbClr val="000000"/>
                </a:solidFill>
                <a:latin typeface="Arial"/>
                <a:ea typeface="Arial"/>
                <a:cs typeface="Arial"/>
                <a:sym typeface="Arial"/>
              </a:rPr>
              <a:t>String Data Types:</a:t>
            </a:r>
            <a:endParaRPr/>
          </a:p>
          <a:p>
            <a:pPr indent="0" lvl="0" marL="16510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 CHAR(size): A FIXED length string</a:t>
            </a:r>
            <a:endParaRPr/>
          </a:p>
          <a:p>
            <a:pPr indent="0" lvl="0" marL="16510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 VARCHAR(size): A VARIABLE length string</a:t>
            </a:r>
            <a:endParaRPr/>
          </a:p>
          <a:p>
            <a:pPr indent="0" lvl="0" marL="1651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NVARCHAR(size)</a:t>
            </a:r>
            <a:endParaRPr/>
          </a:p>
          <a:p>
            <a:pPr indent="0" lvl="0" marL="16510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 BINARY(size)</a:t>
            </a:r>
            <a:endParaRPr/>
          </a:p>
          <a:p>
            <a:pPr indent="0" lvl="0" marL="16510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 TEXT</a:t>
            </a:r>
            <a:endParaRPr/>
          </a:p>
          <a:p>
            <a:pPr indent="0" lvl="0" marL="16510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endParaRPr/>
          </a:p>
          <a:p>
            <a:pPr indent="-196850" lvl="0" marL="361950" marR="0" rtl="0" algn="just">
              <a:lnSpc>
                <a:spcPct val="150000"/>
              </a:lnSpc>
              <a:spcBef>
                <a:spcPts val="0"/>
              </a:spcBef>
              <a:spcAft>
                <a:spcPts val="0"/>
              </a:spcAft>
              <a:buClr>
                <a:srgbClr val="FFCD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FFCD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nvSpPr>
        <p:spPr>
          <a:xfrm>
            <a:off x="307335" y="333268"/>
            <a:ext cx="8371843" cy="4436851"/>
          </a:xfrm>
          <a:prstGeom prst="rect">
            <a:avLst/>
          </a:prstGeom>
          <a:noFill/>
          <a:ln>
            <a:noFill/>
          </a:ln>
        </p:spPr>
        <p:txBody>
          <a:bodyPr anchorCtr="0" anchor="t" bIns="91425" lIns="91425" spcFirstLastPara="1" rIns="91425" wrap="square" tIns="91425">
            <a:noAutofit/>
          </a:bodyPr>
          <a:lstStyle/>
          <a:p>
            <a:pPr indent="-285750" lvl="0" marL="361950" marR="0" rtl="0" algn="just">
              <a:lnSpc>
                <a:spcPct val="150000"/>
              </a:lnSpc>
              <a:spcBef>
                <a:spcPts val="0"/>
              </a:spcBef>
              <a:spcAft>
                <a:spcPts val="0"/>
              </a:spcAft>
              <a:buClr>
                <a:srgbClr val="FFCD00"/>
              </a:buClr>
              <a:buSzPts val="1400"/>
              <a:buFont typeface="Arial"/>
              <a:buChar char="•"/>
            </a:pPr>
            <a:r>
              <a:rPr b="1" i="0" lang="en-US" sz="1600" u="none" cap="none" strike="noStrike">
                <a:solidFill>
                  <a:srgbClr val="000000"/>
                </a:solidFill>
                <a:latin typeface="Arial"/>
                <a:ea typeface="Arial"/>
                <a:cs typeface="Arial"/>
                <a:sym typeface="Arial"/>
              </a:rPr>
              <a:t>Numeric Data Types:</a:t>
            </a:r>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INT(size)</a:t>
            </a:r>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BIT(size)</a:t>
            </a:r>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FLOAT</a:t>
            </a:r>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DECIMAL</a:t>
            </a:r>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BOOL</a:t>
            </a:r>
            <a:endParaRPr b="0" i="0" sz="16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1" i="0" lang="en-US" sz="1600" u="none" cap="none" strike="noStrike">
                <a:solidFill>
                  <a:srgbClr val="000000"/>
                </a:solidFill>
                <a:latin typeface="Arial"/>
                <a:ea typeface="Arial"/>
                <a:cs typeface="Arial"/>
                <a:sym typeface="Arial"/>
              </a:rPr>
              <a:t>Date and Time Data Types:</a:t>
            </a:r>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DATE: YYYY-MM-DD</a:t>
            </a:r>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DATETIME:  YYYY-MM-DD hh:mm:ss</a:t>
            </a:r>
            <a:endParaRPr b="0" i="0" sz="16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TIME: hh:mm:ss</a:t>
            </a:r>
            <a:endParaRPr b="0" i="0" sz="16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YEAR</a:t>
            </a:r>
            <a:endParaRPr/>
          </a:p>
          <a:p>
            <a:pPr indent="0" lvl="0" marL="76200" marR="0" rtl="0" algn="just">
              <a:lnSpc>
                <a:spcPct val="15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196850" lvl="0" marL="361950" marR="0" rtl="0" algn="just">
              <a:lnSpc>
                <a:spcPct val="150000"/>
              </a:lnSpc>
              <a:spcBef>
                <a:spcPts val="0"/>
              </a:spcBef>
              <a:spcAft>
                <a:spcPts val="0"/>
              </a:spcAft>
              <a:buClr>
                <a:srgbClr val="FFCD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FFCD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ctrTitle"/>
          </p:nvPr>
        </p:nvSpPr>
        <p:spPr>
          <a:xfrm>
            <a:off x="2022225" y="1778990"/>
            <a:ext cx="3837555" cy="1159800"/>
          </a:xfrm>
          <a:prstGeom prst="rect">
            <a:avLst/>
          </a:prstGeom>
          <a:solidFill>
            <a:schemeClr val="lt1"/>
          </a:solidFill>
          <a:ln>
            <a:noFill/>
          </a:ln>
        </p:spPr>
        <p:txBody>
          <a:bodyPr anchorCtr="0" anchor="b" bIns="91425" lIns="91425" spcFirstLastPara="1" rIns="91425" wrap="square" tIns="91425">
            <a:noAutofit/>
          </a:bodyPr>
          <a:lstStyle/>
          <a:p>
            <a:pPr indent="-381000" lvl="0" marL="457200" rtl="0" algn="l">
              <a:lnSpc>
                <a:spcPct val="150000"/>
              </a:lnSpc>
              <a:spcBef>
                <a:spcPts val="0"/>
              </a:spcBef>
              <a:spcAft>
                <a:spcPts val="0"/>
              </a:spcAft>
              <a:buClr>
                <a:srgbClr val="000000"/>
              </a:buClr>
              <a:buSzPts val="3200"/>
              <a:buNone/>
            </a:pPr>
            <a:r>
              <a:rPr lang="en-US" sz="3200"/>
              <a:t>Introduce MySQL</a:t>
            </a:r>
            <a:endParaRPr sz="3200"/>
          </a:p>
        </p:txBody>
      </p:sp>
      <p:sp>
        <p:nvSpPr>
          <p:cNvPr id="61" name="Google Shape;61;p3"/>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ctrTitle"/>
          </p:nvPr>
        </p:nvSpPr>
        <p:spPr>
          <a:xfrm>
            <a:off x="2022225" y="2204002"/>
            <a:ext cx="5651115" cy="736496"/>
          </a:xfrm>
          <a:prstGeom prst="rect">
            <a:avLst/>
          </a:prstGeom>
          <a:solidFill>
            <a:schemeClr val="lt1"/>
          </a:solidFill>
          <a:ln>
            <a:noFill/>
          </a:ln>
        </p:spPr>
        <p:txBody>
          <a:bodyPr anchorCtr="0" anchor="b" bIns="91425" lIns="91425" spcFirstLastPara="1" rIns="91425" wrap="square" tIns="91425">
            <a:noAutofit/>
          </a:bodyPr>
          <a:lstStyle/>
          <a:p>
            <a:pPr indent="-381000" lvl="0" marL="457200" rtl="0" algn="l">
              <a:lnSpc>
                <a:spcPct val="150000"/>
              </a:lnSpc>
              <a:spcBef>
                <a:spcPts val="0"/>
              </a:spcBef>
              <a:spcAft>
                <a:spcPts val="0"/>
              </a:spcAft>
              <a:buClr>
                <a:srgbClr val="000000"/>
              </a:buClr>
              <a:buSzPts val="3200"/>
              <a:buNone/>
            </a:pPr>
            <a:r>
              <a:rPr lang="en-US" sz="3200"/>
              <a:t>Constraint MySQL</a:t>
            </a:r>
            <a:endParaRPr sz="3200"/>
          </a:p>
        </p:txBody>
      </p:sp>
      <p:sp>
        <p:nvSpPr>
          <p:cNvPr id="229" name="Google Shape;229;p3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6</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txBox="1"/>
          <p:nvPr/>
        </p:nvSpPr>
        <p:spPr>
          <a:xfrm>
            <a:off x="307335" y="333268"/>
            <a:ext cx="8371843" cy="4436851"/>
          </a:xfrm>
          <a:prstGeom prst="rect">
            <a:avLst/>
          </a:prstGeom>
          <a:noFill/>
          <a:ln>
            <a:noFill/>
          </a:ln>
        </p:spPr>
        <p:txBody>
          <a:bodyPr anchorCtr="0" anchor="t" bIns="91425" lIns="91425" spcFirstLastPara="1" rIns="91425" wrap="square" tIns="91425">
            <a:noAutofit/>
          </a:bodyPr>
          <a:lstStyle/>
          <a:p>
            <a:pPr indent="-285750" lvl="0" marL="361950" marR="0" rtl="0" algn="just">
              <a:lnSpc>
                <a:spcPct val="150000"/>
              </a:lnSpc>
              <a:spcBef>
                <a:spcPts val="0"/>
              </a:spcBef>
              <a:spcAft>
                <a:spcPts val="0"/>
              </a:spcAft>
              <a:buClr>
                <a:srgbClr val="FFCD00"/>
              </a:buClr>
              <a:buSzPts val="1400"/>
              <a:buFont typeface="Arial"/>
              <a:buChar char="•"/>
            </a:pPr>
            <a:r>
              <a:rPr b="0" i="0" lang="en-US" sz="1600" u="none" cap="none" strike="noStrike">
                <a:solidFill>
                  <a:srgbClr val="000000"/>
                </a:solidFill>
                <a:latin typeface="Arial"/>
                <a:ea typeface="Arial"/>
                <a:cs typeface="Arial"/>
                <a:sym typeface="Arial"/>
              </a:rPr>
              <a:t>SQL constraints are used to specify rules for the data in a table.</a:t>
            </a:r>
            <a:endParaRPr b="0" i="0" sz="16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0" i="0" lang="en-US" sz="1600" u="none" cap="none" strike="noStrike">
                <a:solidFill>
                  <a:srgbClr val="000000"/>
                </a:solidFill>
                <a:latin typeface="Arial"/>
                <a:ea typeface="Arial"/>
                <a:cs typeface="Arial"/>
                <a:sym typeface="Arial"/>
              </a:rPr>
              <a:t>Constraints are used to limit the type of data that can go into a table. This ensures the accuracy and reliability of the data in the table</a:t>
            </a:r>
            <a:endParaRPr b="0" i="0" sz="16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0" i="0" lang="en-US" sz="1600" u="none" cap="none" strike="noStrike">
                <a:solidFill>
                  <a:srgbClr val="000000"/>
                </a:solidFill>
                <a:latin typeface="Arial"/>
                <a:ea typeface="Arial"/>
                <a:cs typeface="Arial"/>
                <a:sym typeface="Arial"/>
              </a:rPr>
              <a:t>The following constraints are commonly used in SQL:</a:t>
            </a:r>
            <a:endParaRPr b="1" i="0" sz="1400" u="none" cap="none" strike="noStrike">
              <a:solidFill>
                <a:srgbClr val="000000"/>
              </a:solidFill>
              <a:latin typeface="Arial"/>
              <a:ea typeface="Arial"/>
              <a:cs typeface="Arial"/>
              <a:sym typeface="Arial"/>
            </a:endParaRPr>
          </a:p>
          <a:p>
            <a:pPr indent="0" lvl="0" marL="1651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a:t>
            </a:r>
            <a:r>
              <a:rPr b="1" i="0" lang="en-US" sz="1400" u="none" cap="none" strike="noStrike">
                <a:solidFill>
                  <a:srgbClr val="000000"/>
                </a:solidFill>
                <a:latin typeface="Arial"/>
                <a:ea typeface="Arial"/>
                <a:cs typeface="Arial"/>
                <a:sym typeface="Arial"/>
              </a:rPr>
              <a:t>NOT NULL </a:t>
            </a:r>
            <a:r>
              <a:rPr b="0" i="0" lang="en-US" sz="1400" u="none" cap="none" strike="noStrike">
                <a:solidFill>
                  <a:srgbClr val="000000"/>
                </a:solidFill>
                <a:latin typeface="Arial"/>
                <a:ea typeface="Arial"/>
                <a:cs typeface="Arial"/>
                <a:sym typeface="Arial"/>
              </a:rPr>
              <a:t>- Ensures that a column cannot have a NULL value</a:t>
            </a:r>
            <a:endParaRPr b="0" i="0" sz="1400" u="none" cap="none" strike="noStrike">
              <a:solidFill>
                <a:srgbClr val="000000"/>
              </a:solidFill>
              <a:latin typeface="Arial"/>
              <a:ea typeface="Arial"/>
              <a:cs typeface="Arial"/>
              <a:sym typeface="Arial"/>
            </a:endParaRPr>
          </a:p>
          <a:p>
            <a:pPr indent="0" lvl="0" marL="1651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a:t>
            </a:r>
            <a:r>
              <a:rPr b="1" i="0" lang="en-US" sz="1400" u="none" cap="none" strike="noStrike">
                <a:solidFill>
                  <a:srgbClr val="000000"/>
                </a:solidFill>
                <a:latin typeface="Arial"/>
                <a:ea typeface="Arial"/>
                <a:cs typeface="Arial"/>
                <a:sym typeface="Arial"/>
              </a:rPr>
              <a:t>UNIQUE</a:t>
            </a:r>
            <a:r>
              <a:rPr b="0" i="0" lang="en-US" sz="1400" u="none" cap="none" strike="noStrike">
                <a:solidFill>
                  <a:srgbClr val="000000"/>
                </a:solidFill>
                <a:latin typeface="Arial"/>
                <a:ea typeface="Arial"/>
                <a:cs typeface="Arial"/>
                <a:sym typeface="Arial"/>
              </a:rPr>
              <a:t> - Ensures that all values in a column are different</a:t>
            </a:r>
            <a:endParaRPr b="0" i="0" sz="1400" u="none" cap="none" strike="noStrike">
              <a:solidFill>
                <a:srgbClr val="000000"/>
              </a:solidFill>
              <a:latin typeface="Arial"/>
              <a:ea typeface="Arial"/>
              <a:cs typeface="Arial"/>
              <a:sym typeface="Arial"/>
            </a:endParaRPr>
          </a:p>
          <a:p>
            <a:pPr indent="0" lvl="0" marL="1651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a:t>
            </a:r>
            <a:r>
              <a:rPr b="1" i="0" lang="en-US" sz="1400" u="none" cap="none" strike="noStrike">
                <a:solidFill>
                  <a:srgbClr val="000000"/>
                </a:solidFill>
                <a:latin typeface="Arial"/>
                <a:ea typeface="Arial"/>
                <a:cs typeface="Arial"/>
                <a:sym typeface="Arial"/>
              </a:rPr>
              <a:t>PRIMARY KEY </a:t>
            </a:r>
            <a:r>
              <a:rPr b="0" i="0" lang="en-US" sz="1400" u="none" cap="none" strike="noStrike">
                <a:solidFill>
                  <a:srgbClr val="000000"/>
                </a:solidFill>
                <a:latin typeface="Arial"/>
                <a:ea typeface="Arial"/>
                <a:cs typeface="Arial"/>
                <a:sym typeface="Arial"/>
              </a:rPr>
              <a:t>- A combination of a NOT NULL and UNIQUE. Uniquely identifies each row in a table</a:t>
            </a:r>
            <a:endParaRPr b="0" i="0" sz="1400" u="none" cap="none" strike="noStrike">
              <a:solidFill>
                <a:srgbClr val="000000"/>
              </a:solidFill>
              <a:latin typeface="Arial"/>
              <a:ea typeface="Arial"/>
              <a:cs typeface="Arial"/>
              <a:sym typeface="Arial"/>
            </a:endParaRPr>
          </a:p>
          <a:p>
            <a:pPr indent="0" lvl="0" marL="1651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a:t>
            </a:r>
            <a:r>
              <a:rPr b="1" i="0" lang="en-US" sz="1400" u="none" cap="none" strike="noStrike">
                <a:solidFill>
                  <a:srgbClr val="000000"/>
                </a:solidFill>
                <a:latin typeface="Arial"/>
                <a:ea typeface="Arial"/>
                <a:cs typeface="Arial"/>
                <a:sym typeface="Arial"/>
              </a:rPr>
              <a:t>FOREIGN KEY </a:t>
            </a:r>
            <a:r>
              <a:rPr b="0" i="0" lang="en-US" sz="1400" u="none" cap="none" strike="noStrike">
                <a:solidFill>
                  <a:srgbClr val="000000"/>
                </a:solidFill>
                <a:latin typeface="Arial"/>
                <a:ea typeface="Arial"/>
                <a:cs typeface="Arial"/>
                <a:sym typeface="Arial"/>
              </a:rPr>
              <a:t>- Prevents actions that would destroy links between tables</a:t>
            </a:r>
            <a:endParaRPr b="0" i="0" sz="1400" u="none" cap="none" strike="noStrike">
              <a:solidFill>
                <a:srgbClr val="000000"/>
              </a:solidFill>
              <a:latin typeface="Arial"/>
              <a:ea typeface="Arial"/>
              <a:cs typeface="Arial"/>
              <a:sym typeface="Arial"/>
            </a:endParaRPr>
          </a:p>
          <a:p>
            <a:pPr indent="0" lvl="0" marL="1651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a:t>
            </a:r>
            <a:r>
              <a:rPr b="1" i="0" lang="en-US" sz="1400" u="none" cap="none" strike="noStrike">
                <a:solidFill>
                  <a:srgbClr val="000000"/>
                </a:solidFill>
                <a:latin typeface="Arial"/>
                <a:ea typeface="Arial"/>
                <a:cs typeface="Arial"/>
                <a:sym typeface="Arial"/>
              </a:rPr>
              <a:t>CHECK </a:t>
            </a:r>
            <a:r>
              <a:rPr b="0" i="0" lang="en-US" sz="1400" u="none" cap="none" strike="noStrike">
                <a:solidFill>
                  <a:srgbClr val="000000"/>
                </a:solidFill>
                <a:latin typeface="Arial"/>
                <a:ea typeface="Arial"/>
                <a:cs typeface="Arial"/>
                <a:sym typeface="Arial"/>
              </a:rPr>
              <a:t>- Ensures that the values in a column satisfies a specific condition</a:t>
            </a:r>
            <a:endParaRPr b="0" i="0" sz="1400" u="none" cap="none" strike="noStrike">
              <a:solidFill>
                <a:srgbClr val="000000"/>
              </a:solidFill>
              <a:latin typeface="Arial"/>
              <a:ea typeface="Arial"/>
              <a:cs typeface="Arial"/>
              <a:sym typeface="Arial"/>
            </a:endParaRPr>
          </a:p>
          <a:p>
            <a:pPr indent="0" lvl="0" marL="1651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a:t>
            </a:r>
            <a:r>
              <a:rPr b="1" i="0" lang="en-US" sz="1400" u="none" cap="none" strike="noStrike">
                <a:solidFill>
                  <a:srgbClr val="000000"/>
                </a:solidFill>
                <a:latin typeface="Arial"/>
                <a:ea typeface="Arial"/>
                <a:cs typeface="Arial"/>
                <a:sym typeface="Arial"/>
              </a:rPr>
              <a:t>DEFAULT</a:t>
            </a:r>
            <a:r>
              <a:rPr b="0" i="0" lang="en-US" sz="1400" u="none" cap="none" strike="noStrike">
                <a:solidFill>
                  <a:srgbClr val="000000"/>
                </a:solidFill>
                <a:latin typeface="Arial"/>
                <a:ea typeface="Arial"/>
                <a:cs typeface="Arial"/>
                <a:sym typeface="Arial"/>
              </a:rPr>
              <a:t> - Sets a default value for a column if no value is specified</a:t>
            </a:r>
            <a:endParaRPr b="0" i="0" sz="1400" u="none" cap="none" strike="noStrike">
              <a:solidFill>
                <a:srgbClr val="000000"/>
              </a:solidFill>
              <a:latin typeface="Arial"/>
              <a:ea typeface="Arial"/>
              <a:cs typeface="Arial"/>
              <a:sym typeface="Arial"/>
            </a:endParaRPr>
          </a:p>
          <a:p>
            <a:pPr indent="0" lvl="0" marL="1651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a:t>
            </a:r>
            <a:r>
              <a:rPr b="1" i="0" lang="en-US" sz="1400" u="none" cap="none" strike="noStrike">
                <a:solidFill>
                  <a:srgbClr val="000000"/>
                </a:solidFill>
                <a:latin typeface="Arial"/>
                <a:ea typeface="Arial"/>
                <a:cs typeface="Arial"/>
                <a:sym typeface="Arial"/>
              </a:rPr>
              <a:t>CREATE INDEX </a:t>
            </a:r>
            <a:r>
              <a:rPr b="0" i="0" lang="en-US" sz="1400" u="none" cap="none" strike="noStrike">
                <a:solidFill>
                  <a:srgbClr val="000000"/>
                </a:solidFill>
                <a:latin typeface="Arial"/>
                <a:ea typeface="Arial"/>
                <a:cs typeface="Arial"/>
                <a:sym typeface="Arial"/>
              </a:rPr>
              <a:t>- Used to create and retrieve data from the database very quickly</a:t>
            </a:r>
            <a:endParaRPr b="0" i="0" sz="14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FFCD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FFCD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58"/>
          <p:cNvSpPr txBox="1"/>
          <p:nvPr/>
        </p:nvSpPr>
        <p:spPr>
          <a:xfrm>
            <a:off x="307335" y="333268"/>
            <a:ext cx="8371843" cy="4436851"/>
          </a:xfrm>
          <a:prstGeom prst="rect">
            <a:avLst/>
          </a:prstGeom>
          <a:noFill/>
          <a:ln>
            <a:noFill/>
          </a:ln>
        </p:spPr>
        <p:txBody>
          <a:bodyPr anchorCtr="0" anchor="t" bIns="91425" lIns="91425" spcFirstLastPara="1" rIns="91425" wrap="square" tIns="91425">
            <a:noAutofit/>
          </a:bodyPr>
          <a:lstStyle/>
          <a:p>
            <a:pPr indent="-285750" lvl="0" marL="361950" marR="0" rtl="0" algn="just">
              <a:lnSpc>
                <a:spcPct val="150000"/>
              </a:lnSpc>
              <a:spcBef>
                <a:spcPts val="0"/>
              </a:spcBef>
              <a:spcAft>
                <a:spcPts val="0"/>
              </a:spcAft>
              <a:buClr>
                <a:srgbClr val="FFCD00"/>
              </a:buClr>
              <a:buSzPts val="1400"/>
              <a:buFont typeface="Arial"/>
              <a:buChar char="•"/>
            </a:pPr>
            <a:r>
              <a:rPr b="1" i="0" lang="en-US" sz="1400" u="none" cap="none" strike="noStrike">
                <a:solidFill>
                  <a:srgbClr val="000000"/>
                </a:solidFill>
                <a:latin typeface="Arial"/>
                <a:ea typeface="Arial"/>
                <a:cs typeface="Arial"/>
                <a:sym typeface="Arial"/>
              </a:rPr>
              <a:t>AUTO_INCREMENT </a:t>
            </a:r>
            <a:r>
              <a:rPr b="0" i="0" lang="en-US" sz="1400" u="none" cap="none" strike="noStrike">
                <a:solidFill>
                  <a:srgbClr val="000000"/>
                </a:solidFill>
                <a:latin typeface="Arial"/>
                <a:ea typeface="Arial"/>
                <a:cs typeface="Arial"/>
                <a:sym typeface="Arial"/>
              </a:rPr>
              <a:t>allows a unique number to be generated automatically when a new record is inserted into a table.</a:t>
            </a:r>
            <a:endParaRPr/>
          </a:p>
          <a:p>
            <a:pPr indent="0" lvl="0" marL="165100" marR="0" rtl="0" algn="just">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 MySQL</a:t>
            </a:r>
            <a:r>
              <a:rPr b="0" i="0" lang="en-US" sz="1400" u="none" cap="none" strike="noStrike">
                <a:solidFill>
                  <a:srgbClr val="000000"/>
                </a:solidFill>
                <a:latin typeface="Arial"/>
                <a:ea typeface="Arial"/>
                <a:cs typeface="Arial"/>
                <a:sym typeface="Arial"/>
              </a:rPr>
              <a:t>: AUTO_INCREMENT </a:t>
            </a:r>
            <a:endParaRPr/>
          </a:p>
          <a:p>
            <a:pPr indent="0" lvl="0" marL="1651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Example: primary key, int</a:t>
            </a:r>
            <a:endParaRPr b="0" i="0" sz="1400" u="none" cap="none" strike="noStrike">
              <a:solidFill>
                <a:srgbClr val="000000"/>
              </a:solidFill>
              <a:latin typeface="Arial"/>
              <a:ea typeface="Arial"/>
              <a:cs typeface="Arial"/>
              <a:sym typeface="Arial"/>
            </a:endParaRPr>
          </a:p>
          <a:p>
            <a:pPr indent="0" lvl="0" marL="165100" marR="0" rtl="0" algn="just">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 SQL Server</a:t>
            </a:r>
            <a:r>
              <a:rPr b="0" i="0" lang="en-US" sz="1400" u="none" cap="none" strike="noStrike">
                <a:solidFill>
                  <a:srgbClr val="000000"/>
                </a:solidFill>
                <a:latin typeface="Arial"/>
                <a:ea typeface="Arial"/>
                <a:cs typeface="Arial"/>
                <a:sym typeface="Arial"/>
              </a:rPr>
              <a:t>: IDENTITY(start, increment)</a:t>
            </a:r>
            <a:endParaRPr/>
          </a:p>
          <a:p>
            <a:pPr indent="0" lvl="0" marL="1651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Example: start, increment </a:t>
            </a:r>
            <a:endParaRPr/>
          </a:p>
          <a:p>
            <a:pPr indent="0" lvl="0" marL="165100" marR="0" rtl="0" algn="just">
              <a:lnSpc>
                <a:spcPct val="15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hlinkClick r:id="rId3">
                  <a:extLst>
                    <a:ext uri="{A12FA001-AC4F-418D-AE19-62706E023703}">
                      <ahyp:hlinkClr val="tx"/>
                    </a:ext>
                  </a:extLst>
                </a:hlinkClick>
              </a:rPr>
              <a:t>https://www.w3schools.com/sql/sql_autoincrement.asp</a:t>
            </a:r>
            <a:r>
              <a:rPr b="0" i="0" lang="en-US" sz="1400" u="none" cap="none" strike="noStrike">
                <a:solidFill>
                  <a:srgbClr val="000000"/>
                </a:solidFill>
                <a:latin typeface="Arial"/>
                <a:ea typeface="Arial"/>
                <a:cs typeface="Arial"/>
                <a:sym typeface="Arial"/>
              </a:rPr>
              <a:t> </a:t>
            </a:r>
            <a:endParaRPr/>
          </a:p>
          <a:p>
            <a:pPr indent="-285750" lvl="0" marL="361950" marR="0" rtl="0" algn="just">
              <a:lnSpc>
                <a:spcPct val="150000"/>
              </a:lnSpc>
              <a:spcBef>
                <a:spcPts val="0"/>
              </a:spcBef>
              <a:spcAft>
                <a:spcPts val="0"/>
              </a:spcAft>
              <a:buClr>
                <a:srgbClr val="FFCD00"/>
              </a:buClr>
              <a:buSzPts val="1400"/>
              <a:buFont typeface="Arial"/>
              <a:buChar char="•"/>
            </a:pPr>
            <a:r>
              <a:rPr b="0" i="0" lang="en-US" sz="1600" u="none" cap="none" strike="noStrike">
                <a:solidFill>
                  <a:srgbClr val="000000"/>
                </a:solidFill>
                <a:latin typeface="Arial"/>
                <a:ea typeface="Arial"/>
                <a:cs typeface="Arial"/>
                <a:sym typeface="Arial"/>
              </a:rPr>
              <a:t>CREATE TABLE</a:t>
            </a:r>
            <a:endParaRPr b="0" i="0" sz="16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FFCD00"/>
              </a:buClr>
              <a:buSzPts val="1400"/>
              <a:buFont typeface="Arial"/>
              <a:buNone/>
            </a:pPr>
            <a:r>
              <a:rPr b="0" i="0" lang="en-US" sz="1400" u="none" cap="none" strike="noStrike">
                <a:solidFill>
                  <a:srgbClr val="000000"/>
                </a:solidFill>
                <a:latin typeface="Arial"/>
                <a:ea typeface="Arial"/>
                <a:cs typeface="Arial"/>
                <a:sym typeface="Arial"/>
              </a:rPr>
              <a:t>  Demo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idx="4294967295" type="subTitle"/>
          </p:nvPr>
        </p:nvSpPr>
        <p:spPr>
          <a:xfrm>
            <a:off x="2371500" y="2093775"/>
            <a:ext cx="50214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CD00"/>
              </a:buClr>
              <a:buSzPts val="3600"/>
              <a:buFont typeface="Arial"/>
              <a:buNone/>
            </a:pPr>
            <a:r>
              <a:rPr b="1" i="1" lang="en-US" sz="3600" u="none" cap="none" strike="noStrike">
                <a:solidFill>
                  <a:srgbClr val="000000"/>
                </a:solidFill>
                <a:latin typeface="Arial"/>
                <a:ea typeface="Arial"/>
                <a:cs typeface="Arial"/>
                <a:sym typeface="Arial"/>
              </a:rPr>
              <a:t>Any </a:t>
            </a:r>
            <a:r>
              <a:rPr b="1" i="1" lang="en-US" sz="3600" u="none" cap="none" strike="noStrike">
                <a:solidFill>
                  <a:srgbClr val="000000"/>
                </a:solidFill>
                <a:highlight>
                  <a:srgbClr val="FFCD00"/>
                </a:highlight>
                <a:latin typeface="Arial"/>
                <a:ea typeface="Arial"/>
                <a:cs typeface="Arial"/>
                <a:sym typeface="Arial"/>
              </a:rPr>
              <a:t>questions</a:t>
            </a:r>
            <a:r>
              <a:rPr b="1" i="1" lang="en-US" sz="36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CD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45" name="Google Shape;245;p25"/>
          <p:cNvCxnSpPr/>
          <p:nvPr/>
        </p:nvCxnSpPr>
        <p:spPr>
          <a:xfrm>
            <a:off x="6450" y="1428750"/>
            <a:ext cx="2397300" cy="0"/>
          </a:xfrm>
          <a:prstGeom prst="straightConnector1">
            <a:avLst/>
          </a:prstGeom>
          <a:noFill/>
          <a:ln cap="flat" cmpd="sng" w="9525">
            <a:solidFill>
              <a:srgbClr val="CCCCCC"/>
            </a:solidFill>
            <a:prstDash val="solid"/>
            <a:round/>
            <a:headEnd len="sm" w="sm" type="none"/>
            <a:tailEnd len="sm" w="sm" type="none"/>
          </a:ln>
        </p:spPr>
      </p:cxnSp>
      <p:sp>
        <p:nvSpPr>
          <p:cNvPr id="246" name="Google Shape;246;p25"/>
          <p:cNvSpPr txBox="1"/>
          <p:nvPr>
            <p:ph idx="4294967295" type="ctrTitle"/>
          </p:nvPr>
        </p:nvSpPr>
        <p:spPr>
          <a:xfrm>
            <a:off x="2371625" y="816550"/>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00000"/>
                </a:solidFill>
                <a:latin typeface="Arial"/>
                <a:ea typeface="Arial"/>
                <a:cs typeface="Arial"/>
                <a:sym typeface="Arial"/>
              </a:rPr>
              <a:t>Thanks!</a:t>
            </a:r>
            <a:endParaRPr b="1" i="0" sz="2000" u="none" cap="none" strike="noStrike">
              <a:solidFill>
                <a:srgbClr val="000000"/>
              </a:solidFill>
              <a:latin typeface="Arial"/>
              <a:ea typeface="Arial"/>
              <a:cs typeface="Arial"/>
              <a:sym typeface="Arial"/>
            </a:endParaRPr>
          </a:p>
        </p:txBody>
      </p:sp>
      <p:cxnSp>
        <p:nvCxnSpPr>
          <p:cNvPr id="247" name="Google Shape;247;p25"/>
          <p:cNvCxnSpPr/>
          <p:nvPr/>
        </p:nvCxnSpPr>
        <p:spPr>
          <a:xfrm>
            <a:off x="5589800" y="1428750"/>
            <a:ext cx="3554100" cy="0"/>
          </a:xfrm>
          <a:prstGeom prst="straightConnector1">
            <a:avLst/>
          </a:prstGeom>
          <a:noFill/>
          <a:ln cap="flat" cmpd="sng" w="9525">
            <a:solidFill>
              <a:srgbClr val="CCCCCC"/>
            </a:solidFill>
            <a:prstDash val="solid"/>
            <a:round/>
            <a:headEnd len="sm" w="sm" type="none"/>
            <a:tailEnd len="sm" w="sm" type="none"/>
          </a:ln>
        </p:spPr>
      </p:cxnSp>
      <p:sp>
        <p:nvSpPr>
          <p:cNvPr id="248" name="Google Shape;248;p25"/>
          <p:cNvSpPr/>
          <p:nvPr/>
        </p:nvSpPr>
        <p:spPr>
          <a:xfrm>
            <a:off x="831925" y="859175"/>
            <a:ext cx="1139100" cy="11391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9" name="Google Shape;249;p25"/>
          <p:cNvGrpSpPr/>
          <p:nvPr/>
        </p:nvGrpSpPr>
        <p:grpSpPr>
          <a:xfrm>
            <a:off x="1148888" y="1190759"/>
            <a:ext cx="505722" cy="475767"/>
            <a:chOff x="5972700" y="2330200"/>
            <a:chExt cx="411625" cy="387275"/>
          </a:xfrm>
        </p:grpSpPr>
        <p:sp>
          <p:nvSpPr>
            <p:cNvPr id="250" name="Google Shape;250;p25"/>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5"/>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nvSpPr>
        <p:spPr>
          <a:xfrm>
            <a:off x="307102" y="84410"/>
            <a:ext cx="8290326" cy="4610962"/>
          </a:xfrm>
          <a:prstGeom prst="rect">
            <a:avLst/>
          </a:prstGeom>
          <a:noFill/>
          <a:ln>
            <a:noFill/>
          </a:ln>
        </p:spPr>
        <p:txBody>
          <a:bodyPr anchorCtr="0" anchor="t" bIns="91425" lIns="91425" spcFirstLastPara="1" rIns="91425" wrap="square" tIns="91425">
            <a:noAutofit/>
          </a:bodyPr>
          <a:lstStyle/>
          <a:p>
            <a:pPr indent="0" lvl="0" marL="76200" marR="0" rtl="0" algn="just">
              <a:lnSpc>
                <a:spcPct val="150000"/>
              </a:lnSpc>
              <a:spcBef>
                <a:spcPts val="0"/>
              </a:spcBef>
              <a:spcAft>
                <a:spcPts val="0"/>
              </a:spcAft>
              <a:buClr>
                <a:srgbClr val="FFCD00"/>
              </a:buClr>
              <a:buSzPts val="1400"/>
              <a:buFont typeface="Arial"/>
              <a:buNone/>
            </a:pPr>
            <a:r>
              <a:rPr b="1" i="0" lang="en-US" sz="1800" u="none" cap="none" strike="noStrike">
                <a:solidFill>
                  <a:srgbClr val="000000"/>
                </a:solidFill>
                <a:latin typeface="Arial"/>
                <a:ea typeface="Arial"/>
                <a:cs typeface="Arial"/>
                <a:sym typeface="Arial"/>
              </a:rPr>
              <a:t>*Database: </a:t>
            </a:r>
            <a:r>
              <a:rPr b="0" i="0" lang="en-US" sz="1400" u="none" cap="none" strike="noStrike">
                <a:solidFill>
                  <a:srgbClr val="000000"/>
                </a:solidFill>
                <a:latin typeface="Arial"/>
                <a:ea typeface="Arial"/>
                <a:cs typeface="Arial"/>
                <a:sym typeface="Arial"/>
              </a:rPr>
              <a:t>is a separate application that stores a collection of data. Each database has one or more distinct APIs for creating, accessing, managing, searching and replicating the data it holds.</a:t>
            </a:r>
            <a:r>
              <a:rPr b="1" i="0" lang="en-US" sz="1400" u="none" cap="none" strike="noStrike">
                <a:solidFill>
                  <a:srgbClr val="000000"/>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r>
              <a:rPr b="1" i="0" lang="en-US" sz="1600" u="none" cap="none" strike="noStrike">
                <a:solidFill>
                  <a:srgbClr val="000000"/>
                </a:solidFill>
                <a:latin typeface="Arial"/>
                <a:ea typeface="Arial"/>
                <a:cs typeface="Arial"/>
                <a:sym typeface="Arial"/>
              </a:rPr>
              <a:t>A Relational DataBase Management System (RDBMS) </a:t>
            </a:r>
            <a:r>
              <a:rPr b="0" i="0" lang="en-US" sz="1400" u="none" cap="none" strike="noStrike">
                <a:solidFill>
                  <a:srgbClr val="000000"/>
                </a:solidFill>
                <a:latin typeface="Arial"/>
                <a:ea typeface="Arial"/>
                <a:cs typeface="Arial"/>
                <a:sym typeface="Arial"/>
              </a:rPr>
              <a:t>is a software that</a:t>
            </a:r>
            <a:endParaRPr b="0" i="0" sz="14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Enables you to implement a database with tables, columns and indexes.</a:t>
            </a:r>
            <a:endParaRPr b="0" i="0" sz="14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Guarantees the Referential Integrity between rows of various tables.</a:t>
            </a:r>
            <a:endParaRPr b="0" i="0" sz="14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Updates the indexes automatically.</a:t>
            </a:r>
            <a:endParaRPr b="0" i="0" sz="14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 Interprets an SQL query and combines information from various tables.</a:t>
            </a:r>
            <a:endParaRPr b="0" i="0" sz="14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FFCD00"/>
              </a:buClr>
              <a:buSzPts val="1400"/>
              <a:buFont typeface="Arial"/>
              <a:buNone/>
            </a:pPr>
            <a:r>
              <a:t/>
            </a:r>
            <a:endParaRPr b="0" i="0" sz="1400" u="none" cap="none" strike="noStrike">
              <a:solidFill>
                <a:srgbClr val="000000"/>
              </a:solidFill>
              <a:latin typeface="Arial"/>
              <a:ea typeface="Arial"/>
              <a:cs typeface="Arial"/>
              <a:sym typeface="Arial"/>
            </a:endParaRPr>
          </a:p>
          <a:p>
            <a:pPr indent="-196850" lvl="0" marL="361950" marR="0" rtl="0" algn="just">
              <a:lnSpc>
                <a:spcPct val="150000"/>
              </a:lnSpc>
              <a:spcBef>
                <a:spcPts val="0"/>
              </a:spcBef>
              <a:spcAft>
                <a:spcPts val="0"/>
              </a:spcAft>
              <a:buClr>
                <a:srgbClr val="FFCD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ttps://media.geeksforgeeks.org/wp-content/uploads/20200606021106/GFG-91.png" id="68" name="Google Shape;68;p4"/>
          <p:cNvPicPr preferRelativeResize="0"/>
          <p:nvPr/>
        </p:nvPicPr>
        <p:blipFill rotWithShape="1">
          <a:blip r:embed="rId3">
            <a:alphaModFix/>
          </a:blip>
          <a:srcRect b="0" l="0" r="0" t="0"/>
          <a:stretch/>
        </p:blipFill>
        <p:spPr>
          <a:xfrm>
            <a:off x="1585232" y="2589752"/>
            <a:ext cx="5519511" cy="22435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500"/>
                                        <p:tgtEl>
                                          <p:spTgt spid="6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500"/>
                                        <p:tgtEl>
                                          <p:spTgt spid="6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500"/>
                                        <p:tgtEl>
                                          <p:spTgt spid="6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500"/>
                                        <p:tgtEl>
                                          <p:spTgt spid="6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500"/>
                                        <p:tgtEl>
                                          <p:spTgt spid="6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animEffect filter="fade" transition="in">
                                      <p:cBhvr>
                                        <p:cTn dur="500"/>
                                        <p:tgtEl>
                                          <p:spTgt spid="6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animEffect filter="fade" transition="in">
                                      <p:cBhvr>
                                        <p:cTn dur="500"/>
                                        <p:tgtEl>
                                          <p:spTgt spid="6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
                                            <p:txEl>
                                              <p:pRg end="7" st="7"/>
                                            </p:txEl>
                                          </p:spTgt>
                                        </p:tgtEl>
                                        <p:attrNameLst>
                                          <p:attrName>style.visibility</p:attrName>
                                        </p:attrNameLst>
                                      </p:cBhvr>
                                      <p:to>
                                        <p:strVal val="visible"/>
                                      </p:to>
                                    </p:set>
                                    <p:animEffect filter="fade" transition="in">
                                      <p:cBhvr>
                                        <p:cTn dur="500"/>
                                        <p:tgtEl>
                                          <p:spTgt spid="6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nvSpPr>
        <p:spPr>
          <a:xfrm>
            <a:off x="380400" y="358140"/>
            <a:ext cx="6392946" cy="4533900"/>
          </a:xfrm>
          <a:prstGeom prst="rect">
            <a:avLst/>
          </a:prstGeom>
          <a:noFill/>
          <a:ln>
            <a:noFill/>
          </a:ln>
        </p:spPr>
        <p:txBody>
          <a:bodyPr anchorCtr="0" anchor="t" bIns="91425" lIns="91425" spcFirstLastPara="1" rIns="91425" wrap="square" tIns="91425">
            <a:noAutofit/>
          </a:bodyPr>
          <a:lstStyle/>
          <a:p>
            <a:pPr indent="0" lvl="0" marL="76200" marR="0" rtl="0" algn="just">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*MySQL: </a:t>
            </a:r>
            <a:r>
              <a:rPr b="0" i="0" lang="en-US" sz="1400" u="none" cap="none" strike="noStrike">
                <a:solidFill>
                  <a:srgbClr val="000000"/>
                </a:solidFill>
                <a:latin typeface="Arial"/>
                <a:ea typeface="Arial"/>
                <a:cs typeface="Arial"/>
                <a:sym typeface="Arial"/>
              </a:rPr>
              <a:t>is a fast, easy-to-use RDBMS being used for many small and big businesses. MySQL is developed, marketed and supported by MySQL AB.</a:t>
            </a:r>
            <a:endParaRPr b="0" i="0" sz="14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0" i="0" lang="en-US" sz="1600" u="none" cap="none" strike="noStrike">
                <a:solidFill>
                  <a:srgbClr val="000000"/>
                </a:solidFill>
                <a:latin typeface="Arial"/>
                <a:ea typeface="Arial"/>
                <a:cs typeface="Arial"/>
                <a:sym typeface="Arial"/>
              </a:rPr>
              <a:t>MySQL is becoming so popular because</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0" i="0" lang="en-US" sz="1400" u="none" cap="none" strike="noStrike">
                <a:solidFill>
                  <a:srgbClr val="000000"/>
                </a:solidFill>
                <a:latin typeface="Arial"/>
                <a:ea typeface="Arial"/>
                <a:cs typeface="Arial"/>
                <a:sym typeface="Arial"/>
              </a:rPr>
              <a:t>MySQL is released under an open-source license</a:t>
            </a:r>
            <a:endParaRPr b="0" i="0" sz="14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0" i="0" lang="en-US" sz="1400" u="none" cap="none" strike="noStrike">
                <a:solidFill>
                  <a:srgbClr val="000000"/>
                </a:solidFill>
                <a:latin typeface="Arial"/>
                <a:ea typeface="Arial"/>
                <a:cs typeface="Arial"/>
                <a:sym typeface="Arial"/>
              </a:rPr>
              <a:t>MySQL is a very powerful program in its own right</a:t>
            </a:r>
            <a:endParaRPr b="0" i="0" sz="14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0" i="0" lang="en-US" sz="1400" u="none" cap="none" strike="noStrike">
                <a:solidFill>
                  <a:srgbClr val="000000"/>
                </a:solidFill>
                <a:latin typeface="Arial"/>
                <a:ea typeface="Arial"/>
                <a:cs typeface="Arial"/>
                <a:sym typeface="Arial"/>
              </a:rPr>
              <a:t>MySQL uses a standard form of the well-known SQL data language</a:t>
            </a:r>
            <a:endParaRPr b="0" i="0" sz="14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0" i="0" lang="en-US" sz="1400" u="none" cap="none" strike="noStrike">
                <a:solidFill>
                  <a:srgbClr val="000000"/>
                </a:solidFill>
                <a:latin typeface="Arial"/>
                <a:ea typeface="Arial"/>
                <a:cs typeface="Arial"/>
                <a:sym typeface="Arial"/>
              </a:rPr>
              <a:t>MySQL works on many operating systems and with many languages including PHP, PERL, C, C++, JAVA, etc.</a:t>
            </a:r>
            <a:endParaRPr b="0" i="0" sz="14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0" i="0" lang="en-US" sz="1400" u="none" cap="none" strike="noStrike">
                <a:solidFill>
                  <a:srgbClr val="000000"/>
                </a:solidFill>
                <a:latin typeface="Arial"/>
                <a:ea typeface="Arial"/>
                <a:cs typeface="Arial"/>
                <a:sym typeface="Arial"/>
              </a:rPr>
              <a:t>MySQL works very quickly and works well even with large data sets</a:t>
            </a:r>
            <a:endParaRPr b="0" i="0" sz="14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0" i="0" lang="en-US" sz="1400" u="none" cap="none" strike="noStrike">
                <a:solidFill>
                  <a:srgbClr val="000000"/>
                </a:solidFill>
                <a:latin typeface="Arial"/>
                <a:ea typeface="Arial"/>
                <a:cs typeface="Arial"/>
                <a:sym typeface="Arial"/>
              </a:rPr>
              <a:t>MySQL is very friendly to PHP, the most appreciated language for web development.</a:t>
            </a:r>
            <a:endParaRPr b="0" i="0" sz="14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0" i="0" lang="en-US" sz="1400" u="none" cap="none" strike="noStrike">
                <a:solidFill>
                  <a:srgbClr val="000000"/>
                </a:solidFill>
                <a:latin typeface="Arial"/>
                <a:ea typeface="Arial"/>
                <a:cs typeface="Arial"/>
                <a:sym typeface="Arial"/>
              </a:rPr>
              <a:t>MySQL supports large databases, up to 50 million rows or more in a table</a:t>
            </a:r>
            <a:endParaRPr b="0" i="0" sz="1400" u="none" cap="none" strike="noStrike">
              <a:solidFill>
                <a:srgbClr val="000000"/>
              </a:solidFill>
              <a:latin typeface="Arial"/>
              <a:ea typeface="Arial"/>
              <a:cs typeface="Arial"/>
              <a:sym typeface="Arial"/>
            </a:endParaRPr>
          </a:p>
        </p:txBody>
      </p:sp>
      <p:pic>
        <p:nvPicPr>
          <p:cNvPr descr="File:Database-mysql.svg - Wikimedia Commons" id="75" name="Google Shape;75;p5"/>
          <p:cNvPicPr preferRelativeResize="0"/>
          <p:nvPr/>
        </p:nvPicPr>
        <p:blipFill rotWithShape="1">
          <a:blip r:embed="rId3">
            <a:alphaModFix/>
          </a:blip>
          <a:srcRect b="0" l="0" r="0" t="0"/>
          <a:stretch/>
        </p:blipFill>
        <p:spPr>
          <a:xfrm>
            <a:off x="6659045" y="1229003"/>
            <a:ext cx="2385895" cy="35201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2"/>
          <p:cNvSpPr txBox="1"/>
          <p:nvPr>
            <p:ph idx="1" type="subTitle"/>
          </p:nvPr>
        </p:nvSpPr>
        <p:spPr>
          <a:xfrm>
            <a:off x="312057" y="181429"/>
            <a:ext cx="8483600" cy="4709885"/>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1800"/>
              <a:buNone/>
            </a:pPr>
            <a:r>
              <a:rPr b="1" lang="en-US"/>
              <a:t>MySQL Architecture</a:t>
            </a:r>
            <a:endParaRPr b="1"/>
          </a:p>
        </p:txBody>
      </p:sp>
      <p:pic>
        <p:nvPicPr>
          <p:cNvPr descr="mysql_logical_arch" id="81" name="Google Shape;81;p32"/>
          <p:cNvPicPr preferRelativeResize="0"/>
          <p:nvPr/>
        </p:nvPicPr>
        <p:blipFill rotWithShape="1">
          <a:blip r:embed="rId3">
            <a:alphaModFix/>
          </a:blip>
          <a:srcRect b="0" l="0" r="0" t="0"/>
          <a:stretch/>
        </p:blipFill>
        <p:spPr>
          <a:xfrm>
            <a:off x="866775" y="899885"/>
            <a:ext cx="7645854" cy="3679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0"/>
          <p:cNvSpPr txBox="1"/>
          <p:nvPr/>
        </p:nvSpPr>
        <p:spPr>
          <a:xfrm>
            <a:off x="322576" y="388620"/>
            <a:ext cx="8371843" cy="4091940"/>
          </a:xfrm>
          <a:prstGeom prst="rect">
            <a:avLst/>
          </a:prstGeom>
          <a:noFill/>
          <a:ln>
            <a:noFill/>
          </a:ln>
        </p:spPr>
        <p:txBody>
          <a:bodyPr anchorCtr="0" anchor="t" bIns="91425" lIns="91425" spcFirstLastPara="1" rIns="91425" wrap="square" tIns="91425">
            <a:noAutofit/>
          </a:bodyPr>
          <a:lstStyle/>
          <a:p>
            <a:pPr indent="-285750" lvl="0" marL="361950" marR="0" rtl="0" algn="l">
              <a:lnSpc>
                <a:spcPct val="150000"/>
              </a:lnSpc>
              <a:spcBef>
                <a:spcPts val="0"/>
              </a:spcBef>
              <a:spcAft>
                <a:spcPts val="0"/>
              </a:spcAft>
              <a:buClr>
                <a:srgbClr val="FFCD00"/>
              </a:buClr>
              <a:buSzPts val="1400"/>
              <a:buFont typeface="Arial"/>
              <a:buChar char="•"/>
            </a:pPr>
            <a:r>
              <a:rPr b="0" i="0" lang="en-US" sz="1600" u="none" cap="none" strike="noStrike">
                <a:solidFill>
                  <a:srgbClr val="000000"/>
                </a:solidFill>
                <a:latin typeface="Arial"/>
                <a:ea typeface="Arial"/>
                <a:cs typeface="Arial"/>
                <a:sym typeface="Arial"/>
              </a:rPr>
              <a:t>The Architecture of MYSQL contain following major layer’s: Client, Server, Storage Layer</a:t>
            </a:r>
            <a:endParaRPr b="0" i="0" sz="1600" u="none" cap="none" strike="noStrike">
              <a:solidFill>
                <a:srgbClr val="000000"/>
              </a:solidFill>
              <a:latin typeface="Arial"/>
              <a:ea typeface="Arial"/>
              <a:cs typeface="Arial"/>
              <a:sym typeface="Arial"/>
            </a:endParaRPr>
          </a:p>
          <a:p>
            <a:pPr indent="-285750" lvl="0" marL="361950" marR="0" rtl="0" algn="just">
              <a:lnSpc>
                <a:spcPct val="150000"/>
              </a:lnSpc>
              <a:spcBef>
                <a:spcPts val="0"/>
              </a:spcBef>
              <a:spcAft>
                <a:spcPts val="0"/>
              </a:spcAft>
              <a:buClr>
                <a:srgbClr val="FFCD00"/>
              </a:buClr>
              <a:buSzPts val="1400"/>
              <a:buFont typeface="Arial"/>
              <a:buChar char="•"/>
            </a:pPr>
            <a:r>
              <a:rPr b="0" i="0" lang="en-US" sz="1600" u="none" cap="none" strike="noStrike">
                <a:solidFill>
                  <a:srgbClr val="000000"/>
                </a:solidFill>
                <a:latin typeface="Arial"/>
                <a:ea typeface="Arial"/>
                <a:cs typeface="Arial"/>
                <a:sym typeface="Arial"/>
              </a:rPr>
              <a:t>Client Layer: Utility to connect MySQL server</a:t>
            </a:r>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Connection Handling, Authentication, Security.</a:t>
            </a:r>
            <a:endParaRPr/>
          </a:p>
          <a:p>
            <a:pPr indent="-285750" lvl="0" marL="361950" marR="0" rtl="0" algn="just">
              <a:lnSpc>
                <a:spcPct val="150000"/>
              </a:lnSpc>
              <a:spcBef>
                <a:spcPts val="0"/>
              </a:spcBef>
              <a:spcAft>
                <a:spcPts val="0"/>
              </a:spcAft>
              <a:buClr>
                <a:srgbClr val="FFCD00"/>
              </a:buClr>
              <a:buSzPts val="1400"/>
              <a:buFont typeface="Arial"/>
              <a:buChar char="•"/>
            </a:pPr>
            <a:r>
              <a:rPr b="0" i="0" lang="en-US" sz="1600" u="none" cap="none" strike="noStrike">
                <a:solidFill>
                  <a:srgbClr val="000000"/>
                </a:solidFill>
                <a:latin typeface="Arial"/>
                <a:ea typeface="Arial"/>
                <a:cs typeface="Arial"/>
                <a:sym typeface="Arial"/>
              </a:rPr>
              <a:t>Server Layer: responsible for all logical functionalities RDBMS</a:t>
            </a:r>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Thread Handling</a:t>
            </a:r>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Parser</a:t>
            </a:r>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Optimizer</a:t>
            </a:r>
            <a:endParaRPr/>
          </a:p>
          <a:p>
            <a:pPr indent="0" lvl="0" marL="7620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   - Cache  </a:t>
            </a:r>
            <a:endParaRPr/>
          </a:p>
          <a:p>
            <a:pPr indent="-285750" lvl="0" marL="361950" marR="0" rtl="0" algn="just">
              <a:lnSpc>
                <a:spcPct val="150000"/>
              </a:lnSpc>
              <a:spcBef>
                <a:spcPts val="0"/>
              </a:spcBef>
              <a:spcAft>
                <a:spcPts val="0"/>
              </a:spcAft>
              <a:buClr>
                <a:srgbClr val="FFCD00"/>
              </a:buClr>
              <a:buSzPts val="1400"/>
              <a:buFont typeface="Arial"/>
              <a:buChar char="•"/>
            </a:pPr>
            <a:r>
              <a:rPr b="0" i="0" lang="en-US" sz="1600" u="none" cap="none" strike="noStrike">
                <a:solidFill>
                  <a:srgbClr val="000000"/>
                </a:solidFill>
                <a:latin typeface="Arial"/>
                <a:ea typeface="Arial"/>
                <a:cs typeface="Arial"/>
                <a:sym typeface="Arial"/>
              </a:rPr>
              <a:t>Storage Layer: InnoDB ,MYISAM , NDB ,Memory</a:t>
            </a:r>
            <a:endParaRPr b="0" i="0" sz="1600" u="none" cap="none" strike="noStrike">
              <a:solidFill>
                <a:srgbClr val="000000"/>
              </a:solidFill>
              <a:latin typeface="Arial"/>
              <a:ea typeface="Arial"/>
              <a:cs typeface="Arial"/>
              <a:sym typeface="Arial"/>
            </a:endParaRPr>
          </a:p>
          <a:p>
            <a:pPr indent="0" lvl="0" marL="7620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500"/>
                                        <p:tgtEl>
                                          <p:spTgt spid="8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500"/>
                                        <p:tgtEl>
                                          <p:spTgt spid="8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500"/>
                                        <p:tgtEl>
                                          <p:spTgt spid="8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500"/>
                                        <p:tgtEl>
                                          <p:spTgt spid="8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animEffect filter="fade" transition="in">
                                      <p:cBhvr>
                                        <p:cTn dur="500"/>
                                        <p:tgtEl>
                                          <p:spTgt spid="8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animEffect filter="fade" transition="in">
                                      <p:cBhvr>
                                        <p:cTn dur="500"/>
                                        <p:tgtEl>
                                          <p:spTgt spid="8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animEffect filter="fade" transition="in">
                                      <p:cBhvr>
                                        <p:cTn dur="500"/>
                                        <p:tgtEl>
                                          <p:spTgt spid="8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87">
                                            <p:txEl>
                                              <p:pRg end="7" st="7"/>
                                            </p:txEl>
                                          </p:spTgt>
                                        </p:tgtEl>
                                        <p:attrNameLst>
                                          <p:attrName>style.visibility</p:attrName>
                                        </p:attrNameLst>
                                      </p:cBhvr>
                                      <p:to>
                                        <p:strVal val="visible"/>
                                      </p:to>
                                    </p:set>
                                    <p:animEffect filter="fade" transition="in">
                                      <p:cBhvr>
                                        <p:cTn dur="500"/>
                                        <p:tgtEl>
                                          <p:spTgt spid="8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87">
                                            <p:txEl>
                                              <p:pRg end="8" st="8"/>
                                            </p:txEl>
                                          </p:spTgt>
                                        </p:tgtEl>
                                        <p:attrNameLst>
                                          <p:attrName>style.visibility</p:attrName>
                                        </p:attrNameLst>
                                      </p:cBhvr>
                                      <p:to>
                                        <p:strVal val="visible"/>
                                      </p:to>
                                    </p:set>
                                    <p:animEffect filter="fade" transition="in">
                                      <p:cBhvr>
                                        <p:cTn dur="500"/>
                                        <p:tgtEl>
                                          <p:spTgt spid="87">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87">
                                            <p:txEl>
                                              <p:pRg end="9" st="9"/>
                                            </p:txEl>
                                          </p:spTgt>
                                        </p:tgtEl>
                                        <p:attrNameLst>
                                          <p:attrName>style.visibility</p:attrName>
                                        </p:attrNameLst>
                                      </p:cBhvr>
                                      <p:to>
                                        <p:strVal val="visible"/>
                                      </p:to>
                                    </p:set>
                                    <p:animEffect filter="fade" transition="in">
                                      <p:cBhvr>
                                        <p:cTn dur="500"/>
                                        <p:tgtEl>
                                          <p:spTgt spid="8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aphicFrame>
        <p:nvGraphicFramePr>
          <p:cNvPr id="92" name="Google Shape;92;p33"/>
          <p:cNvGraphicFramePr/>
          <p:nvPr/>
        </p:nvGraphicFramePr>
        <p:xfrm>
          <a:off x="792480" y="487681"/>
          <a:ext cx="3000000" cy="3000000"/>
        </p:xfrm>
        <a:graphic>
          <a:graphicData uri="http://schemas.openxmlformats.org/drawingml/2006/table">
            <a:tbl>
              <a:tblPr bandRow="1" firstRow="1">
                <a:noFill/>
                <a:tableStyleId>{B45D5B46-7B8B-4D56-A802-FD9562B5E55C}</a:tableStyleId>
              </a:tblPr>
              <a:tblGrid>
                <a:gridCol w="2080250"/>
                <a:gridCol w="2712725"/>
                <a:gridCol w="2903225"/>
              </a:tblGrid>
              <a:tr h="5145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MySQL</a:t>
                      </a:r>
                      <a:endParaRPr b="1"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SQL server</a:t>
                      </a:r>
                      <a:endParaRPr b="1" sz="1400" u="none" cap="none" strike="noStrike"/>
                    </a:p>
                  </a:txBody>
                  <a:tcPr marT="45725" marB="45725" marR="91450" marL="91450" anchor="ctr"/>
                </a:tc>
              </a:tr>
              <a:tr h="7170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Developers</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Oracle</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Microsoft</a:t>
                      </a:r>
                      <a:endParaRPr sz="1400" u="none" cap="none" strike="noStrike"/>
                    </a:p>
                  </a:txBody>
                  <a:tcPr marT="45725" marB="45725" marR="91450" marL="91450" anchor="ctr"/>
                </a:tc>
              </a:tr>
              <a:tr h="7170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Nature</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Multi language (PHP)</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.NET</a:t>
                      </a:r>
                      <a:endParaRPr sz="1400" u="none" cap="none" strike="noStrike"/>
                    </a:p>
                  </a:txBody>
                  <a:tcPr marT="45725" marB="45725" marR="91450" marL="91450" anchor="ctr"/>
                </a:tc>
              </a:tr>
              <a:tr h="717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Cost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General Public License</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Buy license</a:t>
                      </a:r>
                      <a:endParaRPr sz="1400" u="none" cap="none" strike="noStrike"/>
                    </a:p>
                  </a:txBody>
                  <a:tcPr marT="45725" marB="45725" marR="91450" marL="91450" anchor="ctr"/>
                </a:tc>
              </a:tr>
              <a:tr h="7170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Storage engines</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Many different storage engines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t>(</a:t>
                      </a:r>
                      <a:r>
                        <a:rPr b="0" i="0" lang="en-US" sz="1400" u="none" cap="none" strike="noStrike">
                          <a:solidFill>
                            <a:schemeClr val="dk1"/>
                          </a:solidFill>
                          <a:latin typeface="Arial"/>
                          <a:ea typeface="Arial"/>
                          <a:cs typeface="Arial"/>
                          <a:sym typeface="Arial"/>
                        </a:rPr>
                        <a:t>InnoDB and MyISAM)</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 storage engine developed from Microsoft</a:t>
                      </a:r>
                      <a:endParaRPr sz="1400" u="none" cap="none" strike="noStrike"/>
                    </a:p>
                  </a:txBody>
                  <a:tcPr marT="45725" marB="45725" marR="91450" marL="91450" anchor="ctr"/>
                </a:tc>
              </a:tr>
              <a:tr h="717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IDE</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Enterprise Manager</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Management Studio</a:t>
                      </a:r>
                      <a:endParaRPr sz="1400" u="none" cap="none" strike="noStrike"/>
                    </a:p>
                  </a:txBody>
                  <a:tcPr marT="45725" marB="45725" marR="91450" marL="9145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ctrTitle"/>
          </p:nvPr>
        </p:nvSpPr>
        <p:spPr>
          <a:xfrm>
            <a:off x="2022225" y="1711250"/>
            <a:ext cx="4188075" cy="1159800"/>
          </a:xfrm>
          <a:prstGeom prst="rect">
            <a:avLst/>
          </a:prstGeom>
          <a:solidFill>
            <a:schemeClr val="lt1"/>
          </a:solidFill>
          <a:ln>
            <a:noFill/>
          </a:ln>
        </p:spPr>
        <p:txBody>
          <a:bodyPr anchorCtr="0" anchor="b" bIns="91425" lIns="91425" spcFirstLastPara="1" rIns="91425" wrap="square" tIns="91425">
            <a:noAutofit/>
          </a:bodyPr>
          <a:lstStyle/>
          <a:p>
            <a:pPr indent="-381000" lvl="0" marL="457200" rtl="0" algn="l">
              <a:lnSpc>
                <a:spcPct val="150000"/>
              </a:lnSpc>
              <a:spcBef>
                <a:spcPts val="0"/>
              </a:spcBef>
              <a:spcAft>
                <a:spcPts val="0"/>
              </a:spcAft>
              <a:buClr>
                <a:srgbClr val="000000"/>
              </a:buClr>
              <a:buSzPts val="3200"/>
              <a:buNone/>
            </a:pPr>
            <a:r>
              <a:rPr lang="en-US" sz="3200"/>
              <a:t>Entity Relationship</a:t>
            </a:r>
            <a:endParaRPr sz="3200"/>
          </a:p>
        </p:txBody>
      </p:sp>
      <p:sp>
        <p:nvSpPr>
          <p:cNvPr id="98" name="Google Shape;98;p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a:t>
            </a:r>
            <a:endParaRPr b="0" i="0" sz="2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Pikachu Lalala</dc:creator>
</cp:coreProperties>
</file>