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Lato"/>
      <p:regular r:id="rId62"/>
      <p:bold r:id="rId63"/>
      <p:italic r:id="rId64"/>
      <p:boldItalic r:id="rId65"/>
    </p:embeddedFont>
    <p:embeddedFont>
      <p:font typeface="Lora"/>
      <p:regular r:id="rId66"/>
      <p:bold r:id="rId67"/>
      <p:italic r:id="rId68"/>
      <p:boldItalic r:id="rId69"/>
    </p:embeddedFont>
    <p:embeddedFont>
      <p:font typeface="Quattrocento Sans"/>
      <p:regular r:id="rId70"/>
      <p:bold r:id="rId71"/>
      <p:italic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JetBrains Mono"/>
      <p:regular r:id="rId78"/>
      <p:bold r:id="rId79"/>
      <p:italic r:id="rId80"/>
      <p:boldItalic r:id="rId81"/>
    </p:embeddedFont>
    <p:embeddedFont>
      <p:font typeface="Open Sans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6" roundtripDataSignature="AMtx7mjyP52JJUDIwDk7GCXZhbOQ6eO9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FBED9F-0BF3-4257-9FEC-636A7D8987E2}">
  <a:tblStyle styleId="{0BFBED9F-0BF3-4257-9FEC-636A7D8987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penSans-italic.fntdata"/><Relationship Id="rId83" Type="http://schemas.openxmlformats.org/officeDocument/2006/relationships/font" Target="fonts/OpenSans-bold.fntdata"/><Relationship Id="rId42" Type="http://schemas.openxmlformats.org/officeDocument/2006/relationships/slide" Target="slides/slide36.xml"/><Relationship Id="rId86" Type="http://customschemas.google.com/relationships/presentationmetadata" Target="metadata"/><Relationship Id="rId41" Type="http://schemas.openxmlformats.org/officeDocument/2006/relationships/slide" Target="slides/slide35.xml"/><Relationship Id="rId85" Type="http://schemas.openxmlformats.org/officeDocument/2006/relationships/font" Target="fonts/OpenSans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JetBrainsMono-italic.fntdata"/><Relationship Id="rId82" Type="http://schemas.openxmlformats.org/officeDocument/2006/relationships/font" Target="fonts/OpenSans-regular.fntdata"/><Relationship Id="rId81" Type="http://schemas.openxmlformats.org/officeDocument/2006/relationships/font" Target="fonts/JetBrains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QuattrocentoSans-boldItalic.fntdata"/><Relationship Id="rId72" Type="http://schemas.openxmlformats.org/officeDocument/2006/relationships/font" Target="fonts/QuattrocentoSans-italic.fntdata"/><Relationship Id="rId31" Type="http://schemas.openxmlformats.org/officeDocument/2006/relationships/slide" Target="slides/slide25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4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7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6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9.xml"/><Relationship Id="rId79" Type="http://schemas.openxmlformats.org/officeDocument/2006/relationships/font" Target="fonts/JetBrainsMono-bold.fntdata"/><Relationship Id="rId34" Type="http://schemas.openxmlformats.org/officeDocument/2006/relationships/slide" Target="slides/slide28.xml"/><Relationship Id="rId78" Type="http://schemas.openxmlformats.org/officeDocument/2006/relationships/font" Target="fonts/JetBrainsMono-regular.fntdata"/><Relationship Id="rId71" Type="http://schemas.openxmlformats.org/officeDocument/2006/relationships/font" Target="fonts/QuattrocentoSans-bold.fntdata"/><Relationship Id="rId70" Type="http://schemas.openxmlformats.org/officeDocument/2006/relationships/font" Target="fonts/Quattrocento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66" Type="http://schemas.openxmlformats.org/officeDocument/2006/relationships/font" Target="fonts/Lora-regular.fntdata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68" Type="http://schemas.openxmlformats.org/officeDocument/2006/relationships/font" Target="fonts/Lora-italic.fntdata"/><Relationship Id="rId23" Type="http://schemas.openxmlformats.org/officeDocument/2006/relationships/slide" Target="slides/slide17.xml"/><Relationship Id="rId67" Type="http://schemas.openxmlformats.org/officeDocument/2006/relationships/font" Target="fonts/Lora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or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https://securityboulevard.com/2020/06/authentication-vs-authorization-defined-whats-the-difference-infographic/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https://www.okta.com/identity-101/authentication-vs-authorization/#:~:text=What's%20the%20difference%20between%20authentication,permission%20to%20access%20a%20resource.</a:t>
            </a:r>
            <a:endParaRPr/>
          </a:p>
        </p:txBody>
      </p:sp>
      <p:sp>
        <p:nvSpPr>
          <p:cNvPr id="126" name="Google Shape;12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05" name="Google Shape;30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12" name="Google Shape;31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21" name="Google Shape;32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29" name="Google Shape;32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46" name="Google Shape;34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354" name="Google Shape;35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414" name="Google Shape;414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Khôi phục ảnh bị méo là một trong những vấn đề quan trọng và thú vị nhất của xử lý ảnh - từ quan điểm lý thuyết cũng như thực tế.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Có những trường hợp đặc biệt: nhòe do lấy nét không chính xác và nhòe do chuyển động - và những lỗi này (mà các bạn đều biết rất rõ và rất khó sửa chữa) được chọn làm chủ đề của bài thuyết trình này. </a:t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57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57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5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5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" name="Google Shape;16;p5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7" name="Google Shape;17;p5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0" name="Google Shape;20;p59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59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3" name="Google Shape;23;p59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0"/>
          <p:cNvSpPr txBox="1"/>
          <p:nvPr>
            <p:ph idx="12" type="sldNum"/>
          </p:nvPr>
        </p:nvSpPr>
        <p:spPr>
          <a:xfrm>
            <a:off x="8126070" y="4721452"/>
            <a:ext cx="3451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6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avainuse.com/spring/boot-jwt" TargetMode="External"/><Relationship Id="rId4" Type="http://schemas.openxmlformats.org/officeDocument/2006/relationships/hyperlink" Target="https://github.com/duckiennguyen3105/Securitydemo" TargetMode="External"/><Relationship Id="rId5" Type="http://schemas.openxmlformats.org/officeDocument/2006/relationships/hyperlink" Target="https://github.com/duckiennguyen3105/Securitydem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hyperlink" Target="https://www.iana.org/assignments/jwt/jwt.x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tools.ietf.org/html/rfc7519#section-4.2" TargetMode="External"/><Relationship Id="rId4" Type="http://schemas.openxmlformats.org/officeDocument/2006/relationships/hyperlink" Target="https://www.iana.org/assignments/jwt/jwt.xhtml#IESG" TargetMode="External"/><Relationship Id="rId5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javainuse.com/spring/boot-jwt" TargetMode="External"/><Relationship Id="rId4" Type="http://schemas.openxmlformats.org/officeDocument/2006/relationships/hyperlink" Target="https://github.com/duckiennguyen3105/Securitydem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Spring Security</a:t>
            </a:r>
            <a:endParaRPr/>
          </a:p>
        </p:txBody>
      </p:sp>
      <p:grpSp>
        <p:nvGrpSpPr>
          <p:cNvPr id="48" name="Google Shape;48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49" name="Google Shape;49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 txBox="1"/>
          <p:nvPr/>
        </p:nvSpPr>
        <p:spPr>
          <a:xfrm>
            <a:off x="6232633" y="3945145"/>
            <a:ext cx="15792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Nguyen Duc Kien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 vs Authorization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1058396" y="1205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{0BFBED9F-0BF3-4257-9FEC-636A7D8987E2}</a:tableStyleId>
              </a:tblPr>
              <a:tblGrid>
                <a:gridCol w="2270125"/>
                <a:gridCol w="2270125"/>
                <a:gridCol w="22701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Authorization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What does it do?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Verifies credentials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Grants or denies permissions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How does it work?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passwords, biometrics, one-time pins, or apps,…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settings maintained by security teams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 it visible to the user?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changeable by the user?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Partially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How does data move?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ID tokens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 access tokens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D7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principal is a person who security have identified through the process of authentication or known as the currently logged in user.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can be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object having username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on a simple level or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complex UserDetails object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Usually, this principal are being used to store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SecurityContextHolder.getContext()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that we just need login one time.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403859" y="164236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Granted Authority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Granted authority in security is a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“permission” or “right”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given to a role. Some example of the granted authorities can be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READ_AUTHORITY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CREATE_AUTHORITY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UPDATE_AUTHORITY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DELETE_AUTHORITY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403859" y="2374035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 in security is a group of authority for users to manipulate applications. For example:</a:t>
            </a:r>
            <a:endParaRPr/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Role_User: Read_Authority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Role_Manager: Read_Authority, Create_Authority, Update_Authority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Role_Admin: Read_Authority, Create_Authority, Update_Authority, Delete_Authority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ctrTitle"/>
          </p:nvPr>
        </p:nvSpPr>
        <p:spPr>
          <a:xfrm>
            <a:off x="2022225" y="2142061"/>
            <a:ext cx="4297893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Spring Security working flow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983"/>
            <a:ext cx="9144000" cy="4963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4"/>
          <p:cNvSpPr/>
          <p:nvPr/>
        </p:nvSpPr>
        <p:spPr>
          <a:xfrm>
            <a:off x="497541" y="1270746"/>
            <a:ext cx="1223682" cy="6185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UsernamePassword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AuthenticationToken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4"/>
          <p:cNvCxnSpPr>
            <a:endCxn id="158" idx="3"/>
          </p:cNvCxnSpPr>
          <p:nvPr/>
        </p:nvCxnSpPr>
        <p:spPr>
          <a:xfrm rot="10800000">
            <a:off x="1721223" y="1580029"/>
            <a:ext cx="70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4"/>
          <p:cNvSpPr txBox="1"/>
          <p:nvPr/>
        </p:nvSpPr>
        <p:spPr>
          <a:xfrm>
            <a:off x="1803140" y="1432112"/>
            <a:ext cx="54213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3570195" y="376518"/>
            <a:ext cx="1452282" cy="7395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255941" y="1307696"/>
            <a:ext cx="8336281" cy="453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Filter class that performs authentication of a particular request. From Spring boot project, it’s all sum up in @EnableWebSecurity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3845859" y="2053779"/>
            <a:ext cx="1452282" cy="7395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cxnSp>
        <p:nvCxnSpPr>
          <p:cNvPr id="169" name="Google Shape;169;p15"/>
          <p:cNvCxnSpPr/>
          <p:nvPr/>
        </p:nvCxnSpPr>
        <p:spPr>
          <a:xfrm>
            <a:off x="2548217" y="2218766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15"/>
          <p:cNvSpPr txBox="1"/>
          <p:nvPr/>
        </p:nvSpPr>
        <p:spPr>
          <a:xfrm>
            <a:off x="2783540" y="1946159"/>
            <a:ext cx="8673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cxnSp>
        <p:nvCxnSpPr>
          <p:cNvPr id="171" name="Google Shape;171;p15"/>
          <p:cNvCxnSpPr/>
          <p:nvPr/>
        </p:nvCxnSpPr>
        <p:spPr>
          <a:xfrm rot="10800000">
            <a:off x="2548217" y="2608731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5"/>
          <p:cNvSpPr txBox="1"/>
          <p:nvPr/>
        </p:nvSpPr>
        <p:spPr>
          <a:xfrm>
            <a:off x="2780179" y="2649157"/>
            <a:ext cx="8673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255941" y="3086713"/>
            <a:ext cx="8336281" cy="453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Represents the token(credentials) for an authentication request or for an authenticated principal once the request has been processed by the </a:t>
            </a: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AuthenticationManager.authenticate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(Authentication) method.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2051795" y="689790"/>
            <a:ext cx="1163171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422277" y="1122829"/>
            <a:ext cx="1452282" cy="12374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.authenticate()</a:t>
            </a:r>
            <a:endParaRPr/>
          </a:p>
        </p:txBody>
      </p:sp>
      <p:cxnSp>
        <p:nvCxnSpPr>
          <p:cNvPr id="181" name="Google Shape;181;p16"/>
          <p:cNvCxnSpPr/>
          <p:nvPr/>
        </p:nvCxnSpPr>
        <p:spPr>
          <a:xfrm>
            <a:off x="2121274" y="1515259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6"/>
          <p:cNvSpPr txBox="1"/>
          <p:nvPr/>
        </p:nvSpPr>
        <p:spPr>
          <a:xfrm>
            <a:off x="2226609" y="999098"/>
            <a:ext cx="867336" cy="2616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 rot="10800000">
            <a:off x="2121274" y="1905224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6"/>
          <p:cNvSpPr txBox="1"/>
          <p:nvPr/>
        </p:nvSpPr>
        <p:spPr>
          <a:xfrm>
            <a:off x="2061882" y="725606"/>
            <a:ext cx="1163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2061882" y="2050997"/>
            <a:ext cx="1163171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2236696" y="2360305"/>
            <a:ext cx="867336" cy="2616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2078693" y="2086813"/>
            <a:ext cx="1163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cxnSp>
        <p:nvCxnSpPr>
          <p:cNvPr id="188" name="Google Shape;188;p16"/>
          <p:cNvCxnSpPr>
            <a:stCxn id="180" idx="3"/>
          </p:cNvCxnSpPr>
          <p:nvPr/>
        </p:nvCxnSpPr>
        <p:spPr>
          <a:xfrm flipH="1" rot="10800000">
            <a:off x="4874559" y="1181167"/>
            <a:ext cx="1156500" cy="5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6"/>
          <p:cNvCxnSpPr>
            <a:stCxn id="180" idx="3"/>
          </p:cNvCxnSpPr>
          <p:nvPr/>
        </p:nvCxnSpPr>
        <p:spPr>
          <a:xfrm>
            <a:off x="4874559" y="1741567"/>
            <a:ext cx="1203600" cy="39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90" name="Google Shape;190;p16"/>
          <p:cNvSpPr/>
          <p:nvPr/>
        </p:nvSpPr>
        <p:spPr>
          <a:xfrm>
            <a:off x="6196854" y="689790"/>
            <a:ext cx="1452282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UserDetailsService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.loadByUserName()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6196854" y="1873016"/>
            <a:ext cx="1452282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PasswordEncoder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getPasswordEncoder()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255941" y="3086713"/>
            <a:ext cx="8336281" cy="59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interface provide the authentication which apply in your project, it’s could be password &amp; user or OAuth or LDAP,…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/>
          <p:nvPr/>
        </p:nvSpPr>
        <p:spPr>
          <a:xfrm>
            <a:off x="1244972" y="726596"/>
            <a:ext cx="1163171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615454" y="1159635"/>
            <a:ext cx="1452282" cy="12374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.authenticate()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1314451" y="1552065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17"/>
          <p:cNvSpPr txBox="1"/>
          <p:nvPr/>
        </p:nvSpPr>
        <p:spPr>
          <a:xfrm>
            <a:off x="1419786" y="1035904"/>
            <a:ext cx="867336" cy="2616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>
            <a:off x="1314451" y="1942030"/>
            <a:ext cx="12976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7"/>
          <p:cNvSpPr txBox="1"/>
          <p:nvPr/>
        </p:nvSpPr>
        <p:spPr>
          <a:xfrm>
            <a:off x="1255059" y="762412"/>
            <a:ext cx="1163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255059" y="2087803"/>
            <a:ext cx="1163171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429873" y="2397111"/>
            <a:ext cx="867336" cy="2616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271870" y="2123619"/>
            <a:ext cx="1163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cxnSp>
        <p:nvCxnSpPr>
          <p:cNvPr id="207" name="Google Shape;207;p17"/>
          <p:cNvCxnSpPr>
            <a:stCxn id="199" idx="3"/>
          </p:cNvCxnSpPr>
          <p:nvPr/>
        </p:nvCxnSpPr>
        <p:spPr>
          <a:xfrm flipH="1" rot="10800000">
            <a:off x="4067736" y="816873"/>
            <a:ext cx="1156500" cy="96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17"/>
          <p:cNvCxnSpPr>
            <a:stCxn id="199" idx="3"/>
          </p:cNvCxnSpPr>
          <p:nvPr/>
        </p:nvCxnSpPr>
        <p:spPr>
          <a:xfrm>
            <a:off x="4067736" y="1778373"/>
            <a:ext cx="115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9" name="Google Shape;209;p17"/>
          <p:cNvSpPr/>
          <p:nvPr/>
        </p:nvSpPr>
        <p:spPr>
          <a:xfrm>
            <a:off x="5390031" y="378582"/>
            <a:ext cx="1452282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390031" y="1437618"/>
            <a:ext cx="1452282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55941" y="3628854"/>
            <a:ext cx="8336281" cy="59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AuthenticationManager interface instead of AuthenticationProvider if your project implements many different auth.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374340" y="2493335"/>
            <a:ext cx="1452282" cy="6815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/>
          </a:p>
        </p:txBody>
      </p:sp>
      <p:cxnSp>
        <p:nvCxnSpPr>
          <p:cNvPr id="213" name="Google Shape;213;p17"/>
          <p:cNvCxnSpPr>
            <a:stCxn id="199" idx="3"/>
          </p:cNvCxnSpPr>
          <p:nvPr/>
        </p:nvCxnSpPr>
        <p:spPr>
          <a:xfrm>
            <a:off x="4067736" y="1778373"/>
            <a:ext cx="1243800" cy="104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14" name="Google Shape;214;p17"/>
          <p:cNvSpPr/>
          <p:nvPr/>
        </p:nvSpPr>
        <p:spPr>
          <a:xfrm>
            <a:off x="6998074" y="328329"/>
            <a:ext cx="1197910" cy="524488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auth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998074" y="1472506"/>
            <a:ext cx="1197910" cy="524488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OAuth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998074" y="2571846"/>
            <a:ext cx="1197910" cy="524488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 auth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2022225" y="2142061"/>
            <a:ext cx="4997140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All steps add and setup Spring Security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3702"/>
            <a:ext cx="9144000" cy="45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ora"/>
              <a:buNone/>
            </a:pPr>
            <a:r>
              <a:rPr lang="en-US" sz="2800"/>
              <a:t>Table of content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1381250" y="1421487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Introduce Spring Security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The five important concepts in Spring Security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Spring Security working flow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All steps add and setup Spring Security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/>
              <a:t>JWT in Spring Security</a:t>
            </a: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5" name="Google Shape;65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477818" y="3904751"/>
            <a:ext cx="8336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https://www.javainuse.com/spring/boot-jwt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 code: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https://github.com/duckiennguyen3105/Securitydem</a:t>
            </a:r>
            <a:r>
              <a:rPr b="1" i="0" lang="en-US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258" y="708703"/>
            <a:ext cx="4195484" cy="302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464371" y="229213"/>
            <a:ext cx="8336281" cy="59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Without the Security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/>
        </p:nvSpPr>
        <p:spPr>
          <a:xfrm>
            <a:off x="464371" y="229213"/>
            <a:ext cx="8336281" cy="591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Within the Spring Security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312" y="669720"/>
            <a:ext cx="5365376" cy="122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 rotWithShape="1">
          <a:blip r:embed="rId4">
            <a:alphaModFix/>
          </a:blip>
          <a:srcRect b="18298" l="-1607" r="5657" t="-4703"/>
          <a:stretch/>
        </p:blipFill>
        <p:spPr>
          <a:xfrm>
            <a:off x="2322979" y="1983481"/>
            <a:ext cx="4619064" cy="279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496" y="459412"/>
            <a:ext cx="5611008" cy="41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2654" y="1317289"/>
            <a:ext cx="5734850" cy="347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ctrTitle"/>
          </p:nvPr>
        </p:nvSpPr>
        <p:spPr>
          <a:xfrm>
            <a:off x="1054037" y="221874"/>
            <a:ext cx="6704916" cy="733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How to config Security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255941" y="1220290"/>
            <a:ext cx="8336281" cy="453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Get hold of AuthenticationManagerBuilder.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Set the configuration on 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2.1: Set up AuthenticationManagerBuilder in AuthConfig class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869"/>
            <a:ext cx="9144000" cy="495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ctrTitle"/>
          </p:nvPr>
        </p:nvSpPr>
        <p:spPr>
          <a:xfrm>
            <a:off x="1054037" y="221874"/>
            <a:ext cx="6704916" cy="733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How to config Security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255941" y="1220290"/>
            <a:ext cx="8336281" cy="453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Get hold of AuthenticationManagerBuilder.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Set the configuration on it.</a:t>
            </a:r>
            <a:endParaRPr/>
          </a:p>
          <a:p>
            <a:pPr indent="0" lvl="1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2.1: Set up AuthenticationManagerBuilder in AuthConfig class</a:t>
            </a:r>
            <a:endParaRPr/>
          </a:p>
          <a:p>
            <a:pPr indent="0" lvl="1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2.2: Set up passwordEncoder</a:t>
            </a:r>
            <a:endParaRPr b="0" i="0" sz="1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106"/>
            <a:ext cx="9144000" cy="49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ctrTitle"/>
          </p:nvPr>
        </p:nvSpPr>
        <p:spPr>
          <a:xfrm>
            <a:off x="1054037" y="221874"/>
            <a:ext cx="6704916" cy="733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How to config Security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255941" y="1220290"/>
            <a:ext cx="8336281" cy="370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Get hold of AuthenticationManagerBuilder.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Set up the configuration for authentication.</a:t>
            </a:r>
            <a:endParaRPr/>
          </a:p>
          <a:p>
            <a:pPr indent="0" lvl="1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2.1: Set up AuthenticationManagerBuilder in AuthConfig class</a:t>
            </a:r>
            <a:endParaRPr/>
          </a:p>
          <a:p>
            <a:pPr indent="0" lvl="1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2.2: Set up passwordEncoder</a:t>
            </a:r>
            <a:endParaRPr b="0" i="0" sz="1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3: Set up the configuration for authorization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631"/>
            <a:ext cx="9144000" cy="49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2022225" y="2162231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 sz="3200"/>
              <a:t>Introduce </a:t>
            </a:r>
            <a:br>
              <a:rPr b="1" lang="en-US" sz="3200"/>
            </a:br>
            <a:r>
              <a:rPr b="1" lang="en-US" sz="3200"/>
              <a:t>Spring </a:t>
            </a:r>
            <a:r>
              <a:rPr lang="en-US" sz="3200"/>
              <a:t>Security</a:t>
            </a:r>
            <a:endParaRPr b="1" sz="3200"/>
          </a:p>
        </p:txBody>
      </p:sp>
      <p:sp>
        <p:nvSpPr>
          <p:cNvPr id="75" name="Google Shape;75;p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ctrTitle"/>
          </p:nvPr>
        </p:nvSpPr>
        <p:spPr>
          <a:xfrm>
            <a:off x="2022224" y="2088273"/>
            <a:ext cx="380707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JWT in </a:t>
            </a:r>
            <a:br>
              <a:rPr lang="en-US" sz="3200"/>
            </a:br>
            <a:r>
              <a:rPr lang="en-US" sz="3200"/>
              <a:t>Spring Security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JWT?</a:t>
            </a:r>
            <a:endParaRPr/>
          </a:p>
          <a:p>
            <a:pPr indent="-1968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JSON Web Token (JWT) is an open standard (RFC 7519).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use to transmit information between parties as a JSON object.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JWTs can be signed using a secret (with the HMAC algorithm) or a public/private key pair using RSA or ECDSA.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we should use JWT?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87403" y="1137353"/>
            <a:ext cx="38781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300"/>
              <a:buFont typeface="Quattrocento Sans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common scenario for using JWT.</a:t>
            </a:r>
            <a:endParaRPr/>
          </a:p>
          <a:p>
            <a:pPr indent="-228600" lvl="0" marL="3810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user is logged in, each subsequent request will include the JWT, allowing the user to access routes, services, and resources that are permitted with that token.</a:t>
            </a:r>
            <a:endParaRPr/>
          </a:p>
          <a:p>
            <a:pPr indent="-228600" lvl="0" marL="3810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SSO is a feature that widely uses JWT nowadays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4831561" y="1137353"/>
            <a:ext cx="38781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300"/>
              <a:buFont typeface="Quattrocento Sans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Exchange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71450" lvl="0" marL="3238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Web Tokens are a good way of securely transmitting information between parties through API.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we should use JWT?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Before JSON, it’s also have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Session ID &amp; Cookie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authorize Monolithic Web Application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72" y="1477164"/>
            <a:ext cx="6136292" cy="328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we should use JWT?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⇨ But in Microservice Architecture, Session ID is not recommend to use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359" y="1206794"/>
            <a:ext cx="5694163" cy="393670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/>
          <p:nvPr/>
        </p:nvSpPr>
        <p:spPr>
          <a:xfrm>
            <a:off x="7853082" y="2440973"/>
            <a:ext cx="1116106" cy="14683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Cache</a:t>
            </a:r>
            <a:endParaRPr/>
          </a:p>
        </p:txBody>
      </p:sp>
      <p:cxnSp>
        <p:nvCxnSpPr>
          <p:cNvPr id="335" name="Google Shape;335;p34"/>
          <p:cNvCxnSpPr/>
          <p:nvPr/>
        </p:nvCxnSpPr>
        <p:spPr>
          <a:xfrm>
            <a:off x="7418522" y="2131359"/>
            <a:ext cx="380772" cy="5311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34"/>
          <p:cNvCxnSpPr/>
          <p:nvPr/>
        </p:nvCxnSpPr>
        <p:spPr>
          <a:xfrm flipH="1" rot="10800000">
            <a:off x="7010856" y="3388659"/>
            <a:ext cx="788438" cy="2715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34"/>
          <p:cNvCxnSpPr/>
          <p:nvPr/>
        </p:nvCxnSpPr>
        <p:spPr>
          <a:xfrm flipH="1" rot="10800000">
            <a:off x="7010856" y="3877215"/>
            <a:ext cx="842226" cy="768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34"/>
          <p:cNvSpPr/>
          <p:nvPr/>
        </p:nvSpPr>
        <p:spPr>
          <a:xfrm>
            <a:off x="7844540" y="2687949"/>
            <a:ext cx="1133190" cy="93518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4"/>
          <p:cNvCxnSpPr/>
          <p:nvPr/>
        </p:nvCxnSpPr>
        <p:spPr>
          <a:xfrm flipH="1" rot="10800000">
            <a:off x="5096435" y="2333065"/>
            <a:ext cx="806824" cy="8610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34"/>
          <p:cNvSpPr txBox="1"/>
          <p:nvPr/>
        </p:nvSpPr>
        <p:spPr>
          <a:xfrm>
            <a:off x="5439335" y="2920143"/>
            <a:ext cx="349776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1" name="Google Shape;341;p34"/>
          <p:cNvCxnSpPr/>
          <p:nvPr/>
        </p:nvCxnSpPr>
        <p:spPr>
          <a:xfrm>
            <a:off x="2810435" y="3877215"/>
            <a:ext cx="98835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34"/>
          <p:cNvSpPr txBox="1"/>
          <p:nvPr/>
        </p:nvSpPr>
        <p:spPr>
          <a:xfrm>
            <a:off x="2810435" y="3912760"/>
            <a:ext cx="987771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 request + Session ID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we should use JWT?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⇨ But in Microservice Architecture, Session ID is not recommend to use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424" y="1206795"/>
            <a:ext cx="4768320" cy="360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635320" y="6933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Lora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JWT structure</a:t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08" y="1407762"/>
            <a:ext cx="55340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/>
        </p:nvSpPr>
        <p:spPr>
          <a:xfrm>
            <a:off x="725020" y="2895037"/>
            <a:ext cx="744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&lt;base64-encoded </a:t>
            </a:r>
            <a:r>
              <a:rPr b="0" i="0" lang="en-US" sz="1200" u="none" cap="none" strike="noStrike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200" u="none" cap="none" strike="noStrike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&lt;base64-encoded </a:t>
            </a:r>
            <a:r>
              <a:rPr b="0" i="0" lang="en-US" sz="1200" u="none" cap="none" strike="noStrike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200" u="none" cap="none" strike="noStrike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&lt;base64-encoded </a:t>
            </a:r>
            <a:r>
              <a:rPr b="0" i="0" lang="en-US" sz="1200" u="none" cap="none" strike="noStrike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r>
              <a:rPr b="0" i="0" lang="en-US" sz="1200" u="none" cap="none" strike="noStrike">
                <a:solidFill>
                  <a:srgbClr val="22863A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6389920" y="1365437"/>
            <a:ext cx="16935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Header, payload &amp; signature are all separated by “.” (dot)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475" y="139600"/>
            <a:ext cx="4264625" cy="44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5634318" y="1214350"/>
            <a:ext cx="2622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in website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https://jwt.io/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None/>
            </a:pPr>
            <a:r>
              <a:rPr lang="en-US"/>
              <a:t>a, Header</a:t>
            </a:r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The header typically consists of two parts: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/>
              <a:t>The type of the token, which is JWT.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/>
              <a:t>The signing algorithm being used, such as HMACSHA256 or RSA.</a:t>
            </a:r>
            <a:endParaRPr sz="1400"/>
          </a:p>
        </p:txBody>
      </p:sp>
      <p:sp>
        <p:nvSpPr>
          <p:cNvPr id="373" name="Google Shape;373;p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"alg"</a:t>
            </a:r>
            <a:r>
              <a:rPr lang="en-US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"HS256"</a:t>
            </a: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"typ"</a:t>
            </a:r>
            <a:r>
              <a:rPr lang="en-US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"JWT"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US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b, Payload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613752" y="1766841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Contains the claims which are statements about an entity, typically the user and additional data.</a:t>
            </a:r>
            <a:endParaRPr/>
          </a:p>
          <a:p>
            <a:pPr indent="-171450" lvl="0" marL="171450" rtl="0" algn="just">
              <a:lnSpc>
                <a:spcPct val="115000"/>
              </a:lnSpc>
              <a:spcBef>
                <a:spcPts val="1900"/>
              </a:spcBef>
              <a:spcAft>
                <a:spcPts val="1200"/>
              </a:spcAft>
              <a:buSzPts val="1300"/>
              <a:buChar char="●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There are three types of claims: </a:t>
            </a:r>
            <a:r>
              <a:rPr b="1"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registered, public, </a:t>
            </a: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private claims</a:t>
            </a: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604" y="1131488"/>
            <a:ext cx="3774301" cy="20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/>
        </p:nvSpPr>
        <p:spPr>
          <a:xfrm>
            <a:off x="4388052" y="3572104"/>
            <a:ext cx="3997191" cy="113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0" i="0" lang="en-US" sz="900" u="none" cap="none" strike="noStrike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Reference: </a:t>
            </a:r>
            <a:endParaRPr b="0" i="0" sz="900" u="none" cap="none" strike="noStrike">
              <a:solidFill>
                <a:srgbClr val="292B2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0" i="0" lang="en-US" sz="900" u="sng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https://www.iana.org/assignments/jwt/jwt.xhtml</a:t>
            </a:r>
            <a:endParaRPr b="0" i="0" sz="900" u="sng" cap="none" strike="noStrike">
              <a:solidFill>
                <a:schemeClr val="accent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0" i="0" lang="en-US" sz="900" u="none" cap="none" strike="noStrike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https://datatracker.ietf.org/doc/html/rfc7519#section-4.1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Spring Security is a framework that focuses on providing both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 and authorization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Java applications.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Spring Security framework supports wide range of authentication models. These models either provided by third parties or framework itself. It could be: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 BASIC authentication headers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 Digest authentication headers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 X.509 client certificate exchange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LDAP (Lightweight Directory Access Protocol)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Form-based authentication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OpenID authentication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Char char="●"/>
            </a:pPr>
            <a:r>
              <a:rPr b="0" lang="en-US" sz="18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set of predefined claims which are not mandatory but recommended, for example :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sub (subject): identifies the principal.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 (expired time): identifies the expiration time on or after which the </a:t>
            </a:r>
            <a:r>
              <a:rPr b="1" lang="en-US" sz="1200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JWT MUST NOT be accepted</a:t>
            </a:r>
            <a:r>
              <a:rPr lang="en-US" sz="1200">
                <a:solidFill>
                  <a:srgbClr val="292B2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for processing.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600" y="2078875"/>
            <a:ext cx="3774301" cy="2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b="0" lang="en-US" sz="18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 claims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User defined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avoid collisions they should be defined in the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IANA JSON Web Token Registry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or be defined as a URI that contains a collision resistant namespace.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Example: using URI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450" y="3586050"/>
            <a:ext cx="6934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●"/>
            </a:pPr>
            <a:r>
              <a:rPr b="0" lang="en-US" sz="18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Private Claims</a:t>
            </a:r>
            <a:endParaRPr b="0" sz="1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402" name="Google Shape;402;p42"/>
          <p:cNvSpPr txBox="1"/>
          <p:nvPr>
            <p:ph idx="1" type="body"/>
          </p:nvPr>
        </p:nvSpPr>
        <p:spPr>
          <a:xfrm>
            <a:off x="729325" y="2078875"/>
            <a:ext cx="4372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defined (are neither registered or public claims.)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the custom claims created to share information between parties that agree on using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725" y="2194675"/>
            <a:ext cx="21240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None/>
            </a:pPr>
            <a:r>
              <a:rPr lang="en-US"/>
              <a:t>c, Signature</a:t>
            </a:r>
            <a:endParaRPr/>
          </a:p>
        </p:txBody>
      </p:sp>
      <p:sp>
        <p:nvSpPr>
          <p:cNvPr id="409" name="Google Shape;409;p4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90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Combination of the encoded header, the encoded payload, a secret, the algorithm specified in the header, and sign.</a:t>
            </a:r>
            <a:endParaRPr/>
          </a:p>
          <a:p>
            <a:pPr indent="0" lvl="0" marL="15811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signature is </a:t>
            </a:r>
            <a:r>
              <a:rPr b="1"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verify the message wasn't changed along the way</a:t>
            </a:r>
            <a:r>
              <a:rPr lang="en-US" sz="12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5"/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2200" y="2702500"/>
            <a:ext cx="331633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73379" y="305430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 working flow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pring Boot JWT Workflow"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936" y="937591"/>
            <a:ext cx="5989824" cy="397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/>
        </p:nvSpPr>
        <p:spPr>
          <a:xfrm>
            <a:off x="373379" y="305430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 JWT framework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093" y="980058"/>
            <a:ext cx="4316508" cy="365549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5"/>
          <p:cNvSpPr txBox="1"/>
          <p:nvPr/>
        </p:nvSpPr>
        <p:spPr>
          <a:xfrm>
            <a:off x="138793" y="1103964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811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your project using upper Java 11, you have to add 2 more dependencies to pom.xml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/>
        </p:nvSpPr>
        <p:spPr>
          <a:xfrm>
            <a:off x="373379" y="305430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 configuration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578222" y="1258606"/>
            <a:ext cx="4471149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We will be configuring Spring Security and JWT to perform two operations: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Generating JWT: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 Expose a POST API with mapping </a:t>
            </a: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/login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. On passing the correct username and password, it will generate a JSON Web Token (JWT).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Validating JWT: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 If a user tries to access the GET API with mapping </a:t>
            </a: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/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, it will allow access only if a request has a valid JSON Web Token (JWT).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ct val="117117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CD00"/>
              </a:buClr>
              <a:buSzPct val="117117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589" y="813963"/>
            <a:ext cx="2689412" cy="413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 Generating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pring Boot JWT Generate Token" id="438" name="Google Shape;4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75" y="488800"/>
            <a:ext cx="8336251" cy="43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AuthConfig.java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316005" y="1259912"/>
            <a:ext cx="351198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We will be configuring Spring Security and JWT in AuthConfig.java: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Change AuthenticationBuilder to userDetails: 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To get Username &amp; password in Repository. </a:t>
            </a:r>
            <a:endParaRPr b="0" i="0" sz="1200" u="none" cap="none" strike="noStrike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Add bean AuthenticationManager(): 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to Authenticate in AuthController layer.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1451" y="1021976"/>
            <a:ext cx="5190084" cy="36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JwtUserDetailsServiceImpl.java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591669" y="547218"/>
            <a:ext cx="7456395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JWTUserDetailsService implements the Spring Security UserDetailsService interface</a:t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It overrides the loadUserByUsername for fetching user details from the database using the username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Spring Security </a:t>
            </a: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AuthenticationManager()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calls this method for getting the user details from the database</a:t>
            </a: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 when authenticating the user details provided by the user. Here we are getting the user details from a hardcoded UserRepository.</a:t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842" y="2328999"/>
            <a:ext cx="5446058" cy="270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Spring Security has numerous advantages. Some of that are given below: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Comprehensive support for authentication and authorization.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Protection against common tasks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Servlet API integration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Integration with Spring MVC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Portability</a:t>
            </a:r>
            <a:endParaRPr/>
          </a:p>
          <a:p>
            <a:pPr indent="-285750" lvl="1" marL="6286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CSRF protection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could use Spring Security for: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name/ password authentication.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SSO/Okta/LDAP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 level Authorization</a:t>
            </a:r>
            <a:endParaRPr/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Intra App Authorization loke Oauth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6858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Microservice security (using tokens, JWT)</a:t>
            </a:r>
            <a:endParaRPr/>
          </a:p>
          <a:p>
            <a:pPr indent="-825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JwtUtils.java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8" name="Google Shape;458;p50"/>
          <p:cNvSpPr txBox="1"/>
          <p:nvPr/>
        </p:nvSpPr>
        <p:spPr>
          <a:xfrm>
            <a:off x="316005" y="1259912"/>
            <a:ext cx="351198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This class has responsibility to generate and validate JWT for your application.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It use Jwt framework to generate token.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770" y="1183339"/>
            <a:ext cx="4663430" cy="325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 Validating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pring Boot JWT Validate Token" id="465" name="Google Shape;46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990" y="649652"/>
            <a:ext cx="6972019" cy="439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JwtUtils.java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373379" y="995082"/>
            <a:ext cx="3771901" cy="370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getAllClaimsFromToken() has responsibility to decode JWT to get Claims from the token.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getClaimFromToken() is the method convert from Claims object in JWT framework to Generic Object(String, Date,…) in java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getUsernameFromToken() is the method take username from token, using getClainFromToken() method.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getExpirationDateFromToken() similar with getUserNameFromToken</a:t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CD00"/>
              </a:buClr>
              <a:buSzPts val="1405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validateToken() is the method to verify if the token have suitable user and not expired.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CD00"/>
              </a:buClr>
              <a:buSzPts val="1405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571" y="995082"/>
            <a:ext cx="4899948" cy="349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JwtRequestFilter.java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8" name="Google Shape;478;p53"/>
          <p:cNvSpPr/>
          <p:nvPr/>
        </p:nvSpPr>
        <p:spPr>
          <a:xfrm>
            <a:off x="4027395" y="536252"/>
            <a:ext cx="4928346" cy="452431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600"/>
              <a:buFont typeface="JetBrains Mono"/>
              <a:buNone/>
            </a:pP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@Component</a:t>
            </a:r>
            <a:b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JwtRequestFilter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OncePerRequestFilter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@Autowired</a:t>
            </a:r>
            <a:b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JwtUserDetailsService 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jwtUserDetailsService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@Autowired</a:t>
            </a:r>
            <a:b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JwtUtils 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jwtTokenUtil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protected void </a:t>
            </a:r>
            <a:r>
              <a:rPr b="0" i="0" lang="en-US" sz="600" u="none" cap="none" strike="noStrik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doFilterInternal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(HttpServletRequest request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HttpServletResponse response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FilterChain chain)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throws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ServletException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IOException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requestTokenHeader = request.getHeader(</a:t>
            </a:r>
            <a:r>
              <a:rPr b="0" i="0" lang="en-US" sz="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"Authorization"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username 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jwtToken 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JWT Token is in the form "Bearer token". Remove Bearer word and get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// only the Token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(requestTokenHeader !=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&amp;&amp; requestTokenHeader.startsWith(</a:t>
            </a:r>
            <a:r>
              <a:rPr b="0" i="0" lang="en-US" sz="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"Bearer "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jwtToken = requestTokenHeader.substring(</a:t>
            </a:r>
            <a:r>
              <a:rPr b="0" i="0" lang="en-US" sz="600" u="none" cap="none" strike="noStrike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try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username = 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jwtTokenUtil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.getUsernameFromToken(jwtToken)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catch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(IllegalArgumentException e)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System.</a:t>
            </a:r>
            <a:r>
              <a:rPr b="0" i="1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en-US" sz="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"Unable to get JWT Token"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catch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(ExpiredJwtException e)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System.</a:t>
            </a:r>
            <a:r>
              <a:rPr b="0" i="1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en-US" sz="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"JWT Token has expired"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logger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.warn(</a:t>
            </a:r>
            <a:r>
              <a:rPr b="0" i="0" lang="en-US" sz="600" u="none" cap="none" strike="noStrik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"JWT Token does not begin with Bearer String"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Once we get the token validate it.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(username !=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&amp;&amp; SecurityContextHolder.</a:t>
            </a:r>
            <a:r>
              <a:rPr b="0" i="1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getContext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().getAuthentication() ==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UserDetails userDetails 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jwtUserDetailsService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.loadUserByUsername(username)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if token is valid configure Spring Security to manually set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// authentication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en-US" sz="600" u="none" cap="none" strike="noStrik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jwtTokenUtil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.validateToken(jwtToken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userDetails)) {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UsernamePasswordAuthenticationToken usernamePasswordAuthenticationToken = 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UsernamePasswordAuthenticationToken(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    userDetails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null,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userDetails.getAuthorities())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usernamePasswordAuthenticationToken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    .setDetails(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WebAuthenticationDetailsSource().buildDetails(request))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After setting the Authentication in the context, we specify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// that the current user is authenticated. So it passes the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// Spring Security Configurations successfully.</a:t>
            </a:r>
            <a:b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SecurityContextHolder.</a:t>
            </a:r>
            <a:r>
              <a:rPr b="0" i="1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getContext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().setAuthentication(usernamePasswordAuthenticationToken)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chain.doFilter(request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response)</a:t>
            </a: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3"/>
          <p:cNvSpPr txBox="1"/>
          <p:nvPr/>
        </p:nvSpPr>
        <p:spPr>
          <a:xfrm>
            <a:off x="373379" y="903565"/>
            <a:ext cx="3526268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JwtRequestFilter</a:t>
            </a: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the Spring Web Filter </a:t>
            </a:r>
            <a:r>
              <a:rPr b="1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OncePerRequestFilter</a:t>
            </a:r>
            <a:r>
              <a:rPr b="0" i="0" lang="en-US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class.</a:t>
            </a:r>
            <a:endParaRPr b="0"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For any incoming request this Filter class gets executed.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It checks if the request has a valid JWT token, then it sets the Authentication in the context, to specify that the current user is authenticated.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/>
        </p:nvSpPr>
        <p:spPr>
          <a:xfrm>
            <a:off x="373379" y="103724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AuthConfig.java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5" name="Google Shape;4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386" y="2194403"/>
            <a:ext cx="5685079" cy="2682397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4"/>
          <p:cNvSpPr txBox="1"/>
          <p:nvPr/>
        </p:nvSpPr>
        <p:spPr>
          <a:xfrm>
            <a:off x="434340" y="527882"/>
            <a:ext cx="8451644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Change sessionManagement to Stateless for not let Spring security create session for user.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Noto Sans Symbols"/>
              <a:buChar char="🡺"/>
            </a:pPr>
            <a:r>
              <a:rPr b="0" i="0" lang="en-US" sz="1200" u="none" cap="none" strike="noStrike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Add filter jwtRequestFilter we have created for verify the token.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3600"/>
              <a:buFont typeface="Quattrocento Sans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-US" sz="36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55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55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/>
          </a:p>
        </p:txBody>
      </p:sp>
      <p:cxnSp>
        <p:nvCxnSpPr>
          <p:cNvPr id="494" name="Google Shape;494;p55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5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5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97" name="Google Shape;497;p5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55"/>
          <p:cNvSpPr txBox="1"/>
          <p:nvPr/>
        </p:nvSpPr>
        <p:spPr>
          <a:xfrm>
            <a:off x="403859" y="3320580"/>
            <a:ext cx="8336281" cy="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https://www.javainuse.com/spring/boot-jwt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 code: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https://github.com/duckiennguyen3105/Securitydemo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2022225" y="2054655"/>
            <a:ext cx="4297893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The five concepts in Spring Security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42322" y="681947"/>
            <a:ext cx="3492650" cy="68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9D742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642322" y="2251558"/>
            <a:ext cx="3492650" cy="68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9D742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Principal</a:t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642322" y="3850971"/>
            <a:ext cx="3492650" cy="68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9D742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4602031" y="1463100"/>
            <a:ext cx="3492650" cy="6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4602031" y="3032712"/>
            <a:ext cx="3492650" cy="6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Granted Authority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 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act of validating users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whom they claim to be. This is the first step in any security process.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Users could complete an authentication process with:</a:t>
            </a:r>
            <a:endParaRPr/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Usernames and passwords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are the most common authentication factors. If a user enters the correct data, the system assumes the identity is valid and grants access.</a:t>
            </a:r>
            <a:endParaRPr/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One-time pins: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Grant access for only one session or transaction.</a:t>
            </a:r>
            <a:endParaRPr/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Authentication apps: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Generate security codes via an outside party that grants access.</a:t>
            </a:r>
            <a:endParaRPr/>
          </a:p>
          <a:p>
            <a:pPr indent="-342900" lvl="1" marL="685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Biometrics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A user presents a fingerprint or face scan to gain access to the system.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373380" y="231265"/>
            <a:ext cx="8336281" cy="901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373379" y="305430"/>
            <a:ext cx="8336281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Authorization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Authorization in system security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the process of giving the user permission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access a specific resource or function.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Authorization must always follow authentication. Users should first prove that their identities are genuine before an organization’s administrators grant them access to the requested resources.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uthentication vs Authorization" id="122" name="Google Shape;122;p9"/>
          <p:cNvPicPr preferRelativeResize="0"/>
          <p:nvPr/>
        </p:nvPicPr>
        <p:blipFill rotWithShape="1">
          <a:blip r:embed="rId3">
            <a:alphaModFix/>
          </a:blip>
          <a:srcRect b="12244" l="-1" r="-1770" t="0"/>
          <a:stretch/>
        </p:blipFill>
        <p:spPr>
          <a:xfrm>
            <a:off x="2018944" y="2164976"/>
            <a:ext cx="4748512" cy="255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