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jZYc4zrFTiINueU1SYT86Xahd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702D16-5FCC-4C45-998E-923084CA5B04}">
  <a:tblStyle styleId="{CD702D16-5FCC-4C45-998E-923084CA5B0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vnrepository.com/artifact/commons-codec/commons-codec"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&lt;groupId&gt;com.fasterxml.jackson.dataformat&lt;/groupId&gt;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&lt;artifactId&gt;jackson-dataformat-xml&lt;/artifactId&gt;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t/>
            </a:r>
            <a:endParaRPr/>
          </a:p>
        </p:txBody>
      </p:sp>
      <p:sp>
        <p:nvSpPr>
          <p:cNvPr id="296" name="Google Shape;29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&lt;groupId&gt;com.fasterxml.jackson.dataformat&lt;/groupId&gt;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&lt;artifactId&gt;jackson-dataformat-xml&lt;/artifactId&gt;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&lt;!--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https://mvnrepository.com/artifact/commons-codec/commons-codec</a:t>
            </a:r>
            <a:r>
              <a:rPr b="0" i="0" lang="en-US"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&lt;groupId&gt;commons-codec&lt;/groupId&gt;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&lt;artifactId&gt;commons-codec&lt;/artifactId&gt;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&lt;/dependency&gt;</a:t>
            </a:r>
            <a:endParaRPr/>
          </a:p>
          <a:p>
            <a:pPr indent="0" lvl="0" marL="0" rtl="0" algn="l">
              <a:spcBef>
                <a:spcPts val="0"/>
              </a:spcBef>
              <a:spcAft>
                <a:spcPts val="0"/>
              </a:spcAft>
              <a:buNone/>
            </a:pPr>
            <a:r>
              <a:t/>
            </a:r>
            <a:endParaRPr/>
          </a:p>
        </p:txBody>
      </p:sp>
      <p:sp>
        <p:nvSpPr>
          <p:cNvPr id="377" name="Google Shape;37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4" name="Google Shape;24;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5" name="Google Shape;2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7" name="Google Shape;37;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8" name="Google Shape;3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4" name="Google Shape;4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2.png"/><Relationship Id="rId9"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2.png"/><Relationship Id="rId7" Type="http://schemas.openxmlformats.org/officeDocument/2006/relationships/image" Target="../media/image36.png"/><Relationship Id="rId8"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hyperlink" Target="http://localhost:8080/employees" TargetMode="External"/><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26.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ing-boot.docx"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docs.spring.io/spring-boot/docs/current/reference/html/appendix-application-properti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hyperlink" Target="about:blank" TargetMode="External"/><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83820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Giới thiệu về Spring-Boot &amp; MicroService sử dụng Spring-Boot</a:t>
            </a:r>
            <a:endParaRPr/>
          </a:p>
        </p:txBody>
      </p:sp>
      <p:sp>
        <p:nvSpPr>
          <p:cNvPr id="90" name="Google Shape;90;p1"/>
          <p:cNvSpPr txBox="1"/>
          <p:nvPr>
            <p:ph idx="1" type="subTitle"/>
          </p:nvPr>
        </p:nvSpPr>
        <p:spPr>
          <a:xfrm>
            <a:off x="1371600" y="25908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91" name="Google Shape;91;p1"/>
          <p:cNvPicPr preferRelativeResize="0"/>
          <p:nvPr/>
        </p:nvPicPr>
        <p:blipFill rotWithShape="1">
          <a:blip r:embed="rId3">
            <a:alphaModFix/>
          </a:blip>
          <a:srcRect b="0" l="0" r="0" t="0"/>
          <a:stretch/>
        </p:blipFill>
        <p:spPr>
          <a:xfrm>
            <a:off x="1228258" y="2362200"/>
            <a:ext cx="6687483" cy="32008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nvSpPr>
        <p:spPr>
          <a:xfrm>
            <a:off x="188748" y="1299865"/>
            <a:ext cx="8614535" cy="923330"/>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Ở dưới hình là 1 cấu trúc của file </a:t>
            </a:r>
            <a:r>
              <a:rPr b="0" i="0" lang="en-US" sz="1800" u="none" cap="none" strike="noStrike">
                <a:solidFill>
                  <a:srgbClr val="FF0000"/>
                </a:solidFill>
                <a:latin typeface="Times New Roman"/>
                <a:ea typeface="Times New Roman"/>
                <a:cs typeface="Times New Roman"/>
                <a:sym typeface="Times New Roman"/>
              </a:rPr>
              <a:t>Pom.xml </a:t>
            </a:r>
            <a:r>
              <a:rPr b="0" i="0" lang="en-US" sz="1800" u="none" cap="none" strike="noStrike">
                <a:solidFill>
                  <a:schemeClr val="dk1"/>
                </a:solidFill>
                <a:latin typeface="Times New Roman"/>
                <a:ea typeface="Times New Roman"/>
                <a:cs typeface="Times New Roman"/>
                <a:sym typeface="Times New Roman"/>
              </a:rPr>
              <a:t>– là file chứa các thông tin cần thiết định nghĩa một dự án như tên dự án, version, nhóm phát triển, các thư viện được sử dụng, các plugins…</a:t>
            </a:r>
            <a:endParaRPr b="0" i="0" sz="1800" u="none" cap="none" strike="noStrike">
              <a:solidFill>
                <a:schemeClr val="dk1"/>
              </a:solidFill>
              <a:latin typeface="Times New Roman"/>
              <a:ea typeface="Times New Roman"/>
              <a:cs typeface="Times New Roman"/>
              <a:sym typeface="Times New Roman"/>
            </a:endParaRPr>
          </a:p>
        </p:txBody>
      </p:sp>
      <p:sp>
        <p:nvSpPr>
          <p:cNvPr id="190" name="Google Shape;190;p10"/>
          <p:cNvSpPr/>
          <p:nvPr/>
        </p:nvSpPr>
        <p:spPr>
          <a:xfrm>
            <a:off x="381215" y="381000"/>
            <a:ext cx="8229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III.Giải thích về nguyên tắc hoạt động Spring-Boot</a:t>
            </a:r>
            <a:endParaRPr sz="2800">
              <a:solidFill>
                <a:schemeClr val="dk1"/>
              </a:solidFill>
              <a:latin typeface="Calibri"/>
              <a:ea typeface="Calibri"/>
              <a:cs typeface="Calibri"/>
              <a:sym typeface="Calibri"/>
            </a:endParaRPr>
          </a:p>
        </p:txBody>
      </p:sp>
      <p:sp>
        <p:nvSpPr>
          <p:cNvPr id="191" name="Google Shape;191;p10"/>
          <p:cNvSpPr txBox="1"/>
          <p:nvPr/>
        </p:nvSpPr>
        <p:spPr>
          <a:xfrm>
            <a:off x="3444240" y="838200"/>
            <a:ext cx="13548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Pom.xml</a:t>
            </a:r>
            <a:endParaRPr b="1" sz="2400">
              <a:solidFill>
                <a:schemeClr val="dk1"/>
              </a:solidFill>
              <a:latin typeface="Times New Roman"/>
              <a:ea typeface="Times New Roman"/>
              <a:cs typeface="Times New Roman"/>
              <a:sym typeface="Times New Roman"/>
            </a:endParaRPr>
          </a:p>
        </p:txBody>
      </p:sp>
      <p:sp>
        <p:nvSpPr>
          <p:cNvPr id="192" name="Google Shape;192;p10"/>
          <p:cNvSpPr txBox="1"/>
          <p:nvPr/>
        </p:nvSpPr>
        <p:spPr>
          <a:xfrm>
            <a:off x="84744" y="2136625"/>
            <a:ext cx="32763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1</a:t>
            </a:r>
            <a:r>
              <a:rPr lang="en-US" sz="1800">
                <a:solidFill>
                  <a:schemeClr val="dk1"/>
                </a:solidFill>
                <a:latin typeface="Calibri"/>
                <a:ea typeface="Calibri"/>
                <a:cs typeface="Calibri"/>
                <a:sym typeface="Calibri"/>
              </a:rPr>
              <a:t> - </a:t>
            </a:r>
            <a:r>
              <a:rPr b="1" lang="en-US" sz="1800">
                <a:solidFill>
                  <a:schemeClr val="dk1"/>
                </a:solidFill>
                <a:latin typeface="Calibri"/>
                <a:ea typeface="Calibri"/>
                <a:cs typeface="Calibri"/>
                <a:sym typeface="Calibri"/>
              </a:rPr>
              <a:t>spring-boot-starter-parent</a:t>
            </a:r>
            <a:r>
              <a:rPr lang="en-US" sz="1800">
                <a:solidFill>
                  <a:schemeClr val="dk1"/>
                </a:solidFill>
                <a:latin typeface="Calibri"/>
                <a:ea typeface="Calibri"/>
                <a:cs typeface="Calibri"/>
                <a:sym typeface="Calibri"/>
              </a:rPr>
              <a:t> là một project sẵn có trong </a:t>
            </a:r>
            <a:r>
              <a:rPr b="1" lang="en-US" sz="1800">
                <a:solidFill>
                  <a:schemeClr val="dk1"/>
                </a:solidFill>
                <a:latin typeface="Calibri"/>
                <a:ea typeface="Calibri"/>
                <a:cs typeface="Calibri"/>
                <a:sym typeface="Calibri"/>
              </a:rPr>
              <a:t>Spring Boot</a:t>
            </a:r>
            <a:r>
              <a:rPr lang="en-US" sz="1800">
                <a:solidFill>
                  <a:schemeClr val="dk1"/>
                </a:solidFill>
                <a:latin typeface="Calibri"/>
                <a:ea typeface="Calibri"/>
                <a:cs typeface="Calibri"/>
                <a:sym typeface="Calibri"/>
              </a:rPr>
              <a:t>. Các thư viện cơ bản đã được khai báo trong </a:t>
            </a:r>
            <a:r>
              <a:rPr b="1" lang="en-US" sz="1800">
                <a:solidFill>
                  <a:schemeClr val="dk1"/>
                </a:solidFill>
                <a:latin typeface="Calibri"/>
                <a:ea typeface="Calibri"/>
                <a:cs typeface="Calibri"/>
                <a:sym typeface="Calibri"/>
              </a:rPr>
              <a:t>spring-boot-starter-parent</a:t>
            </a:r>
            <a:r>
              <a:rPr lang="en-US" sz="1800">
                <a:solidFill>
                  <a:schemeClr val="dk1"/>
                </a:solidFill>
                <a:latin typeface="Calibri"/>
                <a:ea typeface="Calibri"/>
                <a:cs typeface="Calibri"/>
                <a:sym typeface="Calibri"/>
              </a:rPr>
              <a:t>, project của bạn chỉ cần thừa kế nó. Chỉ cần khai báo </a:t>
            </a:r>
            <a:r>
              <a:rPr b="1" lang="en-US" sz="1800">
                <a:solidFill>
                  <a:schemeClr val="dk1"/>
                </a:solidFill>
                <a:latin typeface="Calibri"/>
                <a:ea typeface="Calibri"/>
                <a:cs typeface="Calibri"/>
                <a:sym typeface="Calibri"/>
              </a:rPr>
              <a:t>&lt;parent&gt;</a:t>
            </a:r>
            <a:r>
              <a:rPr lang="en-US" sz="1800">
                <a:solidFill>
                  <a:schemeClr val="dk1"/>
                </a:solidFill>
                <a:latin typeface="Calibri"/>
                <a:ea typeface="Calibri"/>
                <a:cs typeface="Calibri"/>
                <a:sym typeface="Calibri"/>
              </a:rPr>
              <a:t> trong file pom.xml của project của bạn.</a:t>
            </a:r>
            <a:endParaRPr sz="1800">
              <a:solidFill>
                <a:schemeClr val="dk1"/>
              </a:solidFill>
              <a:latin typeface="Calibri"/>
              <a:ea typeface="Calibri"/>
              <a:cs typeface="Calibri"/>
              <a:sym typeface="Calibri"/>
            </a:endParaRPr>
          </a:p>
        </p:txBody>
      </p:sp>
      <p:sp>
        <p:nvSpPr>
          <p:cNvPr id="193" name="Google Shape;193;p10"/>
          <p:cNvSpPr txBox="1"/>
          <p:nvPr/>
        </p:nvSpPr>
        <p:spPr>
          <a:xfrm>
            <a:off x="-7" y="4324775"/>
            <a:ext cx="32763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2</a:t>
            </a:r>
            <a:r>
              <a:rPr lang="en-US" sz="1800">
                <a:solidFill>
                  <a:schemeClr val="dk1"/>
                </a:solidFill>
                <a:latin typeface="Calibri"/>
                <a:ea typeface="Calibri"/>
                <a:cs typeface="Calibri"/>
                <a:sym typeface="Calibri"/>
              </a:rPr>
              <a:t> - Các </a:t>
            </a:r>
            <a:r>
              <a:rPr b="1" lang="en-US" sz="1800">
                <a:solidFill>
                  <a:schemeClr val="dk1"/>
                </a:solidFill>
                <a:latin typeface="Calibri"/>
                <a:ea typeface="Calibri"/>
                <a:cs typeface="Calibri"/>
                <a:sym typeface="Calibri"/>
              </a:rPr>
              <a:t>"Starter"</a:t>
            </a:r>
            <a:r>
              <a:rPr lang="en-US" sz="1800">
                <a:solidFill>
                  <a:schemeClr val="dk1"/>
                </a:solidFill>
                <a:latin typeface="Calibri"/>
                <a:ea typeface="Calibri"/>
                <a:cs typeface="Calibri"/>
                <a:sym typeface="Calibri"/>
              </a:rPr>
              <a:t> khác chỉ đơn giản là cung cấp phụ thuộc mà bạn có khả năng cần thiết khi phát triển một loại hình cụ thể của ứng dụng. Chẳng hạn khi bạn phát triển một </a:t>
            </a:r>
            <a:r>
              <a:rPr b="1" lang="en-US" sz="1800">
                <a:solidFill>
                  <a:schemeClr val="dk1"/>
                </a:solidFill>
                <a:latin typeface="Calibri"/>
                <a:ea typeface="Calibri"/>
                <a:cs typeface="Calibri"/>
                <a:sym typeface="Calibri"/>
              </a:rPr>
              <a:t>ứng dụng web</a:t>
            </a:r>
            <a:r>
              <a:rPr lang="en-US" sz="1800">
                <a:solidFill>
                  <a:schemeClr val="dk1"/>
                </a:solidFill>
                <a:latin typeface="Calibri"/>
                <a:ea typeface="Calibri"/>
                <a:cs typeface="Calibri"/>
                <a:sym typeface="Calibri"/>
              </a:rPr>
              <a:t>, bạn cần một phụ thuộc  </a:t>
            </a:r>
            <a:r>
              <a:rPr b="1" lang="en-US" sz="1800">
                <a:solidFill>
                  <a:schemeClr val="dk1"/>
                </a:solidFill>
                <a:latin typeface="Calibri"/>
                <a:ea typeface="Calibri"/>
                <a:cs typeface="Calibri"/>
                <a:sym typeface="Calibri"/>
              </a:rPr>
              <a:t>spring-boot-starter-web.</a:t>
            </a:r>
            <a:endParaRPr b="1" sz="1800">
              <a:solidFill>
                <a:schemeClr val="dk1"/>
              </a:solidFill>
              <a:latin typeface="Calibri"/>
              <a:ea typeface="Calibri"/>
              <a:cs typeface="Calibri"/>
              <a:sym typeface="Calibri"/>
            </a:endParaRPr>
          </a:p>
        </p:txBody>
      </p:sp>
      <p:sp>
        <p:nvSpPr>
          <p:cNvPr id="194" name="Google Shape;194;p10"/>
          <p:cNvSpPr txBox="1"/>
          <p:nvPr/>
        </p:nvSpPr>
        <p:spPr>
          <a:xfrm>
            <a:off x="5269342" y="2413049"/>
            <a:ext cx="3276300" cy="20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3</a:t>
            </a:r>
            <a:r>
              <a:rPr lang="en-US" sz="1800">
                <a:solidFill>
                  <a:schemeClr val="dk1"/>
                </a:solidFill>
                <a:latin typeface="Calibri"/>
                <a:ea typeface="Calibri"/>
                <a:cs typeface="Calibri"/>
                <a:sym typeface="Calibri"/>
              </a:rPr>
              <a:t> - </a:t>
            </a:r>
            <a:r>
              <a:rPr b="1" lang="en-US" sz="1800">
                <a:solidFill>
                  <a:schemeClr val="dk1"/>
                </a:solidFill>
                <a:latin typeface="Calibri"/>
                <a:ea typeface="Calibri"/>
                <a:cs typeface="Calibri"/>
                <a:sym typeface="Calibri"/>
              </a:rPr>
              <a:t>Spring-boot-maven-plugin</a:t>
            </a:r>
            <a:r>
              <a:rPr lang="en-US" sz="1800">
                <a:solidFill>
                  <a:schemeClr val="dk1"/>
                </a:solidFill>
                <a:latin typeface="Calibri"/>
                <a:ea typeface="Calibri"/>
                <a:cs typeface="Calibri"/>
                <a:sym typeface="Calibri"/>
              </a:rPr>
              <a:t> là plugin cung cấp các thư viện cần thiết giúp project của bạn có thể chạy trực tiếp mà không cần triển khai trên một Web Server. Nó giúp tạo ra một file </a:t>
            </a:r>
            <a:r>
              <a:rPr b="1" lang="en-US" sz="1800">
                <a:solidFill>
                  <a:schemeClr val="dk1"/>
                </a:solidFill>
                <a:latin typeface="Calibri"/>
                <a:ea typeface="Calibri"/>
                <a:cs typeface="Calibri"/>
                <a:sym typeface="Calibri"/>
              </a:rPr>
              <a:t>jar</a:t>
            </a:r>
            <a:r>
              <a:rPr lang="en-US" sz="1800">
                <a:solidFill>
                  <a:schemeClr val="dk1"/>
                </a:solidFill>
                <a:latin typeface="Calibri"/>
                <a:ea typeface="Calibri"/>
                <a:cs typeface="Calibri"/>
                <a:sym typeface="Calibri"/>
              </a:rPr>
              <a:t> có thể thực thi (Executable).</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3">
            <a:alphaModFix/>
          </a:blip>
          <a:srcRect b="0" l="0" r="0" t="0"/>
          <a:stretch/>
        </p:blipFill>
        <p:spPr>
          <a:xfrm>
            <a:off x="3611878" y="2037080"/>
            <a:ext cx="5313938" cy="46685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nvSpPr>
        <p:spPr>
          <a:xfrm>
            <a:off x="28979" y="1671320"/>
            <a:ext cx="4495800" cy="4876800"/>
          </a:xfrm>
          <a:prstGeom prst="rect">
            <a:avLst/>
          </a:prstGeom>
          <a:noFill/>
          <a:ln>
            <a:noFill/>
          </a:ln>
        </p:spPr>
        <p:txBody>
          <a:bodyPr anchorCtr="0" anchor="t" bIns="45700" lIns="91425" spcFirstLastPara="1" rIns="91425" wrap="square" tIns="45700">
            <a:normAutofit/>
          </a:bodyPr>
          <a:lstStyle/>
          <a:p>
            <a:pPr indent="-184150" lvl="1" marL="685800" marR="0" rtl="0" algn="just">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02" name="Google Shape;202;p11"/>
          <p:cNvSpPr txBox="1"/>
          <p:nvPr/>
        </p:nvSpPr>
        <p:spPr>
          <a:xfrm>
            <a:off x="31218" y="3127497"/>
            <a:ext cx="4114800" cy="2308324"/>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rgbClr val="FF0000"/>
                </a:solidFill>
                <a:latin typeface="Times New Roman"/>
                <a:ea typeface="Times New Roman"/>
                <a:cs typeface="Times New Roman"/>
                <a:sym typeface="Times New Roman"/>
              </a:rPr>
              <a:t> @SpringBootApplication</a:t>
            </a:r>
            <a:r>
              <a:rPr b="0" i="0" lang="en-US" sz="1800" u="none" cap="none" strike="noStrike">
                <a:solidFill>
                  <a:schemeClr val="dk1"/>
                </a:solidFill>
                <a:latin typeface="Times New Roman"/>
                <a:ea typeface="Times New Roman"/>
                <a:cs typeface="Times New Roman"/>
                <a:sym typeface="Times New Roman"/>
              </a:rPr>
              <a:t> có vai trò định nghĩa cho class main này chạy trên ứng dụng của Spring-Boot. Khi mà đã được thêm chú thích này, ta không cần phải thêm</a:t>
            </a:r>
            <a:endParaRPr/>
          </a:p>
          <a:p>
            <a:pPr indent="0" lvl="1" marL="0" marR="0" rtl="0" algn="just">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@EnableAutoConfiguration; @ComponentScan; @SpringBootConfiguration.</a:t>
            </a:r>
            <a:r>
              <a:rPr b="0" i="0" lang="en-US" sz="1800" u="none" cap="none" strike="noStrike">
                <a:solidFill>
                  <a:schemeClr val="dk1"/>
                </a:solidFill>
                <a:latin typeface="Times New Roman"/>
                <a:ea typeface="Times New Roman"/>
                <a:cs typeface="Times New Roman"/>
                <a:sym typeface="Times New Roman"/>
              </a:rPr>
              <a:t> </a:t>
            </a:r>
            <a:endParaRPr/>
          </a:p>
        </p:txBody>
      </p:sp>
      <p:sp>
        <p:nvSpPr>
          <p:cNvPr id="203" name="Google Shape;203;p11"/>
          <p:cNvSpPr txBox="1"/>
          <p:nvPr/>
        </p:nvSpPr>
        <p:spPr>
          <a:xfrm>
            <a:off x="28979" y="1650048"/>
            <a:ext cx="4117039" cy="1477328"/>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Chú thích(annotation) </a:t>
            </a:r>
            <a:r>
              <a:rPr b="0" i="0" lang="en-US" sz="1800" u="none" cap="none" strike="noStrike">
                <a:solidFill>
                  <a:srgbClr val="FF0000"/>
                </a:solidFill>
                <a:latin typeface="Times New Roman"/>
                <a:ea typeface="Times New Roman"/>
                <a:cs typeface="Times New Roman"/>
                <a:sym typeface="Times New Roman"/>
              </a:rPr>
              <a:t>@RestController</a:t>
            </a:r>
            <a:r>
              <a:rPr b="0" i="0" lang="en-US" sz="1800" u="none" cap="none" strike="noStrike">
                <a:solidFill>
                  <a:schemeClr val="dk1"/>
                </a:solidFill>
                <a:latin typeface="Times New Roman"/>
                <a:ea typeface="Times New Roman"/>
                <a:cs typeface="Times New Roman"/>
                <a:sym typeface="Times New Roman"/>
              </a:rPr>
              <a:t> đầu tiên của dòng code giúp cho người đọc code và Spring biết class có vai trò riêng, có nghĩa Spring sẽ gọi và thực thi nó khi mà có 1 request phù hợp gửi đến. </a:t>
            </a:r>
            <a:endParaRPr b="0" i="0" sz="1800" u="none" cap="none" strike="noStrike">
              <a:solidFill>
                <a:schemeClr val="dk1"/>
              </a:solidFill>
              <a:latin typeface="Times New Roman"/>
              <a:ea typeface="Times New Roman"/>
              <a:cs typeface="Times New Roman"/>
              <a:sym typeface="Times New Roman"/>
            </a:endParaRPr>
          </a:p>
        </p:txBody>
      </p:sp>
      <p:sp>
        <p:nvSpPr>
          <p:cNvPr id="204" name="Google Shape;204;p11"/>
          <p:cNvSpPr/>
          <p:nvPr/>
        </p:nvSpPr>
        <p:spPr>
          <a:xfrm>
            <a:off x="381215" y="381000"/>
            <a:ext cx="8229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III.Giải thích về nguyên tắc hoạt động Spring-Boot</a:t>
            </a:r>
            <a:endParaRPr sz="2800">
              <a:solidFill>
                <a:schemeClr val="dk1"/>
              </a:solidFill>
              <a:latin typeface="Calibri"/>
              <a:ea typeface="Calibri"/>
              <a:cs typeface="Calibri"/>
              <a:sym typeface="Calibri"/>
            </a:endParaRPr>
          </a:p>
        </p:txBody>
      </p:sp>
      <p:sp>
        <p:nvSpPr>
          <p:cNvPr id="205" name="Google Shape;205;p11"/>
          <p:cNvSpPr txBox="1"/>
          <p:nvPr/>
        </p:nvSpPr>
        <p:spPr>
          <a:xfrm>
            <a:off x="2895599" y="904220"/>
            <a:ext cx="31364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MicroServiceApplication.java</a:t>
            </a:r>
            <a:endParaRPr b="1" sz="1800">
              <a:solidFill>
                <a:schemeClr val="dk1"/>
              </a:solidFill>
              <a:latin typeface="Times New Roman"/>
              <a:ea typeface="Times New Roman"/>
              <a:cs typeface="Times New Roman"/>
              <a:sym typeface="Times New Roman"/>
            </a:endParaRPr>
          </a:p>
        </p:txBody>
      </p:sp>
      <p:sp>
        <p:nvSpPr>
          <p:cNvPr id="206" name="Google Shape;206;p11"/>
          <p:cNvSpPr txBox="1"/>
          <p:nvPr/>
        </p:nvSpPr>
        <p:spPr>
          <a:xfrm>
            <a:off x="219468" y="5326789"/>
            <a:ext cx="4114800" cy="1754700"/>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FF0000"/>
                </a:solidFill>
                <a:latin typeface="Times New Roman"/>
                <a:ea typeface="Times New Roman"/>
                <a:cs typeface="Times New Roman"/>
                <a:sym typeface="Times New Roman"/>
              </a:rPr>
              <a:t>@RequestMapping(“/”) </a:t>
            </a:r>
            <a:r>
              <a:rPr b="0" i="0" lang="en-US" sz="1800" u="none" cap="none" strike="noStrike">
                <a:solidFill>
                  <a:schemeClr val="dk1"/>
                </a:solidFill>
                <a:latin typeface="Times New Roman"/>
                <a:ea typeface="Times New Roman"/>
                <a:cs typeface="Times New Roman"/>
                <a:sym typeface="Times New Roman"/>
              </a:rPr>
              <a:t>có vai trò “định tuyến” thông tin từ đường dẫn Http. Nó giúp cho Spring hiểu rằng, mọi request mà có “/” thì sẽ thực hiện class ở phía dưới. Đến lúc này </a:t>
            </a:r>
            <a:r>
              <a:rPr b="0" i="0" lang="en-US" sz="1800" u="none" cap="none" strike="noStrike">
                <a:solidFill>
                  <a:srgbClr val="FF0000"/>
                </a:solidFill>
                <a:latin typeface="Times New Roman"/>
                <a:ea typeface="Times New Roman"/>
                <a:cs typeface="Times New Roman"/>
                <a:sym typeface="Times New Roman"/>
              </a:rPr>
              <a:t>@RestController</a:t>
            </a:r>
            <a:r>
              <a:rPr b="0" i="0" lang="en-US" sz="1800" u="none" cap="none" strike="noStrike">
                <a:solidFill>
                  <a:schemeClr val="dk1"/>
                </a:solidFill>
                <a:latin typeface="Times New Roman"/>
                <a:ea typeface="Times New Roman"/>
                <a:cs typeface="Times New Roman"/>
                <a:sym typeface="Times New Roman"/>
              </a:rPr>
              <a:t> sẽ yêu cầu Spring trả lại kết quả cho người dùng.</a:t>
            </a:r>
            <a:endParaRPr/>
          </a:p>
        </p:txBody>
      </p:sp>
      <p:pic>
        <p:nvPicPr>
          <p:cNvPr id="207" name="Google Shape;207;p11"/>
          <p:cNvPicPr preferRelativeResize="0"/>
          <p:nvPr/>
        </p:nvPicPr>
        <p:blipFill rotWithShape="1">
          <a:blip r:embed="rId3">
            <a:alphaModFix/>
          </a:blip>
          <a:srcRect b="0" l="0" r="0" t="0"/>
          <a:stretch/>
        </p:blipFill>
        <p:spPr>
          <a:xfrm>
            <a:off x="4146018" y="1165866"/>
            <a:ext cx="4982742" cy="42699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3"/>
                                        </p:tgtEl>
                                      </p:cBhvr>
                                    </p:animEffect>
                                    <p:set>
                                      <p:cBhvr>
                                        <p:cTn dur="1" fill="hold">
                                          <p:stCondLst>
                                            <p:cond delay="5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2"/>
                                        </p:tgtEl>
                                      </p:cBhvr>
                                    </p:animEffect>
                                    <p:set>
                                      <p:cBhvr>
                                        <p:cTn dur="1" fill="hold">
                                          <p:stCondLst>
                                            <p:cond delay="500"/>
                                          </p:stCondLst>
                                        </p:cTn>
                                        <p:tgtEl>
                                          <p:spTgt spid="20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IV. Annotation của Spring-Boot  </a:t>
            </a:r>
            <a:endParaRPr sz="2800">
              <a:solidFill>
                <a:schemeClr val="dk1"/>
              </a:solidFill>
              <a:latin typeface="Calibri"/>
              <a:ea typeface="Calibri"/>
              <a:cs typeface="Calibri"/>
              <a:sym typeface="Calibri"/>
            </a:endParaRPr>
          </a:p>
        </p:txBody>
      </p:sp>
      <p:sp>
        <p:nvSpPr>
          <p:cNvPr id="214" name="Google Shape;214;p12"/>
          <p:cNvSpPr txBox="1"/>
          <p:nvPr/>
        </p:nvSpPr>
        <p:spPr>
          <a:xfrm>
            <a:off x="3471112" y="966430"/>
            <a:ext cx="24313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@RestController</a:t>
            </a:r>
            <a:endParaRPr b="1" sz="2400">
              <a:solidFill>
                <a:schemeClr val="dk1"/>
              </a:solidFill>
              <a:latin typeface="Times New Roman"/>
              <a:ea typeface="Times New Roman"/>
              <a:cs typeface="Times New Roman"/>
              <a:sym typeface="Times New Roman"/>
            </a:endParaRPr>
          </a:p>
        </p:txBody>
      </p:sp>
      <p:sp>
        <p:nvSpPr>
          <p:cNvPr id="215" name="Google Shape;215;p12"/>
          <p:cNvSpPr txBox="1"/>
          <p:nvPr/>
        </p:nvSpPr>
        <p:spPr>
          <a:xfrm>
            <a:off x="351589" y="1428095"/>
            <a:ext cx="56621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Chú thích </a:t>
            </a:r>
            <a:r>
              <a:rPr lang="en-US" sz="1800">
                <a:solidFill>
                  <a:srgbClr val="FF0000"/>
                </a:solidFill>
                <a:latin typeface="Times New Roman"/>
                <a:ea typeface="Times New Roman"/>
                <a:cs typeface="Times New Roman"/>
                <a:sym typeface="Times New Roman"/>
              </a:rPr>
              <a:t>@RestController</a:t>
            </a:r>
            <a:r>
              <a:rPr lang="en-US" sz="1800">
                <a:solidFill>
                  <a:schemeClr val="dk1"/>
                </a:solidFill>
                <a:latin typeface="Times New Roman"/>
                <a:ea typeface="Times New Roman"/>
                <a:cs typeface="Times New Roman"/>
                <a:sym typeface="Times New Roman"/>
              </a:rPr>
              <a:t> thuộc trong </a:t>
            </a:r>
            <a:r>
              <a:rPr b="1" lang="en-US" sz="1800">
                <a:solidFill>
                  <a:schemeClr val="dk1"/>
                </a:solidFill>
                <a:latin typeface="Times New Roman"/>
                <a:ea typeface="Times New Roman"/>
                <a:cs typeface="Times New Roman"/>
                <a:sym typeface="Times New Roman"/>
              </a:rPr>
              <a:t>Spring MVC</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16" name="Google Shape;216;p12"/>
          <p:cNvSpPr txBox="1"/>
          <p:nvPr/>
        </p:nvSpPr>
        <p:spPr>
          <a:xfrm>
            <a:off x="351588" y="1815346"/>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Nó chỉ đơn giản là sự kết hợp giữa 2 chú thích </a:t>
            </a:r>
            <a:r>
              <a:rPr lang="en-US" sz="1800">
                <a:solidFill>
                  <a:srgbClr val="FF0000"/>
                </a:solidFill>
                <a:latin typeface="Times New Roman"/>
                <a:ea typeface="Times New Roman"/>
                <a:cs typeface="Times New Roman"/>
                <a:sym typeface="Times New Roman"/>
              </a:rPr>
              <a:t>@Controller</a:t>
            </a:r>
            <a:r>
              <a:rPr lang="en-US" sz="1800">
                <a:solidFill>
                  <a:schemeClr val="dk1"/>
                </a:solidFill>
                <a:latin typeface="Times New Roman"/>
                <a:ea typeface="Times New Roman"/>
                <a:cs typeface="Times New Roman"/>
                <a:sym typeface="Times New Roman"/>
              </a:rPr>
              <a:t> và </a:t>
            </a:r>
            <a:r>
              <a:rPr lang="en-US" sz="1800">
                <a:solidFill>
                  <a:srgbClr val="FF0000"/>
                </a:solidFill>
                <a:latin typeface="Times New Roman"/>
                <a:ea typeface="Times New Roman"/>
                <a:cs typeface="Times New Roman"/>
                <a:sym typeface="Times New Roman"/>
              </a:rPr>
              <a:t>@ResponseBody</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17" name="Google Shape;217;p12"/>
          <p:cNvSpPr txBox="1"/>
          <p:nvPr/>
        </p:nvSpPr>
        <p:spPr>
          <a:xfrm>
            <a:off x="351589" y="2191434"/>
            <a:ext cx="83057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r>
              <a:rPr lang="en-US" sz="1800">
                <a:solidFill>
                  <a:srgbClr val="FF0000"/>
                </a:solidFill>
                <a:latin typeface="Times New Roman"/>
                <a:ea typeface="Times New Roman"/>
                <a:cs typeface="Times New Roman"/>
                <a:sym typeface="Times New Roman"/>
              </a:rPr>
              <a:t>@Controller</a:t>
            </a:r>
            <a:r>
              <a:rPr lang="en-US" sz="1800">
                <a:solidFill>
                  <a:schemeClr val="dk1"/>
                </a:solidFill>
                <a:latin typeface="Times New Roman"/>
                <a:ea typeface="Times New Roman"/>
                <a:cs typeface="Times New Roman"/>
                <a:sym typeface="Times New Roman"/>
              </a:rPr>
              <a:t> sử dụng để phát triển theo huynh hướng </a:t>
            </a:r>
            <a:r>
              <a:rPr b="1" lang="en-US" sz="1800">
                <a:solidFill>
                  <a:schemeClr val="dk1"/>
                </a:solidFill>
                <a:latin typeface="Times New Roman"/>
                <a:ea typeface="Times New Roman"/>
                <a:cs typeface="Times New Roman"/>
                <a:sym typeface="Times New Roman"/>
              </a:rPr>
              <a:t>Web Application</a:t>
            </a:r>
            <a:r>
              <a:rPr lang="en-US" sz="1800">
                <a:solidFill>
                  <a:schemeClr val="dk1"/>
                </a:solidFill>
                <a:latin typeface="Times New Roman"/>
                <a:ea typeface="Times New Roman"/>
                <a:cs typeface="Times New Roman"/>
                <a:sym typeface="Times New Roman"/>
              </a:rPr>
              <a:t> trong khi </a:t>
            </a:r>
            <a:r>
              <a:rPr lang="en-US" sz="1800">
                <a:solidFill>
                  <a:srgbClr val="FF0000"/>
                </a:solidFill>
                <a:latin typeface="Times New Roman"/>
                <a:ea typeface="Times New Roman"/>
                <a:cs typeface="Times New Roman"/>
                <a:sym typeface="Times New Roman"/>
              </a:rPr>
              <a:t>@RestController</a:t>
            </a:r>
            <a:r>
              <a:rPr lang="en-US" sz="1800">
                <a:solidFill>
                  <a:schemeClr val="dk1"/>
                </a:solidFill>
                <a:latin typeface="Times New Roman"/>
                <a:ea typeface="Times New Roman"/>
                <a:cs typeface="Times New Roman"/>
                <a:sym typeface="Times New Roman"/>
              </a:rPr>
              <a:t> được thêm vào Spring 4.0 để phục vụ cho việc phát triển theo huynh hướng </a:t>
            </a:r>
            <a:r>
              <a:rPr b="1" lang="en-US" sz="1800">
                <a:solidFill>
                  <a:schemeClr val="dk1"/>
                </a:solidFill>
                <a:latin typeface="Times New Roman"/>
                <a:ea typeface="Times New Roman"/>
                <a:cs typeface="Times New Roman"/>
                <a:sym typeface="Times New Roman"/>
              </a:rPr>
              <a:t>Restful Web Service</a:t>
            </a:r>
            <a:r>
              <a:rPr lang="en-US" sz="1800">
                <a:solidFill>
                  <a:schemeClr val="dk1"/>
                </a:solidFill>
                <a:latin typeface="Times New Roman"/>
                <a:ea typeface="Times New Roman"/>
                <a:cs typeface="Times New Roman"/>
                <a:sym typeface="Times New Roman"/>
              </a:rPr>
              <a:t> của </a:t>
            </a:r>
            <a:r>
              <a:rPr b="1" lang="en-US" sz="1800">
                <a:solidFill>
                  <a:schemeClr val="dk1"/>
                </a:solidFill>
                <a:latin typeface="Times New Roman"/>
                <a:ea typeface="Times New Roman"/>
                <a:cs typeface="Times New Roman"/>
                <a:sym typeface="Times New Roman"/>
              </a:rPr>
              <a:t>Spring framework</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18" name="Google Shape;218;p12"/>
          <p:cNvSpPr txBox="1"/>
          <p:nvPr/>
        </p:nvSpPr>
        <p:spPr>
          <a:xfrm>
            <a:off x="351589" y="3962400"/>
            <a:ext cx="82761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Thế nào là </a:t>
            </a:r>
            <a:r>
              <a:rPr b="1" lang="en-US" sz="1800">
                <a:solidFill>
                  <a:schemeClr val="dk1"/>
                </a:solidFill>
                <a:latin typeface="Times New Roman"/>
                <a:ea typeface="Times New Roman"/>
                <a:cs typeface="Times New Roman"/>
                <a:sym typeface="Times New Roman"/>
              </a:rPr>
              <a:t>Web Application</a:t>
            </a:r>
            <a:r>
              <a:rPr lang="en-US" sz="1800">
                <a:solidFill>
                  <a:schemeClr val="dk1"/>
                </a:solidFill>
                <a:latin typeface="Times New Roman"/>
                <a:ea typeface="Times New Roman"/>
                <a:cs typeface="Times New Roman"/>
                <a:sym typeface="Times New Roman"/>
              </a:rPr>
              <a:t>? Thế nào là  </a:t>
            </a:r>
            <a:r>
              <a:rPr b="1" lang="en-US" sz="1800">
                <a:solidFill>
                  <a:schemeClr val="dk1"/>
                </a:solidFill>
                <a:latin typeface="Times New Roman"/>
                <a:ea typeface="Times New Roman"/>
                <a:cs typeface="Times New Roman"/>
                <a:sym typeface="Times New Roman"/>
              </a:rPr>
              <a:t>Restful Web Service</a:t>
            </a:r>
            <a:r>
              <a:rPr lang="en-US" sz="1800">
                <a:solidFill>
                  <a:schemeClr val="dk1"/>
                </a:solidFill>
                <a:latin typeface="Times New Roman"/>
                <a:ea typeface="Times New Roman"/>
                <a:cs typeface="Times New Roman"/>
                <a:sym typeface="Times New Roman"/>
              </a:rPr>
              <a:t>? Và sự khác biệt giữa chúng?</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IV. Annotation của Spring-Boot  </a:t>
            </a:r>
            <a:endParaRPr sz="2800">
              <a:solidFill>
                <a:schemeClr val="dk1"/>
              </a:solidFill>
              <a:latin typeface="Calibri"/>
              <a:ea typeface="Calibri"/>
              <a:cs typeface="Calibri"/>
              <a:sym typeface="Calibri"/>
            </a:endParaRPr>
          </a:p>
        </p:txBody>
      </p:sp>
      <p:graphicFrame>
        <p:nvGraphicFramePr>
          <p:cNvPr id="225" name="Google Shape;225;p13"/>
          <p:cNvGraphicFramePr/>
          <p:nvPr/>
        </p:nvGraphicFramePr>
        <p:xfrm>
          <a:off x="412080" y="1219200"/>
          <a:ext cx="3000000" cy="3000000"/>
        </p:xfrm>
        <a:graphic>
          <a:graphicData uri="http://schemas.openxmlformats.org/drawingml/2006/table">
            <a:tbl>
              <a:tblPr bandRow="1" firstRow="1">
                <a:noFill/>
                <a:tableStyleId>{CD702D16-5FCC-4C45-998E-923084CA5B04}</a:tableStyleId>
              </a:tblPr>
              <a:tblGrid>
                <a:gridCol w="4175450"/>
                <a:gridCol w="4175450"/>
              </a:tblGrid>
              <a:tr h="10668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Web Application</a:t>
                      </a:r>
                      <a:endParaRPr b="1" sz="1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Restful Web Service</a:t>
                      </a:r>
                      <a:endParaRPr b="1" sz="1800" u="none" cap="none" strike="noStrike">
                        <a:latin typeface="Times New Roman"/>
                        <a:ea typeface="Times New Roman"/>
                        <a:cs typeface="Times New Roman"/>
                        <a:sym typeface="Times New Roman"/>
                      </a:endParaRPr>
                    </a:p>
                  </a:txBody>
                  <a:tcPr marT="45725" marB="45725" marR="91450" marL="91450" anchor="ctr"/>
                </a:tc>
              </a:tr>
              <a:tr h="1066800">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lnR cap="flat" cmpd="sng" w="12700">
                      <a:solidFill>
                        <a:schemeClr val="dk1"/>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B cap="flat" cmpd="sng" w="9525">
                      <a:solidFill>
                        <a:srgbClr val="000000">
                          <a:alpha val="0"/>
                        </a:srgbClr>
                      </a:solidFill>
                      <a:prstDash val="solid"/>
                      <a:round/>
                      <a:headEnd len="sm" w="sm" type="none"/>
                      <a:tailEnd len="sm" w="sm" type="none"/>
                    </a:lnB>
                  </a:tcPr>
                </a:tc>
              </a:tr>
              <a:tr h="1447800">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T cap="flat" cmpd="sng" w="9525">
                      <a:solidFill>
                        <a:srgbClr val="000000">
                          <a:alpha val="0"/>
                        </a:srgbClr>
                      </a:solidFill>
                      <a:prstDash val="solid"/>
                      <a:round/>
                      <a:headEnd len="sm" w="sm" type="none"/>
                      <a:tailEnd len="sm" w="sm" type="none"/>
                    </a:lnT>
                  </a:tcPr>
                </a:tc>
              </a:tr>
            </a:tbl>
          </a:graphicData>
        </a:graphic>
      </p:graphicFrame>
      <p:sp>
        <p:nvSpPr>
          <p:cNvPr id="226" name="Google Shape;226;p13"/>
          <p:cNvSpPr txBox="1"/>
          <p:nvPr/>
        </p:nvSpPr>
        <p:spPr>
          <a:xfrm>
            <a:off x="425978" y="2379887"/>
            <a:ext cx="41475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Trả lại 1 </a:t>
            </a:r>
            <a:r>
              <a:rPr b="1" lang="en-US" sz="1800">
                <a:solidFill>
                  <a:schemeClr val="dk1"/>
                </a:solidFill>
                <a:latin typeface="Times New Roman"/>
                <a:ea typeface="Times New Roman"/>
                <a:cs typeface="Times New Roman"/>
                <a:sym typeface="Times New Roman"/>
              </a:rPr>
              <a:t>view</a:t>
            </a:r>
            <a:r>
              <a:rPr lang="en-US" sz="1800">
                <a:solidFill>
                  <a:schemeClr val="dk1"/>
                </a:solidFill>
                <a:latin typeface="Times New Roman"/>
                <a:ea typeface="Times New Roman"/>
                <a:cs typeface="Times New Roman"/>
                <a:sym typeface="Times New Roman"/>
              </a:rPr>
              <a:t> (HTML + CSS + JavaScript) cho người dùng</a:t>
            </a:r>
            <a:endParaRPr sz="1800">
              <a:solidFill>
                <a:schemeClr val="dk1"/>
              </a:solidFill>
              <a:latin typeface="Times New Roman"/>
              <a:ea typeface="Times New Roman"/>
              <a:cs typeface="Times New Roman"/>
              <a:sym typeface="Times New Roman"/>
            </a:endParaRPr>
          </a:p>
        </p:txBody>
      </p:sp>
      <p:sp>
        <p:nvSpPr>
          <p:cNvPr id="227" name="Google Shape;227;p13"/>
          <p:cNvSpPr txBox="1"/>
          <p:nvPr/>
        </p:nvSpPr>
        <p:spPr>
          <a:xfrm>
            <a:off x="4601525" y="2379887"/>
            <a:ext cx="41475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Trả lại data theo dạng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XML</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28" name="Google Shape;228;p13"/>
          <p:cNvSpPr txBox="1"/>
          <p:nvPr/>
        </p:nvSpPr>
        <p:spPr>
          <a:xfrm>
            <a:off x="401864" y="3429249"/>
            <a:ext cx="4147575"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@Controller</a:t>
            </a:r>
            <a:r>
              <a:rPr lang="en-US" sz="1800">
                <a:solidFill>
                  <a:schemeClr val="dk1"/>
                </a:solidFill>
                <a:latin typeface="Times New Roman"/>
                <a:ea typeface="Times New Roman"/>
                <a:cs typeface="Times New Roman"/>
                <a:sym typeface="Times New Roman"/>
              </a:rPr>
              <a:t> có nhiệm vụ chuẩn bị Model và chọn View để hiển thị dữ liệu trong model lên view</a:t>
            </a:r>
            <a:endParaRPr sz="1800">
              <a:solidFill>
                <a:schemeClr val="dk1"/>
              </a:solidFill>
              <a:latin typeface="Times New Roman"/>
              <a:ea typeface="Times New Roman"/>
              <a:cs typeface="Times New Roman"/>
              <a:sym typeface="Times New Roman"/>
            </a:endParaRPr>
          </a:p>
        </p:txBody>
      </p:sp>
      <p:sp>
        <p:nvSpPr>
          <p:cNvPr id="229" name="Google Shape;229;p13"/>
          <p:cNvSpPr txBox="1"/>
          <p:nvPr/>
        </p:nvSpPr>
        <p:spPr>
          <a:xfrm>
            <a:off x="4601525" y="3445895"/>
            <a:ext cx="4147575"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@RestController</a:t>
            </a:r>
            <a:r>
              <a:rPr lang="en-US" sz="1800">
                <a:solidFill>
                  <a:schemeClr val="dk1"/>
                </a:solidFill>
                <a:latin typeface="Times New Roman"/>
                <a:ea typeface="Times New Roman"/>
                <a:cs typeface="Times New Roman"/>
                <a:sym typeface="Times New Roman"/>
              </a:rPr>
              <a:t> có nhiệm vụ chuyển đổi dữ liệu trong model thành dạng chuỗi JSON hoặc XML rồi trả lại cho người dùng</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p:nvPr/>
        </p:nvSpPr>
        <p:spPr>
          <a:xfrm>
            <a:off x="2933700" y="998793"/>
            <a:ext cx="3200400" cy="5334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@SpringBootApplication</a:t>
            </a: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236" name="Google Shape;236;p14"/>
          <p:cNvSpPr/>
          <p:nvPr/>
        </p:nvSpPr>
        <p:spPr>
          <a:xfrm>
            <a:off x="228600" y="2019299"/>
            <a:ext cx="2667000" cy="47244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@EnableAutoConfiguration</a:t>
            </a:r>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Có nhiệm vụ tự động cấu hình cho ứng dụng Spring của bạn dựa trên file jar dependencies mà bạn đã thêm vào.</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400">
                <a:solidFill>
                  <a:schemeClr val="dk1"/>
                </a:solidFill>
                <a:latin typeface="Times New Roman"/>
                <a:ea typeface="Times New Roman"/>
                <a:cs typeface="Times New Roman"/>
                <a:sym typeface="Times New Roman"/>
              </a:rPr>
              <a:t>Ví dụ: </a:t>
            </a:r>
            <a:r>
              <a:rPr lang="en-US" sz="1400">
                <a:solidFill>
                  <a:schemeClr val="dk1"/>
                </a:solidFill>
                <a:latin typeface="Times New Roman"/>
                <a:ea typeface="Times New Roman"/>
                <a:cs typeface="Times New Roman"/>
                <a:sym typeface="Times New Roman"/>
              </a:rPr>
              <a:t>Nếu HSQLDB nằm trong classpath, và bạn chưa cấu hình kết nối đến database, lúc này Spring-Boot sẽ tự động cấu hình 1 bộ nhớ trong của database.</a:t>
            </a:r>
            <a:endParaRPr b="1" sz="1400">
              <a:solidFill>
                <a:schemeClr val="dk1"/>
              </a:solidFill>
              <a:latin typeface="Calibri"/>
              <a:ea typeface="Calibri"/>
              <a:cs typeface="Calibri"/>
              <a:sym typeface="Calibri"/>
            </a:endParaRPr>
          </a:p>
        </p:txBody>
      </p:sp>
      <p:sp>
        <p:nvSpPr>
          <p:cNvPr id="237" name="Google Shape;237;p14"/>
          <p:cNvSpPr/>
          <p:nvPr/>
        </p:nvSpPr>
        <p:spPr>
          <a:xfrm>
            <a:off x="3200400" y="2019299"/>
            <a:ext cx="2667000" cy="47244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@ComponentScan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Có nhiệm vụ tự động quét tự động quét (Scan) toàn bộ project để tìm ra các thành phần Spring (Controller, Bean, Service,...)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8" name="Google Shape;238;p14"/>
          <p:cNvSpPr/>
          <p:nvPr/>
        </p:nvSpPr>
        <p:spPr>
          <a:xfrm>
            <a:off x="6172200" y="2019299"/>
            <a:ext cx="2667000" cy="47244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@SpringBootConfiguration</a:t>
            </a:r>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Cho phép đăng kí được nhiều beans chỉ trong 1 context hoặc import 1 lớp cấu hình có điều kiện (additional configuration classes)</a:t>
            </a:r>
            <a:endParaRPr sz="1400">
              <a:solidFill>
                <a:schemeClr val="dk1"/>
              </a:solidFill>
              <a:latin typeface="Calibri"/>
              <a:ea typeface="Calibri"/>
              <a:cs typeface="Calibri"/>
              <a:sym typeface="Calibri"/>
            </a:endParaRPr>
          </a:p>
        </p:txBody>
      </p:sp>
      <p:cxnSp>
        <p:nvCxnSpPr>
          <p:cNvPr id="239" name="Google Shape;239;p14"/>
          <p:cNvCxnSpPr>
            <a:stCxn id="235" idx="2"/>
            <a:endCxn id="236" idx="0"/>
          </p:cNvCxnSpPr>
          <p:nvPr/>
        </p:nvCxnSpPr>
        <p:spPr>
          <a:xfrm rot="5400000">
            <a:off x="2804400" y="289893"/>
            <a:ext cx="487200" cy="2971800"/>
          </a:xfrm>
          <a:prstGeom prst="bentConnector3">
            <a:avLst>
              <a:gd fmla="val 50000" name="adj1"/>
            </a:avLst>
          </a:prstGeom>
          <a:noFill/>
          <a:ln cap="flat" cmpd="sng" w="9525">
            <a:solidFill>
              <a:schemeClr val="dk1"/>
            </a:solidFill>
            <a:prstDash val="solid"/>
            <a:round/>
            <a:headEnd len="sm" w="sm" type="none"/>
            <a:tailEnd len="med" w="med" type="stealth"/>
          </a:ln>
        </p:spPr>
      </p:cxnSp>
      <p:cxnSp>
        <p:nvCxnSpPr>
          <p:cNvPr id="240" name="Google Shape;240;p14"/>
          <p:cNvCxnSpPr>
            <a:stCxn id="235" idx="2"/>
            <a:endCxn id="237" idx="0"/>
          </p:cNvCxnSpPr>
          <p:nvPr/>
        </p:nvCxnSpPr>
        <p:spPr>
          <a:xfrm>
            <a:off x="4533900" y="1532193"/>
            <a:ext cx="0" cy="487200"/>
          </a:xfrm>
          <a:prstGeom prst="straightConnector1">
            <a:avLst/>
          </a:prstGeom>
          <a:noFill/>
          <a:ln cap="flat" cmpd="sng" w="9525">
            <a:solidFill>
              <a:schemeClr val="dk1"/>
            </a:solidFill>
            <a:prstDash val="solid"/>
            <a:round/>
            <a:headEnd len="sm" w="sm" type="none"/>
            <a:tailEnd len="med" w="med" type="stealth"/>
          </a:ln>
        </p:spPr>
      </p:cxnSp>
      <p:cxnSp>
        <p:nvCxnSpPr>
          <p:cNvPr id="241" name="Google Shape;241;p14"/>
          <p:cNvCxnSpPr>
            <a:stCxn id="235" idx="2"/>
            <a:endCxn id="238" idx="0"/>
          </p:cNvCxnSpPr>
          <p:nvPr/>
        </p:nvCxnSpPr>
        <p:spPr>
          <a:xfrm flipH="1" rot="-5400000">
            <a:off x="5776200" y="289893"/>
            <a:ext cx="487200" cy="2971800"/>
          </a:xfrm>
          <a:prstGeom prst="bentConnector3">
            <a:avLst>
              <a:gd fmla="val 50000" name="adj1"/>
            </a:avLst>
          </a:prstGeom>
          <a:noFill/>
          <a:ln cap="flat" cmpd="sng" w="9525">
            <a:solidFill>
              <a:schemeClr val="dk1"/>
            </a:solidFill>
            <a:prstDash val="solid"/>
            <a:round/>
            <a:headEnd len="sm" w="sm" type="none"/>
            <a:tailEnd len="med" w="med" type="stealth"/>
          </a:ln>
        </p:spPr>
      </p:cxnSp>
      <p:sp>
        <p:nvSpPr>
          <p:cNvPr id="242" name="Google Shape;242;p14"/>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IV. Annotation của Spring-Boot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V. Thư viện, Framework hữu ích trong Spring-Boot  </a:t>
            </a:r>
            <a:endParaRPr sz="2800">
              <a:solidFill>
                <a:schemeClr val="dk1"/>
              </a:solidFill>
              <a:latin typeface="Calibri"/>
              <a:ea typeface="Calibri"/>
              <a:cs typeface="Calibri"/>
              <a:sym typeface="Calibri"/>
            </a:endParaRPr>
          </a:p>
        </p:txBody>
      </p:sp>
      <p:sp>
        <p:nvSpPr>
          <p:cNvPr id="249" name="Google Shape;249;p15"/>
          <p:cNvSpPr txBox="1"/>
          <p:nvPr/>
        </p:nvSpPr>
        <p:spPr>
          <a:xfrm>
            <a:off x="457200" y="924833"/>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250" name="Google Shape;250;p15"/>
          <p:cNvSpPr txBox="1"/>
          <p:nvPr/>
        </p:nvSpPr>
        <p:spPr>
          <a:xfrm>
            <a:off x="305013" y="1524000"/>
            <a:ext cx="86103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CRUD</a:t>
            </a:r>
            <a:r>
              <a:rPr lang="en-US" sz="1800">
                <a:solidFill>
                  <a:schemeClr val="dk1"/>
                </a:solidFill>
                <a:latin typeface="Times New Roman"/>
                <a:ea typeface="Times New Roman"/>
                <a:cs typeface="Times New Roman"/>
                <a:sym typeface="Times New Roman"/>
              </a:rPr>
              <a:t> : </a:t>
            </a:r>
            <a:r>
              <a:rPr b="1" lang="en-US" sz="1800">
                <a:solidFill>
                  <a:schemeClr val="dk1"/>
                </a:solidFill>
                <a:latin typeface="Times New Roman"/>
                <a:ea typeface="Times New Roman"/>
                <a:cs typeface="Times New Roman"/>
                <a:sym typeface="Times New Roman"/>
              </a:rPr>
              <a:t>Create, Read, Update, Delete</a:t>
            </a:r>
            <a:r>
              <a:rPr lang="en-US" sz="1800">
                <a:solidFill>
                  <a:schemeClr val="dk1"/>
                </a:solidFill>
                <a:latin typeface="Times New Roman"/>
                <a:ea typeface="Times New Roman"/>
                <a:cs typeface="Times New Roman"/>
                <a:sym typeface="Times New Roman"/>
              </a:rPr>
              <a:t>. Đây là 1 phần chức năng không thể thiếu trong mọi dự án phát triển Web. </a:t>
            </a:r>
            <a:endParaRPr sz="1800">
              <a:solidFill>
                <a:schemeClr val="dk1"/>
              </a:solidFill>
              <a:latin typeface="Times New Roman"/>
              <a:ea typeface="Times New Roman"/>
              <a:cs typeface="Times New Roman"/>
              <a:sym typeface="Times New Roman"/>
            </a:endParaRPr>
          </a:p>
        </p:txBody>
      </p:sp>
      <p:sp>
        <p:nvSpPr>
          <p:cNvPr id="251" name="Google Shape;251;p15"/>
          <p:cNvSpPr txBox="1"/>
          <p:nvPr/>
        </p:nvSpPr>
        <p:spPr>
          <a:xfrm>
            <a:off x="305013" y="2286000"/>
            <a:ext cx="86103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Và ở phần 1 này, mình sẽ hướng dẫn mọi người tạo 1 ứng dụng Restful Web Service sử dụng Spring Boot kèm theo 4 chức năng trên và giải thích từng nhiệm vụ của chúng</a:t>
            </a:r>
            <a:endParaRPr sz="1800">
              <a:solidFill>
                <a:schemeClr val="dk1"/>
              </a:solidFill>
              <a:latin typeface="Times New Roman"/>
              <a:ea typeface="Times New Roman"/>
              <a:cs typeface="Times New Roman"/>
              <a:sym typeface="Times New Roman"/>
            </a:endParaRPr>
          </a:p>
        </p:txBody>
      </p:sp>
      <p:pic>
        <p:nvPicPr>
          <p:cNvPr descr="Kết quả hình ảnh cho CRUD" id="252" name="Google Shape;252;p15"/>
          <p:cNvPicPr preferRelativeResize="0"/>
          <p:nvPr/>
        </p:nvPicPr>
        <p:blipFill rotWithShape="1">
          <a:blip r:embed="rId3">
            <a:alphaModFix/>
          </a:blip>
          <a:srcRect b="0" l="0" r="0" t="0"/>
          <a:stretch/>
        </p:blipFill>
        <p:spPr>
          <a:xfrm>
            <a:off x="1600200" y="3286246"/>
            <a:ext cx="5676900" cy="32439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V. Thư viện, Framework hữu ích trong Spring-Boot  </a:t>
            </a:r>
            <a:endParaRPr sz="2800">
              <a:solidFill>
                <a:schemeClr val="dk1"/>
              </a:solidFill>
              <a:latin typeface="Calibri"/>
              <a:ea typeface="Calibri"/>
              <a:cs typeface="Calibri"/>
              <a:sym typeface="Calibri"/>
            </a:endParaRPr>
          </a:p>
        </p:txBody>
      </p:sp>
      <p:sp>
        <p:nvSpPr>
          <p:cNvPr id="259" name="Google Shape;259;p16"/>
          <p:cNvSpPr txBox="1"/>
          <p:nvPr/>
        </p:nvSpPr>
        <p:spPr>
          <a:xfrm>
            <a:off x="457200" y="924833"/>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260" name="Google Shape;260;p16"/>
          <p:cNvSpPr txBox="1"/>
          <p:nvPr/>
        </p:nvSpPr>
        <p:spPr>
          <a:xfrm>
            <a:off x="533400" y="1591205"/>
            <a:ext cx="24162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Read (GET method)</a:t>
            </a:r>
            <a:endParaRPr/>
          </a:p>
        </p:txBody>
      </p:sp>
      <p:sp>
        <p:nvSpPr>
          <p:cNvPr id="261" name="Google Shape;261;p16"/>
          <p:cNvSpPr txBox="1"/>
          <p:nvPr/>
        </p:nvSpPr>
        <p:spPr>
          <a:xfrm>
            <a:off x="165206" y="2022239"/>
            <a:ext cx="86739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Chúng ta sẽ xây dựng một </a:t>
            </a:r>
            <a:r>
              <a:rPr b="1" lang="en-US" sz="1800">
                <a:solidFill>
                  <a:schemeClr val="dk1"/>
                </a:solidFill>
                <a:latin typeface="Calibri"/>
                <a:ea typeface="Calibri"/>
                <a:cs typeface="Calibri"/>
                <a:sym typeface="Calibri"/>
              </a:rPr>
              <a:t>URI</a:t>
            </a:r>
            <a:r>
              <a:rPr lang="en-US" sz="1800">
                <a:solidFill>
                  <a:schemeClr val="dk1"/>
                </a:solidFill>
                <a:latin typeface="Calibri"/>
                <a:ea typeface="Calibri"/>
                <a:cs typeface="Calibri"/>
                <a:sym typeface="Calibri"/>
              </a:rPr>
              <a:t>, nó được chỉ định (designated) để trả về cho người dùng một danh sách các nhân viên (employee)</a:t>
            </a:r>
            <a:endParaRPr sz="1800">
              <a:solidFill>
                <a:schemeClr val="dk1"/>
              </a:solidFill>
              <a:latin typeface="Calibri"/>
              <a:ea typeface="Calibri"/>
              <a:cs typeface="Calibri"/>
              <a:sym typeface="Calibri"/>
            </a:endParaRPr>
          </a:p>
        </p:txBody>
      </p:sp>
      <p:sp>
        <p:nvSpPr>
          <p:cNvPr id="262" name="Google Shape;262;p16"/>
          <p:cNvSpPr txBox="1"/>
          <p:nvPr/>
        </p:nvSpPr>
        <p:spPr>
          <a:xfrm>
            <a:off x="1518424" y="2736223"/>
            <a:ext cx="4616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GET</a:t>
            </a:r>
            <a:r>
              <a:rPr lang="en-US" sz="1800">
                <a:solidFill>
                  <a:schemeClr val="dk1"/>
                </a:solidFill>
                <a:latin typeface="Consolas"/>
                <a:ea typeface="Consolas"/>
                <a:cs typeface="Consolas"/>
                <a:sym typeface="Consolas"/>
              </a:rPr>
              <a:t> http://localhost:8080/employees</a:t>
            </a:r>
            <a:endParaRPr sz="1800">
              <a:solidFill>
                <a:schemeClr val="dk1"/>
              </a:solidFill>
              <a:latin typeface="Consolas"/>
              <a:ea typeface="Consolas"/>
              <a:cs typeface="Consolas"/>
              <a:sym typeface="Consolas"/>
            </a:endParaRPr>
          </a:p>
        </p:txBody>
      </p:sp>
      <p:sp>
        <p:nvSpPr>
          <p:cNvPr id="263" name="Google Shape;263;p16"/>
          <p:cNvSpPr txBox="1"/>
          <p:nvPr/>
        </p:nvSpPr>
        <p:spPr>
          <a:xfrm>
            <a:off x="170782" y="3151820"/>
            <a:ext cx="86739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Định nghĩa ra một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khác để trả về cho người dùng thông tin của một nhân viên cụ thể</a:t>
            </a:r>
            <a:endParaRPr sz="1800">
              <a:solidFill>
                <a:schemeClr val="dk1"/>
              </a:solidFill>
              <a:latin typeface="Times New Roman"/>
              <a:ea typeface="Times New Roman"/>
              <a:cs typeface="Times New Roman"/>
              <a:sym typeface="Times New Roman"/>
            </a:endParaRPr>
          </a:p>
        </p:txBody>
      </p:sp>
      <p:sp>
        <p:nvSpPr>
          <p:cNvPr id="264" name="Google Shape;264;p16"/>
          <p:cNvSpPr txBox="1"/>
          <p:nvPr/>
        </p:nvSpPr>
        <p:spPr>
          <a:xfrm>
            <a:off x="1518424" y="3611136"/>
            <a:ext cx="49648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GET</a:t>
            </a:r>
            <a:r>
              <a:rPr lang="en-US" sz="1800">
                <a:solidFill>
                  <a:schemeClr val="dk1"/>
                </a:solidFill>
                <a:latin typeface="Consolas"/>
                <a:ea typeface="Consolas"/>
                <a:cs typeface="Consolas"/>
                <a:sym typeface="Consolas"/>
              </a:rPr>
              <a:t> http://localhost:8080/employee/E01</a:t>
            </a:r>
            <a:endParaRPr/>
          </a:p>
        </p:txBody>
      </p:sp>
      <p:sp>
        <p:nvSpPr>
          <p:cNvPr id="265" name="Google Shape;265;p16"/>
          <p:cNvSpPr txBox="1"/>
          <p:nvPr/>
        </p:nvSpPr>
        <p:spPr>
          <a:xfrm>
            <a:off x="196802" y="4114800"/>
            <a:ext cx="86739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Dữ liệu người dùng sẽ nhận được theo định dạng </a:t>
            </a:r>
            <a:r>
              <a:rPr b="1" lang="en-US" sz="1800">
                <a:solidFill>
                  <a:schemeClr val="dk1"/>
                </a:solidFill>
                <a:latin typeface="Times New Roman"/>
                <a:ea typeface="Times New Roman"/>
                <a:cs typeface="Times New Roman"/>
                <a:sym typeface="Times New Roman"/>
              </a:rPr>
              <a:t>XML</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 Các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này chỉ chấp nhận các request với phương thức </a:t>
            </a:r>
            <a:r>
              <a:rPr b="1" lang="en-US" sz="1800">
                <a:solidFill>
                  <a:schemeClr val="dk1"/>
                </a:solidFill>
                <a:latin typeface="Times New Roman"/>
                <a:ea typeface="Times New Roman"/>
                <a:cs typeface="Times New Roman"/>
                <a:sym typeface="Times New Roman"/>
              </a:rPr>
              <a:t>GET</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V. Thư viện, Framework hữu ích trong Spring-Boot  </a:t>
            </a:r>
            <a:endParaRPr sz="2800">
              <a:solidFill>
                <a:schemeClr val="dk1"/>
              </a:solidFill>
              <a:latin typeface="Calibri"/>
              <a:ea typeface="Calibri"/>
              <a:cs typeface="Calibri"/>
              <a:sym typeface="Calibri"/>
            </a:endParaRPr>
          </a:p>
        </p:txBody>
      </p:sp>
      <p:sp>
        <p:nvSpPr>
          <p:cNvPr id="272" name="Google Shape;272;p17"/>
          <p:cNvSpPr txBox="1"/>
          <p:nvPr/>
        </p:nvSpPr>
        <p:spPr>
          <a:xfrm>
            <a:off x="457200" y="924833"/>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273" name="Google Shape;273;p17"/>
          <p:cNvSpPr txBox="1"/>
          <p:nvPr/>
        </p:nvSpPr>
        <p:spPr>
          <a:xfrm>
            <a:off x="533400" y="1438835"/>
            <a:ext cx="26166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Update (PUT method)</a:t>
            </a:r>
            <a:endParaRPr/>
          </a:p>
        </p:txBody>
      </p:sp>
      <p:sp>
        <p:nvSpPr>
          <p:cNvPr id="274" name="Google Shape;274;p17"/>
          <p:cNvSpPr txBox="1"/>
          <p:nvPr/>
        </p:nvSpPr>
        <p:spPr>
          <a:xfrm>
            <a:off x="165206" y="1869869"/>
            <a:ext cx="8673993"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Xây dựng một URI để xử lý yêu cầu (request) thay đổi thông tin một nhân viên (employee)</a:t>
            </a:r>
            <a:endParaRPr sz="1800">
              <a:solidFill>
                <a:schemeClr val="dk1"/>
              </a:solidFill>
              <a:latin typeface="Calibri"/>
              <a:ea typeface="Calibri"/>
              <a:cs typeface="Calibri"/>
              <a:sym typeface="Calibri"/>
            </a:endParaRPr>
          </a:p>
        </p:txBody>
      </p:sp>
      <p:sp>
        <p:nvSpPr>
          <p:cNvPr id="275" name="Google Shape;275;p17"/>
          <p:cNvSpPr txBox="1"/>
          <p:nvPr/>
        </p:nvSpPr>
        <p:spPr>
          <a:xfrm>
            <a:off x="1518424" y="2583853"/>
            <a:ext cx="4616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PUT</a:t>
            </a:r>
            <a:r>
              <a:rPr lang="en-US" sz="1800">
                <a:solidFill>
                  <a:schemeClr val="dk1"/>
                </a:solidFill>
                <a:latin typeface="Consolas"/>
                <a:ea typeface="Consolas"/>
                <a:cs typeface="Consolas"/>
                <a:sym typeface="Consolas"/>
              </a:rPr>
              <a:t> http://localhost:8080/employee</a:t>
            </a:r>
            <a:endParaRPr sz="1800">
              <a:solidFill>
                <a:schemeClr val="dk1"/>
              </a:solidFill>
              <a:latin typeface="Consolas"/>
              <a:ea typeface="Consolas"/>
              <a:cs typeface="Consolas"/>
              <a:sym typeface="Consolas"/>
            </a:endParaRPr>
          </a:p>
        </p:txBody>
      </p:sp>
      <p:sp>
        <p:nvSpPr>
          <p:cNvPr id="276" name="Google Shape;276;p17"/>
          <p:cNvSpPr txBox="1"/>
          <p:nvPr/>
        </p:nvSpPr>
        <p:spPr>
          <a:xfrm>
            <a:off x="165206" y="2992154"/>
            <a:ext cx="86739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Dữ liệu gửi kèm theo request là thông tin mới của nhân viên, nó có định dạng </a:t>
            </a:r>
            <a:r>
              <a:rPr b="1" lang="en-US" sz="1800">
                <a:solidFill>
                  <a:schemeClr val="dk1"/>
                </a:solidFill>
                <a:latin typeface="Times New Roman"/>
                <a:ea typeface="Times New Roman"/>
                <a:cs typeface="Times New Roman"/>
                <a:sym typeface="Times New Roman"/>
              </a:rPr>
              <a:t>XML</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 Các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này chỉ chấp nhận các request với phương thức </a:t>
            </a:r>
            <a:r>
              <a:rPr b="1" lang="en-US" sz="1800">
                <a:solidFill>
                  <a:schemeClr val="dk1"/>
                </a:solidFill>
                <a:latin typeface="Times New Roman"/>
                <a:ea typeface="Times New Roman"/>
                <a:cs typeface="Times New Roman"/>
                <a:sym typeface="Times New Roman"/>
              </a:rPr>
              <a:t>PUT</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77" name="Google Shape;277;p17"/>
          <p:cNvSpPr txBox="1"/>
          <p:nvPr/>
        </p:nvSpPr>
        <p:spPr>
          <a:xfrm>
            <a:off x="527824" y="3988566"/>
            <a:ext cx="270978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Create (POST method)</a:t>
            </a:r>
            <a:endParaRPr/>
          </a:p>
        </p:txBody>
      </p:sp>
      <p:sp>
        <p:nvSpPr>
          <p:cNvPr id="278" name="Google Shape;278;p17"/>
          <p:cNvSpPr txBox="1"/>
          <p:nvPr/>
        </p:nvSpPr>
        <p:spPr>
          <a:xfrm>
            <a:off x="159630" y="4419600"/>
            <a:ext cx="8673993"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Xây dựng một URI để xử lý yêu cầu (request) tạo mới một nhân viên (employee)</a:t>
            </a:r>
            <a:endParaRPr sz="1800">
              <a:solidFill>
                <a:schemeClr val="dk1"/>
              </a:solidFill>
              <a:latin typeface="Calibri"/>
              <a:ea typeface="Calibri"/>
              <a:cs typeface="Calibri"/>
              <a:sym typeface="Calibri"/>
            </a:endParaRPr>
          </a:p>
        </p:txBody>
      </p:sp>
      <p:sp>
        <p:nvSpPr>
          <p:cNvPr id="279" name="Google Shape;279;p17"/>
          <p:cNvSpPr txBox="1"/>
          <p:nvPr/>
        </p:nvSpPr>
        <p:spPr>
          <a:xfrm>
            <a:off x="1510989" y="4921287"/>
            <a:ext cx="4616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POST</a:t>
            </a:r>
            <a:r>
              <a:rPr lang="en-US" sz="1800">
                <a:solidFill>
                  <a:schemeClr val="dk1"/>
                </a:solidFill>
                <a:latin typeface="Consolas"/>
                <a:ea typeface="Consolas"/>
                <a:cs typeface="Consolas"/>
                <a:sym typeface="Consolas"/>
              </a:rPr>
              <a:t> http://localhost:8080/employee</a:t>
            </a:r>
            <a:endParaRPr sz="1800">
              <a:solidFill>
                <a:schemeClr val="dk1"/>
              </a:solidFill>
              <a:latin typeface="Consolas"/>
              <a:ea typeface="Consolas"/>
              <a:cs typeface="Consolas"/>
              <a:sym typeface="Consolas"/>
            </a:endParaRPr>
          </a:p>
        </p:txBody>
      </p:sp>
      <p:sp>
        <p:nvSpPr>
          <p:cNvPr id="280" name="Google Shape;280;p17"/>
          <p:cNvSpPr txBox="1"/>
          <p:nvPr/>
        </p:nvSpPr>
        <p:spPr>
          <a:xfrm>
            <a:off x="159629" y="5355456"/>
            <a:ext cx="86739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Dữ liệu được gửi kèm theo yêu cầu là thông tin của nhân viên sẽ được tạo, nó có định dạng </a:t>
            </a:r>
            <a:r>
              <a:rPr b="1" lang="en-US" sz="1800">
                <a:solidFill>
                  <a:schemeClr val="dk1"/>
                </a:solidFill>
                <a:latin typeface="Times New Roman"/>
                <a:ea typeface="Times New Roman"/>
                <a:cs typeface="Times New Roman"/>
                <a:sym typeface="Times New Roman"/>
              </a:rPr>
              <a:t>XML</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 Các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này chỉ chấp nhận các request với phương thức </a:t>
            </a:r>
            <a:r>
              <a:rPr b="1" lang="en-US" sz="1800">
                <a:solidFill>
                  <a:schemeClr val="dk1"/>
                </a:solidFill>
                <a:latin typeface="Times New Roman"/>
                <a:ea typeface="Times New Roman"/>
                <a:cs typeface="Times New Roman"/>
                <a:sym typeface="Times New Roman"/>
              </a:rPr>
              <a:t>POST</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p:nvPr/>
        </p:nvSpPr>
        <p:spPr>
          <a:xfrm>
            <a:off x="381214" y="381000"/>
            <a:ext cx="8457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V. Thư viện, Framework hữu ích trong Spring-Boot  </a:t>
            </a:r>
            <a:endParaRPr sz="2800">
              <a:solidFill>
                <a:schemeClr val="dk1"/>
              </a:solidFill>
              <a:latin typeface="Calibri"/>
              <a:ea typeface="Calibri"/>
              <a:cs typeface="Calibri"/>
              <a:sym typeface="Calibri"/>
            </a:endParaRPr>
          </a:p>
        </p:txBody>
      </p:sp>
      <p:sp>
        <p:nvSpPr>
          <p:cNvPr id="287" name="Google Shape;287;p18"/>
          <p:cNvSpPr txBox="1"/>
          <p:nvPr/>
        </p:nvSpPr>
        <p:spPr>
          <a:xfrm>
            <a:off x="457200" y="924833"/>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288" name="Google Shape;288;p18"/>
          <p:cNvSpPr txBox="1"/>
          <p:nvPr/>
        </p:nvSpPr>
        <p:spPr>
          <a:xfrm>
            <a:off x="533400" y="1438835"/>
            <a:ext cx="30348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Delete (DELETE method)</a:t>
            </a:r>
            <a:endParaRPr/>
          </a:p>
        </p:txBody>
      </p:sp>
      <p:sp>
        <p:nvSpPr>
          <p:cNvPr id="289" name="Google Shape;289;p18"/>
          <p:cNvSpPr txBox="1"/>
          <p:nvPr/>
        </p:nvSpPr>
        <p:spPr>
          <a:xfrm>
            <a:off x="165206" y="1869869"/>
            <a:ext cx="8673993"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Xây dựng một URI để xử lý yêu cầu (request) xóa một nhân viên (employee)</a:t>
            </a:r>
            <a:endParaRPr sz="1800">
              <a:solidFill>
                <a:schemeClr val="dk1"/>
              </a:solidFill>
              <a:latin typeface="Calibri"/>
              <a:ea typeface="Calibri"/>
              <a:cs typeface="Calibri"/>
              <a:sym typeface="Calibri"/>
            </a:endParaRPr>
          </a:p>
        </p:txBody>
      </p:sp>
      <p:sp>
        <p:nvSpPr>
          <p:cNvPr id="290" name="Google Shape;290;p18"/>
          <p:cNvSpPr txBox="1"/>
          <p:nvPr/>
        </p:nvSpPr>
        <p:spPr>
          <a:xfrm>
            <a:off x="1518424" y="2407108"/>
            <a:ext cx="4870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DELETE</a:t>
            </a:r>
            <a:r>
              <a:rPr lang="en-US" sz="1800">
                <a:solidFill>
                  <a:schemeClr val="dk1"/>
                </a:solidFill>
                <a:latin typeface="Consolas"/>
                <a:ea typeface="Consolas"/>
                <a:cs typeface="Consolas"/>
                <a:sym typeface="Consolas"/>
              </a:rPr>
              <a:t> http://localhost:8080/employee</a:t>
            </a:r>
            <a:endParaRPr sz="1800">
              <a:solidFill>
                <a:schemeClr val="dk1"/>
              </a:solidFill>
              <a:latin typeface="Consolas"/>
              <a:ea typeface="Consolas"/>
              <a:cs typeface="Consolas"/>
              <a:sym typeface="Consolas"/>
            </a:endParaRPr>
          </a:p>
        </p:txBody>
      </p:sp>
      <p:sp>
        <p:nvSpPr>
          <p:cNvPr id="291" name="Google Shape;291;p18"/>
          <p:cNvSpPr txBox="1"/>
          <p:nvPr/>
        </p:nvSpPr>
        <p:spPr>
          <a:xfrm>
            <a:off x="165206" y="2992154"/>
            <a:ext cx="86739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này chỉ chấp nhận các request với phương thức </a:t>
            </a:r>
            <a:r>
              <a:rPr b="1" lang="en-US" sz="1800">
                <a:solidFill>
                  <a:schemeClr val="dk1"/>
                </a:solidFill>
                <a:latin typeface="Times New Roman"/>
                <a:ea typeface="Times New Roman"/>
                <a:cs typeface="Times New Roman"/>
                <a:sym typeface="Times New Roman"/>
              </a:rPr>
              <a:t>DELETE</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92" name="Google Shape;292;p18"/>
          <p:cNvSpPr txBox="1"/>
          <p:nvPr/>
        </p:nvSpPr>
        <p:spPr>
          <a:xfrm>
            <a:off x="304800" y="3581400"/>
            <a:ext cx="85343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Chú ý</a:t>
            </a:r>
            <a:r>
              <a:rPr lang="en-US" sz="1800">
                <a:solidFill>
                  <a:schemeClr val="dk1"/>
                </a:solidFill>
                <a:latin typeface="Times New Roman"/>
                <a:ea typeface="Times New Roman"/>
                <a:cs typeface="Times New Roman"/>
                <a:sym typeface="Times New Roman"/>
              </a:rPr>
              <a:t>: Không có dữ liệu nào được đính kèm theo request trong trường hợp này, vì request với phương thức </a:t>
            </a:r>
            <a:r>
              <a:rPr b="1" lang="en-US" sz="1800">
                <a:solidFill>
                  <a:schemeClr val="dk1"/>
                </a:solidFill>
                <a:latin typeface="Times New Roman"/>
                <a:ea typeface="Times New Roman"/>
                <a:cs typeface="Times New Roman"/>
                <a:sym typeface="Times New Roman"/>
              </a:rPr>
              <a:t>DELETE</a:t>
            </a:r>
            <a:r>
              <a:rPr lang="en-US" sz="1800">
                <a:solidFill>
                  <a:schemeClr val="dk1"/>
                </a:solidFill>
                <a:latin typeface="Times New Roman"/>
                <a:ea typeface="Times New Roman"/>
                <a:cs typeface="Times New Roman"/>
                <a:sym typeface="Times New Roman"/>
              </a:rPr>
              <a:t> không thể đính kèm theo dữ liệu. Thông tin nhân viên cần xóa sẽ nằm trên </a:t>
            </a:r>
            <a:r>
              <a:rPr b="1" lang="en-US" sz="1800">
                <a:solidFill>
                  <a:schemeClr val="dk1"/>
                </a:solidFill>
                <a:latin typeface="Times New Roman"/>
                <a:ea typeface="Times New Roman"/>
                <a:cs typeface="Times New Roman"/>
                <a:sym typeface="Times New Roman"/>
              </a:rPr>
              <a:t>URI</a:t>
            </a:r>
            <a:r>
              <a:rPr lang="en-US" sz="1800">
                <a:solidFill>
                  <a:schemeClr val="dk1"/>
                </a:solidFill>
                <a:latin typeface="Times New Roman"/>
                <a:ea typeface="Times New Roman"/>
                <a:cs typeface="Times New Roman"/>
                <a:sym typeface="Times New Roman"/>
              </a:rPr>
              <a:t> hoặc nằm trên </a:t>
            </a:r>
            <a:r>
              <a:rPr b="1" lang="en-US" sz="1800">
                <a:solidFill>
                  <a:schemeClr val="dk1"/>
                </a:solidFill>
                <a:latin typeface="Times New Roman"/>
                <a:ea typeface="Times New Roman"/>
                <a:cs typeface="Times New Roman"/>
                <a:sym typeface="Times New Roman"/>
              </a:rPr>
              <a:t>QueryString</a:t>
            </a:r>
            <a:r>
              <a:rPr lang="en-US" sz="1800">
                <a:solidFill>
                  <a:schemeClr val="dk1"/>
                </a:solidFill>
                <a:latin typeface="Times New Roman"/>
                <a:ea typeface="Times New Roman"/>
                <a:cs typeface="Times New Roman"/>
                <a:sym typeface="Times New Roman"/>
              </a:rPr>
              <a:t> của </a:t>
            </a:r>
            <a:r>
              <a:rPr b="1" lang="en-US" sz="1800">
                <a:solidFill>
                  <a:schemeClr val="dk1"/>
                </a:solidFill>
                <a:latin typeface="Times New Roman"/>
                <a:ea typeface="Times New Roman"/>
                <a:cs typeface="Times New Roman"/>
                <a:sym typeface="Times New Roman"/>
              </a:rPr>
              <a:t>URL</a:t>
            </a:r>
            <a:endParaRPr b="1"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nvSpPr>
        <p:spPr>
          <a:xfrm>
            <a:off x="457200" y="304800"/>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299" name="Google Shape;299;p19"/>
          <p:cNvSpPr txBox="1"/>
          <p:nvPr/>
        </p:nvSpPr>
        <p:spPr>
          <a:xfrm>
            <a:off x="2804492" y="792514"/>
            <a:ext cx="22429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Cấu hình Pom.xml</a:t>
            </a:r>
            <a:endParaRPr b="1" sz="2000">
              <a:solidFill>
                <a:schemeClr val="dk1"/>
              </a:solidFill>
              <a:latin typeface="Times New Roman"/>
              <a:ea typeface="Times New Roman"/>
              <a:cs typeface="Times New Roman"/>
              <a:sym typeface="Times New Roman"/>
            </a:endParaRPr>
          </a:p>
        </p:txBody>
      </p:sp>
      <p:pic>
        <p:nvPicPr>
          <p:cNvPr descr="https://o7planning.org/vi/11645/cache/images/i/13875544.png" id="300" name="Google Shape;300;p19"/>
          <p:cNvPicPr preferRelativeResize="0"/>
          <p:nvPr/>
        </p:nvPicPr>
        <p:blipFill rotWithShape="1">
          <a:blip r:embed="rId3">
            <a:alphaModFix/>
          </a:blip>
          <a:srcRect b="0" l="0" r="0" t="0"/>
          <a:stretch/>
        </p:blipFill>
        <p:spPr>
          <a:xfrm>
            <a:off x="4992974" y="1149599"/>
            <a:ext cx="3971925" cy="5616075"/>
          </a:xfrm>
          <a:prstGeom prst="rect">
            <a:avLst/>
          </a:prstGeom>
          <a:noFill/>
          <a:ln>
            <a:noFill/>
          </a:ln>
        </p:spPr>
      </p:pic>
      <p:sp>
        <p:nvSpPr>
          <p:cNvPr id="301" name="Google Shape;301;p19"/>
          <p:cNvSpPr txBox="1"/>
          <p:nvPr/>
        </p:nvSpPr>
        <p:spPr>
          <a:xfrm>
            <a:off x="1447800" y="1593638"/>
            <a:ext cx="1614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JSON ⮀  Java</a:t>
            </a:r>
            <a:endParaRPr/>
          </a:p>
        </p:txBody>
      </p:sp>
      <p:sp>
        <p:nvSpPr>
          <p:cNvPr id="302" name="Google Shape;302;p19"/>
          <p:cNvSpPr txBox="1"/>
          <p:nvPr/>
        </p:nvSpPr>
        <p:spPr>
          <a:xfrm>
            <a:off x="48461" y="2286000"/>
            <a:ext cx="4818814"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Spring-boot-starter-web</a:t>
            </a:r>
            <a:r>
              <a:rPr lang="en-US" sz="1800">
                <a:solidFill>
                  <a:schemeClr val="dk1"/>
                </a:solidFill>
                <a:latin typeface="Times New Roman"/>
                <a:ea typeface="Times New Roman"/>
                <a:cs typeface="Times New Roman"/>
                <a:sym typeface="Times New Roman"/>
              </a:rPr>
              <a:t> đã tích hợp sẵn thư viện </a:t>
            </a:r>
            <a:r>
              <a:rPr b="1" lang="en-US" sz="1800">
                <a:solidFill>
                  <a:schemeClr val="dk1"/>
                </a:solidFill>
                <a:latin typeface="Times New Roman"/>
                <a:ea typeface="Times New Roman"/>
                <a:cs typeface="Times New Roman"/>
                <a:sym typeface="Times New Roman"/>
              </a:rPr>
              <a:t>jackson-databind</a:t>
            </a:r>
            <a:r>
              <a:rPr lang="en-US" sz="1800">
                <a:solidFill>
                  <a:schemeClr val="dk1"/>
                </a:solidFill>
                <a:latin typeface="Times New Roman"/>
                <a:ea typeface="Times New Roman"/>
                <a:cs typeface="Times New Roman"/>
                <a:sym typeface="Times New Roman"/>
              </a:rPr>
              <a:t>, thư viện này giúp chuyển đổi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 thành đối tượng </a:t>
            </a:r>
            <a:r>
              <a:rPr b="1" lang="en-US" sz="1800">
                <a:solidFill>
                  <a:schemeClr val="dk1"/>
                </a:solidFill>
                <a:latin typeface="Times New Roman"/>
                <a:ea typeface="Times New Roman"/>
                <a:cs typeface="Times New Roman"/>
                <a:sym typeface="Times New Roman"/>
              </a:rPr>
              <a:t>Java</a:t>
            </a:r>
            <a:r>
              <a:rPr lang="en-US" sz="1800">
                <a:solidFill>
                  <a:schemeClr val="dk1"/>
                </a:solidFill>
                <a:latin typeface="Times New Roman"/>
                <a:ea typeface="Times New Roman"/>
                <a:cs typeface="Times New Roman"/>
                <a:sym typeface="Times New Roman"/>
              </a:rPr>
              <a:t> và ngược lại.</a:t>
            </a:r>
            <a:endParaRPr sz="1800">
              <a:solidFill>
                <a:schemeClr val="dk1"/>
              </a:solidFill>
              <a:latin typeface="Times New Roman"/>
              <a:ea typeface="Times New Roman"/>
              <a:cs typeface="Times New Roman"/>
              <a:sym typeface="Times New Roman"/>
            </a:endParaRPr>
          </a:p>
        </p:txBody>
      </p:sp>
      <p:pic>
        <p:nvPicPr>
          <p:cNvPr id="303" name="Google Shape;303;p19"/>
          <p:cNvPicPr preferRelativeResize="0"/>
          <p:nvPr/>
        </p:nvPicPr>
        <p:blipFill rotWithShape="1">
          <a:blip r:embed="rId4">
            <a:alphaModFix/>
          </a:blip>
          <a:srcRect b="0" l="0" r="0" t="0"/>
          <a:stretch/>
        </p:blipFill>
        <p:spPr>
          <a:xfrm>
            <a:off x="228600" y="3429000"/>
            <a:ext cx="4638675" cy="1057275"/>
          </a:xfrm>
          <a:prstGeom prst="rect">
            <a:avLst/>
          </a:prstGeom>
          <a:noFill/>
          <a:ln>
            <a:noFill/>
          </a:ln>
        </p:spPr>
      </p:pic>
      <p:sp>
        <p:nvSpPr>
          <p:cNvPr id="304" name="Google Shape;304;p19"/>
          <p:cNvSpPr txBox="1"/>
          <p:nvPr/>
        </p:nvSpPr>
        <p:spPr>
          <a:xfrm>
            <a:off x="1479827" y="1593638"/>
            <a:ext cx="1550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XML ⮀  Java</a:t>
            </a:r>
            <a:endParaRPr b="1" sz="1800">
              <a:solidFill>
                <a:schemeClr val="dk1"/>
              </a:solidFill>
              <a:latin typeface="Times New Roman"/>
              <a:ea typeface="Times New Roman"/>
              <a:cs typeface="Times New Roman"/>
              <a:sym typeface="Times New Roman"/>
            </a:endParaRPr>
          </a:p>
        </p:txBody>
      </p:sp>
      <p:pic>
        <p:nvPicPr>
          <p:cNvPr descr="https://o7planning.org/vi/11645/cache/images/i/13875546.png" id="305" name="Google Shape;305;p19"/>
          <p:cNvPicPr preferRelativeResize="0"/>
          <p:nvPr/>
        </p:nvPicPr>
        <p:blipFill rotWithShape="1">
          <a:blip r:embed="rId5">
            <a:alphaModFix/>
          </a:blip>
          <a:srcRect b="0" l="0" r="0" t="0"/>
          <a:stretch/>
        </p:blipFill>
        <p:spPr>
          <a:xfrm>
            <a:off x="4860403" y="1593638"/>
            <a:ext cx="4237068" cy="4426162"/>
          </a:xfrm>
          <a:prstGeom prst="rect">
            <a:avLst/>
          </a:prstGeom>
          <a:noFill/>
          <a:ln>
            <a:noFill/>
          </a:ln>
        </p:spPr>
      </p:pic>
      <p:sp>
        <p:nvSpPr>
          <p:cNvPr id="306" name="Google Shape;306;p19"/>
          <p:cNvSpPr txBox="1"/>
          <p:nvPr/>
        </p:nvSpPr>
        <p:spPr>
          <a:xfrm>
            <a:off x="417086" y="4660575"/>
            <a:ext cx="4818900" cy="20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Spring Boot</a:t>
            </a:r>
            <a:r>
              <a:rPr lang="en-US" sz="1800">
                <a:solidFill>
                  <a:schemeClr val="dk1"/>
                </a:solidFill>
                <a:latin typeface="Times New Roman"/>
                <a:ea typeface="Times New Roman"/>
                <a:cs typeface="Times New Roman"/>
                <a:sym typeface="Times New Roman"/>
              </a:rPr>
              <a:t> sử dụng </a:t>
            </a:r>
            <a:r>
              <a:rPr b="1" lang="en-US" sz="1800">
                <a:solidFill>
                  <a:schemeClr val="dk1"/>
                </a:solidFill>
                <a:latin typeface="Times New Roman"/>
                <a:ea typeface="Times New Roman"/>
                <a:cs typeface="Times New Roman"/>
                <a:sym typeface="Times New Roman"/>
              </a:rPr>
              <a:t>JAXB</a:t>
            </a:r>
            <a:r>
              <a:rPr lang="en-US" sz="1800">
                <a:solidFill>
                  <a:schemeClr val="dk1"/>
                </a:solidFill>
                <a:latin typeface="Times New Roman"/>
                <a:ea typeface="Times New Roman"/>
                <a:cs typeface="Times New Roman"/>
                <a:sym typeface="Times New Roman"/>
              </a:rPr>
              <a:t> (Có sẵn trong JDK) như là một thư viện mặc định để chuyển đổi XML và Java. Tuy nhiên các lớp Java của bạn cần phải được chú thích (annotated) bởi </a:t>
            </a:r>
            <a:r>
              <a:rPr b="1" lang="en-US" sz="1800">
                <a:solidFill>
                  <a:schemeClr val="dk1"/>
                </a:solidFill>
                <a:latin typeface="Times New Roman"/>
                <a:ea typeface="Times New Roman"/>
                <a:cs typeface="Times New Roman"/>
                <a:sym typeface="Times New Roman"/>
              </a:rPr>
              <a:t>@XmlRootElement</a:t>
            </a:r>
            <a:r>
              <a:rPr lang="en-US" sz="1800">
                <a:solidFill>
                  <a:schemeClr val="dk1"/>
                </a:solidFill>
                <a:latin typeface="Times New Roman"/>
                <a:ea typeface="Times New Roman"/>
                <a:cs typeface="Times New Roman"/>
                <a:sym typeface="Times New Roman"/>
              </a:rPr>
              <a:t>,... Vì vậy ta nên sử dụng </a:t>
            </a:r>
            <a:r>
              <a:rPr b="1" lang="en-US" sz="1800">
                <a:solidFill>
                  <a:schemeClr val="dk1"/>
                </a:solidFill>
                <a:latin typeface="Times New Roman"/>
                <a:ea typeface="Times New Roman"/>
                <a:cs typeface="Times New Roman"/>
                <a:sym typeface="Times New Roman"/>
              </a:rPr>
              <a:t>jackson-dataformat-xml</a:t>
            </a:r>
            <a:r>
              <a:rPr lang="en-US" sz="1800">
                <a:solidFill>
                  <a:schemeClr val="dk1"/>
                </a:solidFill>
                <a:latin typeface="Times New Roman"/>
                <a:ea typeface="Times New Roman"/>
                <a:cs typeface="Times New Roman"/>
                <a:sym typeface="Times New Roman"/>
              </a:rPr>
              <a:t> như là một thư viện để chuyển đổi XML và Java</a:t>
            </a:r>
            <a:endParaRPr sz="1800">
              <a:solidFill>
                <a:schemeClr val="dk1"/>
              </a:solidFill>
              <a:latin typeface="Times New Roman"/>
              <a:ea typeface="Times New Roman"/>
              <a:cs typeface="Times New Roman"/>
              <a:sym typeface="Times New Roman"/>
            </a:endParaRPr>
          </a:p>
        </p:txBody>
      </p:sp>
      <p:pic>
        <p:nvPicPr>
          <p:cNvPr id="307" name="Google Shape;307;p19"/>
          <p:cNvPicPr preferRelativeResize="0"/>
          <p:nvPr/>
        </p:nvPicPr>
        <p:blipFill rotWithShape="1">
          <a:blip r:embed="rId6">
            <a:alphaModFix/>
          </a:blip>
          <a:srcRect b="0" l="0" r="0" t="0"/>
          <a:stretch/>
        </p:blipFill>
        <p:spPr>
          <a:xfrm>
            <a:off x="48461" y="4317325"/>
            <a:ext cx="4848225" cy="885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0"/>
                                        </p:tgtEl>
                                      </p:cBhvr>
                                    </p:animEffect>
                                    <p:set>
                                      <p:cBhvr>
                                        <p:cTn dur="1" fill="hold">
                                          <p:stCondLst>
                                            <p:cond delay="500"/>
                                          </p:stCondLst>
                                        </p:cTn>
                                        <p:tgtEl>
                                          <p:spTgt spid="3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1"/>
                                        </p:tgtEl>
                                      </p:cBhvr>
                                    </p:animEffect>
                                    <p:set>
                                      <p:cBhvr>
                                        <p:cTn dur="1" fill="hold">
                                          <p:stCondLst>
                                            <p:cond delay="500"/>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3"/>
                                        </p:tgtEl>
                                      </p:cBhvr>
                                    </p:animEffect>
                                    <p:set>
                                      <p:cBhvr>
                                        <p:cTn dur="1" fill="hold">
                                          <p:stCondLst>
                                            <p:cond delay="5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2"/>
                                        </p:tgtEl>
                                      </p:cBhvr>
                                    </p:animEffect>
                                    <p:set>
                                      <p:cBhvr>
                                        <p:cTn dur="1" fill="hold">
                                          <p:stCondLst>
                                            <p:cond delay="500"/>
                                          </p:stCondLst>
                                        </p:cTn>
                                        <p:tgtEl>
                                          <p:spTgt spid="30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81000" y="457200"/>
            <a:ext cx="1828800" cy="825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sz="4000"/>
              <a:t>Outline</a:t>
            </a:r>
            <a:endParaRPr sz="4000"/>
          </a:p>
        </p:txBody>
      </p:sp>
      <p:pic>
        <p:nvPicPr>
          <p:cNvPr descr="Kết quả hình ảnh cho spring boot" id="98" name="Google Shape;98;p2"/>
          <p:cNvPicPr preferRelativeResize="0"/>
          <p:nvPr/>
        </p:nvPicPr>
        <p:blipFill rotWithShape="1">
          <a:blip r:embed="rId3">
            <a:alphaModFix/>
          </a:blip>
          <a:srcRect b="0" l="0" r="0" t="0"/>
          <a:stretch/>
        </p:blipFill>
        <p:spPr>
          <a:xfrm>
            <a:off x="4590872" y="1676400"/>
            <a:ext cx="4501356" cy="4038600"/>
          </a:xfrm>
          <a:prstGeom prst="rect">
            <a:avLst/>
          </a:prstGeom>
          <a:noFill/>
          <a:ln>
            <a:noFill/>
          </a:ln>
        </p:spPr>
      </p:pic>
      <p:sp>
        <p:nvSpPr>
          <p:cNvPr id="99" name="Google Shape;99;p2"/>
          <p:cNvSpPr txBox="1"/>
          <p:nvPr/>
        </p:nvSpPr>
        <p:spPr>
          <a:xfrm>
            <a:off x="96456" y="1828800"/>
            <a:ext cx="3276600" cy="4341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 </a:t>
            </a:r>
            <a:r>
              <a:rPr b="0" i="0" lang="en-US" sz="2000" u="none" cap="none" strike="noStrike">
                <a:solidFill>
                  <a:schemeClr val="dk1"/>
                </a:solidFill>
                <a:latin typeface="Times New Roman"/>
                <a:ea typeface="Times New Roman"/>
                <a:cs typeface="Times New Roman"/>
                <a:sym typeface="Times New Roman"/>
              </a:rPr>
              <a:t>  Giới thiệu về Spring-Boot</a:t>
            </a:r>
            <a:endParaRPr b="0" i="0" sz="2000" u="none" cap="none" strike="noStrike">
              <a:solidFill>
                <a:schemeClr val="dk1"/>
              </a:solidFill>
              <a:latin typeface="Calibri"/>
              <a:ea typeface="Calibri"/>
              <a:cs typeface="Calibri"/>
              <a:sym typeface="Calibri"/>
            </a:endParaRPr>
          </a:p>
        </p:txBody>
      </p:sp>
      <p:sp>
        <p:nvSpPr>
          <p:cNvPr id="100" name="Google Shape;100;p2"/>
          <p:cNvSpPr txBox="1"/>
          <p:nvPr/>
        </p:nvSpPr>
        <p:spPr>
          <a:xfrm>
            <a:off x="76200" y="2363686"/>
            <a:ext cx="4362272" cy="4111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II.</a:t>
            </a:r>
            <a:r>
              <a:rPr b="0" i="0" lang="en-US" sz="2000" u="none" cap="none" strike="noStrike">
                <a:solidFill>
                  <a:schemeClr val="dk1"/>
                </a:solidFill>
                <a:latin typeface="Times New Roman"/>
                <a:ea typeface="Times New Roman"/>
                <a:cs typeface="Times New Roman"/>
                <a:sym typeface="Times New Roman"/>
              </a:rPr>
              <a:t>  Tạo 1 project sử dụng Spring-Boot</a:t>
            </a:r>
            <a:endParaRPr b="0" i="0" sz="2000" u="none" cap="none" strike="noStrike">
              <a:solidFill>
                <a:schemeClr val="dk1"/>
              </a:solidFill>
              <a:latin typeface="Calibri"/>
              <a:ea typeface="Calibri"/>
              <a:cs typeface="Calibri"/>
              <a:sym typeface="Calibri"/>
            </a:endParaRPr>
          </a:p>
        </p:txBody>
      </p:sp>
      <p:sp>
        <p:nvSpPr>
          <p:cNvPr id="101" name="Google Shape;101;p2"/>
          <p:cNvSpPr txBox="1"/>
          <p:nvPr/>
        </p:nvSpPr>
        <p:spPr>
          <a:xfrm>
            <a:off x="96456" y="3040062"/>
            <a:ext cx="4362272" cy="655638"/>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III.</a:t>
            </a:r>
            <a:r>
              <a:rPr b="0" i="0" lang="en-US" sz="2000" u="none" cap="none" strike="noStrike">
                <a:solidFill>
                  <a:schemeClr val="dk1"/>
                </a:solidFill>
                <a:latin typeface="Times New Roman"/>
                <a:ea typeface="Times New Roman"/>
                <a:cs typeface="Times New Roman"/>
                <a:sym typeface="Times New Roman"/>
              </a:rPr>
              <a:t> Giải thích về nguyên tắc hoạt động Spring-Boot</a:t>
            </a:r>
            <a:endParaRPr b="0" i="0" sz="2000" u="none" cap="none" strike="noStrike">
              <a:solidFill>
                <a:schemeClr val="dk1"/>
              </a:solidFill>
              <a:latin typeface="Calibri"/>
              <a:ea typeface="Calibri"/>
              <a:cs typeface="Calibri"/>
              <a:sym typeface="Calibri"/>
            </a:endParaRPr>
          </a:p>
        </p:txBody>
      </p:sp>
      <p:sp>
        <p:nvSpPr>
          <p:cNvPr id="102" name="Google Shape;102;p2"/>
          <p:cNvSpPr txBox="1"/>
          <p:nvPr/>
        </p:nvSpPr>
        <p:spPr>
          <a:xfrm>
            <a:off x="96456" y="3807106"/>
            <a:ext cx="4362272" cy="4111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IV.</a:t>
            </a:r>
            <a:r>
              <a:rPr b="0" i="0" lang="en-US" sz="2000" u="none" cap="none" strike="noStrike">
                <a:solidFill>
                  <a:schemeClr val="dk1"/>
                </a:solidFill>
                <a:latin typeface="Times New Roman"/>
                <a:ea typeface="Times New Roman"/>
                <a:cs typeface="Times New Roman"/>
                <a:sym typeface="Times New Roman"/>
              </a:rPr>
              <a:t> Annotation của Spring-Boot  </a:t>
            </a:r>
            <a:endParaRPr b="0" i="0" sz="2000" u="none" cap="none" strike="noStrike">
              <a:solidFill>
                <a:schemeClr val="dk1"/>
              </a:solidFill>
              <a:latin typeface="Calibri"/>
              <a:ea typeface="Calibri"/>
              <a:cs typeface="Calibri"/>
              <a:sym typeface="Calibri"/>
            </a:endParaRPr>
          </a:p>
        </p:txBody>
      </p:sp>
      <p:sp>
        <p:nvSpPr>
          <p:cNvPr id="103" name="Google Shape;103;p2"/>
          <p:cNvSpPr txBox="1"/>
          <p:nvPr/>
        </p:nvSpPr>
        <p:spPr>
          <a:xfrm>
            <a:off x="86810" y="4471223"/>
            <a:ext cx="4362272" cy="647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Thư viện, Framework hữu ích trong Spring-Boot  </a:t>
            </a:r>
            <a:endParaRPr b="0" i="0" sz="2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nvSpPr>
        <p:spPr>
          <a:xfrm>
            <a:off x="457200" y="304800"/>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314" name="Google Shape;314;p20"/>
          <p:cNvSpPr txBox="1"/>
          <p:nvPr/>
        </p:nvSpPr>
        <p:spPr>
          <a:xfrm>
            <a:off x="3200400" y="756339"/>
            <a:ext cx="23134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Code của ứng dụng</a:t>
            </a:r>
            <a:endParaRPr/>
          </a:p>
        </p:txBody>
      </p:sp>
      <p:pic>
        <p:nvPicPr>
          <p:cNvPr id="315" name="Google Shape;315;p20"/>
          <p:cNvPicPr preferRelativeResize="0"/>
          <p:nvPr/>
        </p:nvPicPr>
        <p:blipFill rotWithShape="1">
          <a:blip r:embed="rId3">
            <a:alphaModFix/>
          </a:blip>
          <a:srcRect b="0" l="0" r="0" t="0"/>
          <a:stretch/>
        </p:blipFill>
        <p:spPr>
          <a:xfrm>
            <a:off x="6324600" y="1550630"/>
            <a:ext cx="2743200" cy="3741468"/>
          </a:xfrm>
          <a:prstGeom prst="rect">
            <a:avLst/>
          </a:prstGeom>
          <a:noFill/>
          <a:ln>
            <a:noFill/>
          </a:ln>
        </p:spPr>
      </p:pic>
      <p:pic>
        <p:nvPicPr>
          <p:cNvPr id="316" name="Google Shape;316;p20"/>
          <p:cNvPicPr preferRelativeResize="0"/>
          <p:nvPr/>
        </p:nvPicPr>
        <p:blipFill rotWithShape="1">
          <a:blip r:embed="rId4">
            <a:alphaModFix/>
          </a:blip>
          <a:srcRect b="0" l="0" r="0" t="0"/>
          <a:stretch/>
        </p:blipFill>
        <p:spPr>
          <a:xfrm>
            <a:off x="120206" y="2880199"/>
            <a:ext cx="6204394" cy="3078802"/>
          </a:xfrm>
          <a:prstGeom prst="rect">
            <a:avLst/>
          </a:prstGeom>
          <a:noFill/>
          <a:ln>
            <a:noFill/>
          </a:ln>
        </p:spPr>
      </p:pic>
      <p:cxnSp>
        <p:nvCxnSpPr>
          <p:cNvPr id="317" name="Google Shape;317;p20"/>
          <p:cNvCxnSpPr/>
          <p:nvPr/>
        </p:nvCxnSpPr>
        <p:spPr>
          <a:xfrm>
            <a:off x="7086600" y="2280937"/>
            <a:ext cx="1600200" cy="5063"/>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318" name="Google Shape;318;p20"/>
          <p:cNvSpPr txBox="1"/>
          <p:nvPr/>
        </p:nvSpPr>
        <p:spPr>
          <a:xfrm>
            <a:off x="762000" y="1206698"/>
            <a:ext cx="38876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Bước 1:</a:t>
            </a:r>
            <a:r>
              <a:rPr lang="en-US" sz="1800">
                <a:solidFill>
                  <a:schemeClr val="dk1"/>
                </a:solidFill>
                <a:latin typeface="Times New Roman"/>
                <a:ea typeface="Times New Roman"/>
                <a:cs typeface="Times New Roman"/>
                <a:sym typeface="Times New Roman"/>
              </a:rPr>
              <a:t> Lớp </a:t>
            </a:r>
            <a:r>
              <a:rPr b="1" lang="en-US" sz="1800">
                <a:solidFill>
                  <a:schemeClr val="dk1"/>
                </a:solidFill>
                <a:latin typeface="Times New Roman"/>
                <a:ea typeface="Times New Roman"/>
                <a:cs typeface="Times New Roman"/>
                <a:sym typeface="Times New Roman"/>
              </a:rPr>
              <a:t>main</a:t>
            </a:r>
            <a:r>
              <a:rPr lang="en-US" sz="1800">
                <a:solidFill>
                  <a:schemeClr val="dk1"/>
                </a:solidFill>
                <a:latin typeface="Times New Roman"/>
                <a:ea typeface="Times New Roman"/>
                <a:cs typeface="Times New Roman"/>
                <a:sym typeface="Times New Roman"/>
              </a:rPr>
              <a:t> để chạy Spring-Boot</a:t>
            </a:r>
            <a:endParaRPr sz="1800">
              <a:solidFill>
                <a:schemeClr val="dk1"/>
              </a:solidFill>
              <a:latin typeface="Times New Roman"/>
              <a:ea typeface="Times New Roman"/>
              <a:cs typeface="Times New Roman"/>
              <a:sym typeface="Times New Roman"/>
            </a:endParaRPr>
          </a:p>
        </p:txBody>
      </p:sp>
      <p:sp>
        <p:nvSpPr>
          <p:cNvPr id="319" name="Google Shape;319;p20"/>
          <p:cNvSpPr txBox="1"/>
          <p:nvPr/>
        </p:nvSpPr>
        <p:spPr>
          <a:xfrm>
            <a:off x="6840164" y="5532140"/>
            <a:ext cx="20569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Cấu trúc của ứng dụng</a:t>
            </a:r>
            <a:endParaRPr sz="1600">
              <a:solidFill>
                <a:schemeClr val="dk1"/>
              </a:solidFill>
              <a:latin typeface="Times New Roman"/>
              <a:ea typeface="Times New Roman"/>
              <a:cs typeface="Times New Roman"/>
              <a:sym typeface="Times New Roman"/>
            </a:endParaRPr>
          </a:p>
        </p:txBody>
      </p:sp>
      <p:cxnSp>
        <p:nvCxnSpPr>
          <p:cNvPr id="320" name="Google Shape;320;p20"/>
          <p:cNvCxnSpPr/>
          <p:nvPr/>
        </p:nvCxnSpPr>
        <p:spPr>
          <a:xfrm>
            <a:off x="6934200" y="3416301"/>
            <a:ext cx="1295400" cy="5063"/>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321" name="Google Shape;321;p20"/>
          <p:cNvSpPr txBox="1"/>
          <p:nvPr/>
        </p:nvSpPr>
        <p:spPr>
          <a:xfrm>
            <a:off x="763682" y="1206698"/>
            <a:ext cx="34355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Bước 2:</a:t>
            </a:r>
            <a:r>
              <a:rPr lang="en-US" sz="1800">
                <a:solidFill>
                  <a:schemeClr val="dk1"/>
                </a:solidFill>
                <a:latin typeface="Times New Roman"/>
                <a:ea typeface="Times New Roman"/>
                <a:cs typeface="Times New Roman"/>
                <a:sym typeface="Times New Roman"/>
              </a:rPr>
              <a:t> Lớp đối tượng </a:t>
            </a:r>
            <a:r>
              <a:rPr b="1" lang="en-US" sz="1800">
                <a:solidFill>
                  <a:schemeClr val="dk1"/>
                </a:solidFill>
                <a:latin typeface="Times New Roman"/>
                <a:ea typeface="Times New Roman"/>
                <a:cs typeface="Times New Roman"/>
                <a:sym typeface="Times New Roman"/>
              </a:rPr>
              <a:t>Employee</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322" name="Google Shape;322;p20"/>
          <p:cNvPicPr preferRelativeResize="0"/>
          <p:nvPr/>
        </p:nvPicPr>
        <p:blipFill rotWithShape="1">
          <a:blip r:embed="rId5">
            <a:alphaModFix/>
          </a:blip>
          <a:srcRect b="0" l="0" r="0" t="0"/>
          <a:stretch/>
        </p:blipFill>
        <p:spPr>
          <a:xfrm>
            <a:off x="565603" y="2133600"/>
            <a:ext cx="3831715" cy="4572000"/>
          </a:xfrm>
          <a:prstGeom prst="rect">
            <a:avLst/>
          </a:prstGeom>
          <a:noFill/>
          <a:ln>
            <a:noFill/>
          </a:ln>
        </p:spPr>
      </p:pic>
      <p:pic>
        <p:nvPicPr>
          <p:cNvPr id="323" name="Google Shape;323;p20"/>
          <p:cNvPicPr preferRelativeResize="0"/>
          <p:nvPr/>
        </p:nvPicPr>
        <p:blipFill rotWithShape="1">
          <a:blip r:embed="rId6">
            <a:alphaModFix/>
          </a:blip>
          <a:srcRect b="0" l="0" r="0" t="0"/>
          <a:stretch/>
        </p:blipFill>
        <p:spPr>
          <a:xfrm>
            <a:off x="2577564" y="1579516"/>
            <a:ext cx="3747036" cy="3751446"/>
          </a:xfrm>
          <a:prstGeom prst="rect">
            <a:avLst/>
          </a:prstGeom>
          <a:noFill/>
          <a:ln>
            <a:noFill/>
          </a:ln>
        </p:spPr>
      </p:pic>
      <p:pic>
        <p:nvPicPr>
          <p:cNvPr id="324" name="Google Shape;324;p20"/>
          <p:cNvPicPr preferRelativeResize="0"/>
          <p:nvPr/>
        </p:nvPicPr>
        <p:blipFill rotWithShape="1">
          <a:blip r:embed="rId7">
            <a:alphaModFix/>
          </a:blip>
          <a:srcRect b="0" l="0" r="0" t="0"/>
          <a:stretch/>
        </p:blipFill>
        <p:spPr>
          <a:xfrm>
            <a:off x="2577564" y="5330962"/>
            <a:ext cx="2394394" cy="966464"/>
          </a:xfrm>
          <a:prstGeom prst="rect">
            <a:avLst/>
          </a:prstGeom>
          <a:noFill/>
          <a:ln>
            <a:noFill/>
          </a:ln>
        </p:spPr>
      </p:pic>
      <p:cxnSp>
        <p:nvCxnSpPr>
          <p:cNvPr id="325" name="Google Shape;325;p20"/>
          <p:cNvCxnSpPr/>
          <p:nvPr/>
        </p:nvCxnSpPr>
        <p:spPr>
          <a:xfrm>
            <a:off x="6934200" y="3048000"/>
            <a:ext cx="1447800" cy="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326" name="Google Shape;326;p20"/>
          <p:cNvSpPr txBox="1"/>
          <p:nvPr/>
        </p:nvSpPr>
        <p:spPr>
          <a:xfrm>
            <a:off x="747948" y="1192324"/>
            <a:ext cx="29963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Bước 3:</a:t>
            </a:r>
            <a:r>
              <a:rPr lang="en-US" sz="1800">
                <a:solidFill>
                  <a:schemeClr val="dk1"/>
                </a:solidFill>
                <a:latin typeface="Times New Roman"/>
                <a:ea typeface="Times New Roman"/>
                <a:cs typeface="Times New Roman"/>
                <a:sym typeface="Times New Roman"/>
              </a:rPr>
              <a:t> Lớp </a:t>
            </a:r>
            <a:r>
              <a:rPr b="1" lang="en-US" sz="1800">
                <a:solidFill>
                  <a:schemeClr val="dk1"/>
                </a:solidFill>
                <a:latin typeface="Times New Roman"/>
                <a:ea typeface="Times New Roman"/>
                <a:cs typeface="Times New Roman"/>
                <a:sym typeface="Times New Roman"/>
              </a:rPr>
              <a:t>EmployeeDAO</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327" name="Google Shape;327;p20"/>
          <p:cNvPicPr preferRelativeResize="0"/>
          <p:nvPr/>
        </p:nvPicPr>
        <p:blipFill rotWithShape="1">
          <a:blip r:embed="rId8">
            <a:alphaModFix/>
          </a:blip>
          <a:srcRect b="0" l="0" r="0" t="0"/>
          <a:stretch/>
        </p:blipFill>
        <p:spPr>
          <a:xfrm>
            <a:off x="3146520" y="1716974"/>
            <a:ext cx="3301679" cy="2534920"/>
          </a:xfrm>
          <a:prstGeom prst="rect">
            <a:avLst/>
          </a:prstGeom>
          <a:noFill/>
          <a:ln>
            <a:noFill/>
          </a:ln>
        </p:spPr>
      </p:pic>
      <p:pic>
        <p:nvPicPr>
          <p:cNvPr id="328" name="Google Shape;328;p20"/>
          <p:cNvPicPr preferRelativeResize="0"/>
          <p:nvPr/>
        </p:nvPicPr>
        <p:blipFill rotWithShape="1">
          <a:blip r:embed="rId9">
            <a:alphaModFix/>
          </a:blip>
          <a:srcRect b="0" l="0" r="0" t="0"/>
          <a:stretch/>
        </p:blipFill>
        <p:spPr>
          <a:xfrm>
            <a:off x="0" y="1686794"/>
            <a:ext cx="3163832" cy="3600224"/>
          </a:xfrm>
          <a:prstGeom prst="rect">
            <a:avLst/>
          </a:prstGeom>
          <a:noFill/>
          <a:ln>
            <a:noFill/>
          </a:ln>
        </p:spPr>
      </p:pic>
      <p:sp>
        <p:nvSpPr>
          <p:cNvPr id="329" name="Google Shape;329;p20"/>
          <p:cNvSpPr txBox="1"/>
          <p:nvPr/>
        </p:nvSpPr>
        <p:spPr>
          <a:xfrm>
            <a:off x="762000" y="1192324"/>
            <a:ext cx="357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Bước 4:</a:t>
            </a:r>
            <a:r>
              <a:rPr lang="en-US" sz="1800">
                <a:solidFill>
                  <a:schemeClr val="dk1"/>
                </a:solidFill>
                <a:latin typeface="Times New Roman"/>
                <a:ea typeface="Times New Roman"/>
                <a:cs typeface="Times New Roman"/>
                <a:sym typeface="Times New Roman"/>
              </a:rPr>
              <a:t> Lớp </a:t>
            </a:r>
            <a:r>
              <a:rPr b="1" lang="en-US" sz="1800">
                <a:solidFill>
                  <a:schemeClr val="dk1"/>
                </a:solidFill>
                <a:latin typeface="Times New Roman"/>
                <a:ea typeface="Times New Roman"/>
                <a:cs typeface="Times New Roman"/>
                <a:sym typeface="Times New Roman"/>
              </a:rPr>
              <a:t>EmployeeController</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cxnSp>
        <p:nvCxnSpPr>
          <p:cNvPr id="330" name="Google Shape;330;p20"/>
          <p:cNvCxnSpPr/>
          <p:nvPr/>
        </p:nvCxnSpPr>
        <p:spPr>
          <a:xfrm>
            <a:off x="7084060" y="2667000"/>
            <a:ext cx="1447800" cy="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331" name="Google Shape;331;p20"/>
          <p:cNvSpPr txBox="1"/>
          <p:nvPr/>
        </p:nvSpPr>
        <p:spPr>
          <a:xfrm>
            <a:off x="0" y="2518354"/>
            <a:ext cx="2587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@Repository</a:t>
            </a:r>
            <a:r>
              <a:rPr lang="en-US" sz="1800">
                <a:solidFill>
                  <a:schemeClr val="dk1"/>
                </a:solidFill>
                <a:latin typeface="Times New Roman"/>
                <a:ea typeface="Times New Roman"/>
                <a:cs typeface="Times New Roman"/>
                <a:sym typeface="Times New Roman"/>
              </a:rPr>
              <a:t> có nghĩa đánh dấu cho Spring biết đây là 1 Bean</a:t>
            </a:r>
            <a:endParaRPr sz="1800">
              <a:solidFill>
                <a:schemeClr val="dk1"/>
              </a:solidFill>
              <a:latin typeface="Times New Roman"/>
              <a:ea typeface="Times New Roman"/>
              <a:cs typeface="Times New Roman"/>
              <a:sym typeface="Times New Roman"/>
            </a:endParaRPr>
          </a:p>
        </p:txBody>
      </p:sp>
      <p:sp>
        <p:nvSpPr>
          <p:cNvPr id="332" name="Google Shape;332;p20"/>
          <p:cNvSpPr txBox="1"/>
          <p:nvPr/>
        </p:nvSpPr>
        <p:spPr>
          <a:xfrm>
            <a:off x="-6617" y="1745470"/>
            <a:ext cx="25841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Lớp </a:t>
            </a:r>
            <a:r>
              <a:rPr b="1" lang="en-US" sz="1800">
                <a:solidFill>
                  <a:schemeClr val="dk1"/>
                </a:solidFill>
                <a:latin typeface="Times New Roman"/>
                <a:ea typeface="Times New Roman"/>
                <a:cs typeface="Times New Roman"/>
                <a:sym typeface="Times New Roman"/>
              </a:rPr>
              <a:t>DAO</a:t>
            </a:r>
            <a:r>
              <a:rPr lang="en-US" sz="1800">
                <a:solidFill>
                  <a:schemeClr val="dk1"/>
                </a:solidFill>
                <a:latin typeface="Times New Roman"/>
                <a:ea typeface="Times New Roman"/>
                <a:cs typeface="Times New Roman"/>
                <a:sym typeface="Times New Roman"/>
              </a:rPr>
              <a:t> dùng để thao tác đến DataBase</a:t>
            </a:r>
            <a:endParaRPr sz="1800">
              <a:solidFill>
                <a:schemeClr val="dk1"/>
              </a:solidFill>
              <a:latin typeface="Times New Roman"/>
              <a:ea typeface="Times New Roman"/>
              <a:cs typeface="Times New Roman"/>
              <a:sym typeface="Times New Roman"/>
            </a:endParaRPr>
          </a:p>
        </p:txBody>
      </p:sp>
      <p:sp>
        <p:nvSpPr>
          <p:cNvPr id="333" name="Google Shape;333;p20"/>
          <p:cNvSpPr txBox="1"/>
          <p:nvPr/>
        </p:nvSpPr>
        <p:spPr>
          <a:xfrm>
            <a:off x="190500" y="5374382"/>
            <a:ext cx="60198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@RestController</a:t>
            </a:r>
            <a:r>
              <a:rPr lang="en-US" sz="1800">
                <a:solidFill>
                  <a:schemeClr val="dk1"/>
                </a:solidFill>
                <a:latin typeface="Times New Roman"/>
                <a:ea typeface="Times New Roman"/>
                <a:cs typeface="Times New Roman"/>
                <a:sym typeface="Times New Roman"/>
              </a:rPr>
              <a:t> chú thích cho Spring rằng class này có nhiệm vụ nhận request, xử lí và trả về cho người dùng dưới dạng JSON hoặc XML   </a:t>
            </a:r>
            <a:endParaRPr sz="1800">
              <a:solidFill>
                <a:schemeClr val="dk1"/>
              </a:solidFill>
              <a:latin typeface="Times New Roman"/>
              <a:ea typeface="Times New Roman"/>
              <a:cs typeface="Times New Roman"/>
              <a:sym typeface="Times New Roman"/>
            </a:endParaRPr>
          </a:p>
        </p:txBody>
      </p:sp>
      <p:sp>
        <p:nvSpPr>
          <p:cNvPr id="334" name="Google Shape;334;p20"/>
          <p:cNvSpPr txBox="1"/>
          <p:nvPr/>
        </p:nvSpPr>
        <p:spPr>
          <a:xfrm>
            <a:off x="190500" y="5374382"/>
            <a:ext cx="60198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@Autowired</a:t>
            </a:r>
            <a:r>
              <a:rPr lang="en-US" sz="1800">
                <a:solidFill>
                  <a:schemeClr val="dk1"/>
                </a:solidFill>
                <a:latin typeface="Times New Roman"/>
                <a:ea typeface="Times New Roman"/>
                <a:cs typeface="Times New Roman"/>
                <a:sym typeface="Times New Roman"/>
              </a:rPr>
              <a:t> chú thích cho Spring đi tìm Bean có Object trả lại là </a:t>
            </a:r>
            <a:r>
              <a:rPr b="1" lang="en-US" sz="1800">
                <a:solidFill>
                  <a:schemeClr val="dk1"/>
                </a:solidFill>
                <a:latin typeface="Times New Roman"/>
                <a:ea typeface="Times New Roman"/>
                <a:cs typeface="Times New Roman"/>
                <a:sym typeface="Times New Roman"/>
              </a:rPr>
              <a:t>EmployeeDAO</a:t>
            </a:r>
            <a:r>
              <a:rPr lang="en-US" sz="1800">
                <a:solidFill>
                  <a:schemeClr val="dk1"/>
                </a:solidFill>
                <a:latin typeface="Times New Roman"/>
                <a:ea typeface="Times New Roman"/>
                <a:cs typeface="Times New Roman"/>
                <a:sym typeface="Times New Roman"/>
              </a:rPr>
              <a:t> và gán cho biến </a:t>
            </a:r>
            <a:r>
              <a:rPr lang="en-US" sz="1800">
                <a:solidFill>
                  <a:srgbClr val="0000FF"/>
                </a:solidFill>
                <a:latin typeface="Times New Roman"/>
                <a:ea typeface="Times New Roman"/>
                <a:cs typeface="Times New Roman"/>
                <a:sym typeface="Times New Roman"/>
              </a:rPr>
              <a:t>employeeDAO</a:t>
            </a:r>
            <a:endParaRPr sz="1800">
              <a:solidFill>
                <a:srgbClr val="0000FF"/>
              </a:solidFill>
              <a:latin typeface="Times New Roman"/>
              <a:ea typeface="Times New Roman"/>
              <a:cs typeface="Times New Roman"/>
              <a:sym typeface="Times New Roman"/>
            </a:endParaRPr>
          </a:p>
        </p:txBody>
      </p:sp>
      <p:sp>
        <p:nvSpPr>
          <p:cNvPr id="335" name="Google Shape;335;p20"/>
          <p:cNvSpPr txBox="1"/>
          <p:nvPr/>
        </p:nvSpPr>
        <p:spPr>
          <a:xfrm>
            <a:off x="136620" y="5331686"/>
            <a:ext cx="60198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@RequestMapping</a:t>
            </a:r>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Value: </a:t>
            </a:r>
            <a:r>
              <a:rPr b="0" i="0" lang="en-US" sz="1800" u="none" cap="none" strike="noStrike">
                <a:solidFill>
                  <a:schemeClr val="dk1"/>
                </a:solidFill>
                <a:latin typeface="Times New Roman"/>
                <a:ea typeface="Times New Roman"/>
                <a:cs typeface="Times New Roman"/>
                <a:sym typeface="Times New Roman"/>
              </a:rPr>
              <a:t>đường dẫn HTTP tương ứng để xử lí request</a:t>
            </a:r>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Method: </a:t>
            </a:r>
            <a:r>
              <a:rPr b="0" i="0" lang="en-US" sz="1800" u="none" cap="none" strike="noStrike">
                <a:solidFill>
                  <a:schemeClr val="dk1"/>
                </a:solidFill>
                <a:latin typeface="Times New Roman"/>
                <a:ea typeface="Times New Roman"/>
                <a:cs typeface="Times New Roman"/>
                <a:sym typeface="Times New Roman"/>
              </a:rPr>
              <a:t>Phương thức nhận request</a:t>
            </a:r>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Produces: </a:t>
            </a:r>
            <a:r>
              <a:rPr b="0" i="0" lang="en-US" sz="1800" u="none" cap="none" strike="noStrike">
                <a:solidFill>
                  <a:schemeClr val="dk1"/>
                </a:solidFill>
                <a:latin typeface="Times New Roman"/>
                <a:ea typeface="Times New Roman"/>
                <a:cs typeface="Times New Roman"/>
                <a:sym typeface="Times New Roman"/>
              </a:rPr>
              <a:t>định dạng dữ liệu</a:t>
            </a: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respone lại cho người dùng</a:t>
            </a:r>
            <a:endParaRPr b="1" i="0" sz="1800" u="none" cap="none" strike="noStrike">
              <a:solidFill>
                <a:schemeClr val="dk1"/>
              </a:solidFill>
              <a:latin typeface="Times New Roman"/>
              <a:ea typeface="Times New Roman"/>
              <a:cs typeface="Times New Roman"/>
              <a:sym typeface="Times New Roman"/>
            </a:endParaRPr>
          </a:p>
        </p:txBody>
      </p:sp>
      <p:sp>
        <p:nvSpPr>
          <p:cNvPr id="336" name="Google Shape;336;p20"/>
          <p:cNvSpPr txBox="1"/>
          <p:nvPr/>
        </p:nvSpPr>
        <p:spPr>
          <a:xfrm>
            <a:off x="136620" y="5331686"/>
            <a:ext cx="60198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@PathVariable</a:t>
            </a:r>
            <a:r>
              <a:rPr lang="en-US" sz="1800">
                <a:solidFill>
                  <a:schemeClr val="dk1"/>
                </a:solidFill>
                <a:latin typeface="Times New Roman"/>
                <a:ea typeface="Times New Roman"/>
                <a:cs typeface="Times New Roman"/>
                <a:sym typeface="Times New Roman"/>
              </a:rPr>
              <a:t> để lấy dữ liệu từ URI request của người dùng </a:t>
            </a:r>
            <a:endParaRPr b="1" sz="1800">
              <a:solidFill>
                <a:schemeClr val="dk1"/>
              </a:solidFill>
              <a:latin typeface="Times New Roman"/>
              <a:ea typeface="Times New Roman"/>
              <a:cs typeface="Times New Roman"/>
              <a:sym typeface="Times New Roman"/>
            </a:endParaRPr>
          </a:p>
        </p:txBody>
      </p:sp>
      <p:sp>
        <p:nvSpPr>
          <p:cNvPr id="337" name="Google Shape;337;p20"/>
          <p:cNvSpPr txBox="1"/>
          <p:nvPr/>
        </p:nvSpPr>
        <p:spPr>
          <a:xfrm>
            <a:off x="304795" y="4640694"/>
            <a:ext cx="60198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@RequestBody </a:t>
            </a:r>
            <a:r>
              <a:rPr lang="en-US" sz="1800">
                <a:solidFill>
                  <a:schemeClr val="dk1"/>
                </a:solidFill>
                <a:latin typeface="Times New Roman"/>
                <a:ea typeface="Times New Roman"/>
                <a:cs typeface="Times New Roman"/>
                <a:sym typeface="Times New Roman"/>
              </a:rPr>
              <a:t>có nhiệm vụ chuyển đổi dữ liệu JSON hoặc XML thành Object </a:t>
            </a:r>
            <a:endParaRPr b="1"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8"/>
                                        </p:tgtEl>
                                      </p:cBhvr>
                                    </p:animEffect>
                                    <p:set>
                                      <p:cBhvr>
                                        <p:cTn dur="1" fill="hold">
                                          <p:stCondLst>
                                            <p:cond delay="500"/>
                                          </p:stCondLst>
                                        </p:cTn>
                                        <p:tgtEl>
                                          <p:spTgt spid="3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16"/>
                                        </p:tgtEl>
                                      </p:cBhvr>
                                    </p:animEffect>
                                    <p:set>
                                      <p:cBhvr>
                                        <p:cTn dur="1" fill="hold">
                                          <p:stCondLst>
                                            <p:cond delay="500"/>
                                          </p:stCondLst>
                                        </p:cTn>
                                        <p:tgtEl>
                                          <p:spTgt spid="3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17"/>
                                        </p:tgtEl>
                                      </p:cBhvr>
                                    </p:animEffect>
                                    <p:set>
                                      <p:cBhvr>
                                        <p:cTn dur="1" fill="hold">
                                          <p:stCondLst>
                                            <p:cond delay="500"/>
                                          </p:stCondLst>
                                        </p:cTn>
                                        <p:tgtEl>
                                          <p:spTgt spid="31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0"/>
                                        </p:tgtEl>
                                      </p:cBhvr>
                                    </p:animEffect>
                                    <p:set>
                                      <p:cBhvr>
                                        <p:cTn dur="1" fill="hold">
                                          <p:stCondLst>
                                            <p:cond delay="500"/>
                                          </p:stCondLst>
                                        </p:cTn>
                                        <p:tgtEl>
                                          <p:spTgt spid="3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1"/>
                                        </p:tgtEl>
                                      </p:cBhvr>
                                    </p:animEffect>
                                    <p:set>
                                      <p:cBhvr>
                                        <p:cTn dur="1" fill="hold">
                                          <p:stCondLst>
                                            <p:cond delay="500"/>
                                          </p:stCondLst>
                                        </p:cTn>
                                        <p:tgtEl>
                                          <p:spTgt spid="3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2"/>
                                        </p:tgtEl>
                                      </p:cBhvr>
                                    </p:animEffect>
                                    <p:set>
                                      <p:cBhvr>
                                        <p:cTn dur="1" fill="hold">
                                          <p:stCondLst>
                                            <p:cond delay="500"/>
                                          </p:stCondLst>
                                        </p:cTn>
                                        <p:tgtEl>
                                          <p:spTgt spid="32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5"/>
                                        </p:tgtEl>
                                      </p:cBhvr>
                                    </p:animEffect>
                                    <p:set>
                                      <p:cBhvr>
                                        <p:cTn dur="1" fill="hold">
                                          <p:stCondLst>
                                            <p:cond delay="500"/>
                                          </p:stCondLst>
                                        </p:cTn>
                                        <p:tgtEl>
                                          <p:spTgt spid="3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3"/>
                                        </p:tgtEl>
                                      </p:cBhvr>
                                    </p:animEffect>
                                    <p:set>
                                      <p:cBhvr>
                                        <p:cTn dur="1" fill="hold">
                                          <p:stCondLst>
                                            <p:cond delay="500"/>
                                          </p:stCondLst>
                                        </p:cTn>
                                        <p:tgtEl>
                                          <p:spTgt spid="3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32"/>
                                        </p:tgtEl>
                                      </p:cBhvr>
                                    </p:animEffect>
                                    <p:set>
                                      <p:cBhvr>
                                        <p:cTn dur="1" fill="hold">
                                          <p:stCondLst>
                                            <p:cond delay="500"/>
                                          </p:stCondLst>
                                        </p:cTn>
                                        <p:tgtEl>
                                          <p:spTgt spid="3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31"/>
                                        </p:tgtEl>
                                      </p:cBhvr>
                                    </p:animEffect>
                                    <p:set>
                                      <p:cBhvr>
                                        <p:cTn dur="1" fill="hold">
                                          <p:stCondLst>
                                            <p:cond delay="500"/>
                                          </p:stCondLst>
                                        </p:cTn>
                                        <p:tgtEl>
                                          <p:spTgt spid="3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4"/>
                                        </p:tgtEl>
                                      </p:cBhvr>
                                    </p:animEffect>
                                    <p:set>
                                      <p:cBhvr>
                                        <p:cTn dur="1" fill="hold">
                                          <p:stCondLst>
                                            <p:cond delay="500"/>
                                          </p:stCondLst>
                                        </p:cTn>
                                        <p:tgtEl>
                                          <p:spTgt spid="3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6"/>
                                        </p:tgtEl>
                                      </p:cBhvr>
                                    </p:animEffect>
                                    <p:set>
                                      <p:cBhvr>
                                        <p:cTn dur="1" fill="hold">
                                          <p:stCondLst>
                                            <p:cond delay="500"/>
                                          </p:stCondLst>
                                        </p:cTn>
                                        <p:tgtEl>
                                          <p:spTgt spid="32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3"/>
                                        </p:tgtEl>
                                      </p:cBhvr>
                                    </p:animEffect>
                                    <p:set>
                                      <p:cBhvr>
                                        <p:cTn dur="1" fill="hold">
                                          <p:stCondLst>
                                            <p:cond delay="500"/>
                                          </p:stCondLst>
                                        </p:cTn>
                                        <p:tgtEl>
                                          <p:spTgt spid="33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4"/>
                                        </p:tgtEl>
                                      </p:cBhvr>
                                    </p:animEffect>
                                    <p:set>
                                      <p:cBhvr>
                                        <p:cTn dur="1" fill="hold">
                                          <p:stCondLst>
                                            <p:cond delay="500"/>
                                          </p:stCondLst>
                                        </p:cTn>
                                        <p:tgtEl>
                                          <p:spTgt spid="33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5"/>
                                        </p:tgtEl>
                                      </p:cBhvr>
                                    </p:animEffect>
                                    <p:set>
                                      <p:cBhvr>
                                        <p:cTn dur="1" fill="hold">
                                          <p:stCondLst>
                                            <p:cond delay="500"/>
                                          </p:stCondLst>
                                        </p:cTn>
                                        <p:tgtEl>
                                          <p:spTgt spid="33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6"/>
                                        </p:tgtEl>
                                      </p:cBhvr>
                                    </p:animEffect>
                                    <p:set>
                                      <p:cBhvr>
                                        <p:cTn dur="1" fill="hold">
                                          <p:stCondLst>
                                            <p:cond delay="500"/>
                                          </p:stCondLst>
                                        </p:cTn>
                                        <p:tgtEl>
                                          <p:spTgt spid="33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nvSpPr>
        <p:spPr>
          <a:xfrm>
            <a:off x="457200" y="304800"/>
            <a:ext cx="5990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CRUD Restful Web Service với Spring Boot</a:t>
            </a:r>
            <a:endParaRPr sz="2400">
              <a:solidFill>
                <a:schemeClr val="dk1"/>
              </a:solidFill>
              <a:latin typeface="Times New Roman"/>
              <a:ea typeface="Times New Roman"/>
              <a:cs typeface="Times New Roman"/>
              <a:sym typeface="Times New Roman"/>
            </a:endParaRPr>
          </a:p>
        </p:txBody>
      </p:sp>
      <p:sp>
        <p:nvSpPr>
          <p:cNvPr id="344" name="Google Shape;344;p21"/>
          <p:cNvSpPr txBox="1"/>
          <p:nvPr/>
        </p:nvSpPr>
        <p:spPr>
          <a:xfrm>
            <a:off x="2159000" y="803725"/>
            <a:ext cx="473578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Chạy và test ứng dụng theo method GET </a:t>
            </a:r>
            <a:endParaRPr b="1" sz="2000">
              <a:solidFill>
                <a:schemeClr val="dk1"/>
              </a:solidFill>
              <a:latin typeface="Times New Roman"/>
              <a:ea typeface="Times New Roman"/>
              <a:cs typeface="Times New Roman"/>
              <a:sym typeface="Times New Roman"/>
            </a:endParaRPr>
          </a:p>
        </p:txBody>
      </p:sp>
      <p:pic>
        <p:nvPicPr>
          <p:cNvPr id="345" name="Google Shape;345;p21"/>
          <p:cNvPicPr preferRelativeResize="0"/>
          <p:nvPr/>
        </p:nvPicPr>
        <p:blipFill rotWithShape="1">
          <a:blip r:embed="rId3">
            <a:alphaModFix/>
          </a:blip>
          <a:srcRect b="0" l="0" r="0" t="0"/>
          <a:stretch/>
        </p:blipFill>
        <p:spPr>
          <a:xfrm>
            <a:off x="1676399" y="1872133"/>
            <a:ext cx="5376157" cy="3786834"/>
          </a:xfrm>
          <a:prstGeom prst="rect">
            <a:avLst/>
          </a:prstGeom>
          <a:noFill/>
          <a:ln>
            <a:noFill/>
          </a:ln>
        </p:spPr>
      </p:pic>
      <p:pic>
        <p:nvPicPr>
          <p:cNvPr id="346" name="Google Shape;346;p21"/>
          <p:cNvPicPr preferRelativeResize="0"/>
          <p:nvPr/>
        </p:nvPicPr>
        <p:blipFill rotWithShape="1">
          <a:blip r:embed="rId4">
            <a:alphaModFix/>
          </a:blip>
          <a:srcRect b="0" l="0" r="0" t="0"/>
          <a:stretch/>
        </p:blipFill>
        <p:spPr>
          <a:xfrm>
            <a:off x="189964" y="1828800"/>
            <a:ext cx="8718550" cy="3111500"/>
          </a:xfrm>
          <a:prstGeom prst="rect">
            <a:avLst/>
          </a:prstGeom>
          <a:noFill/>
          <a:ln>
            <a:noFill/>
          </a:ln>
        </p:spPr>
      </p:pic>
      <p:sp>
        <p:nvSpPr>
          <p:cNvPr id="347" name="Google Shape;347;p21"/>
          <p:cNvSpPr txBox="1"/>
          <p:nvPr/>
        </p:nvSpPr>
        <p:spPr>
          <a:xfrm>
            <a:off x="762000" y="1298694"/>
            <a:ext cx="52829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Bước 1:</a:t>
            </a:r>
            <a:r>
              <a:rPr lang="en-US" sz="1800">
                <a:solidFill>
                  <a:schemeClr val="dk1"/>
                </a:solidFill>
                <a:latin typeface="Times New Roman"/>
                <a:ea typeface="Times New Roman"/>
                <a:cs typeface="Times New Roman"/>
                <a:sym typeface="Times New Roman"/>
              </a:rPr>
              <a:t> Chuột phải vào project và chọn như hình dưới.</a:t>
            </a:r>
            <a:endParaRPr sz="1800">
              <a:solidFill>
                <a:schemeClr val="dk1"/>
              </a:solidFill>
              <a:latin typeface="Times New Roman"/>
              <a:ea typeface="Times New Roman"/>
              <a:cs typeface="Times New Roman"/>
              <a:sym typeface="Times New Roman"/>
            </a:endParaRPr>
          </a:p>
        </p:txBody>
      </p:sp>
      <p:sp>
        <p:nvSpPr>
          <p:cNvPr id="348" name="Google Shape;348;p21"/>
          <p:cNvSpPr txBox="1"/>
          <p:nvPr/>
        </p:nvSpPr>
        <p:spPr>
          <a:xfrm>
            <a:off x="2159000" y="5091067"/>
            <a:ext cx="5036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Đây là kết quả mà Spring-Boot trả lại khi thành công</a:t>
            </a:r>
            <a:endParaRPr sz="1800">
              <a:solidFill>
                <a:schemeClr val="dk1"/>
              </a:solidFill>
              <a:latin typeface="Times New Roman"/>
              <a:ea typeface="Times New Roman"/>
              <a:cs typeface="Times New Roman"/>
              <a:sym typeface="Times New Roman"/>
            </a:endParaRPr>
          </a:p>
        </p:txBody>
      </p:sp>
      <p:sp>
        <p:nvSpPr>
          <p:cNvPr id="349" name="Google Shape;349;p21"/>
          <p:cNvSpPr txBox="1"/>
          <p:nvPr/>
        </p:nvSpPr>
        <p:spPr>
          <a:xfrm>
            <a:off x="762000" y="1298694"/>
            <a:ext cx="60899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Bước 2:</a:t>
            </a:r>
            <a:r>
              <a:rPr lang="en-US" sz="1800">
                <a:solidFill>
                  <a:schemeClr val="dk1"/>
                </a:solidFill>
                <a:latin typeface="Times New Roman"/>
                <a:ea typeface="Times New Roman"/>
                <a:cs typeface="Times New Roman"/>
                <a:sym typeface="Times New Roman"/>
              </a:rPr>
              <a:t> Truy cập vào </a:t>
            </a:r>
            <a:r>
              <a:rPr lang="en-US" sz="1800" u="sng">
                <a:solidFill>
                  <a:schemeClr val="dk1"/>
                </a:solidFill>
                <a:latin typeface="Calibri"/>
                <a:ea typeface="Calibri"/>
                <a:cs typeface="Calibri"/>
                <a:sym typeface="Calibri"/>
                <a:hlinkClick r:id="rId5">
                  <a:extLst>
                    <a:ext uri="{A12FA001-AC4F-418D-AE19-62706E023703}">
                      <ahyp:hlinkClr val="tx"/>
                    </a:ext>
                  </a:extLst>
                </a:hlinkClick>
              </a:rPr>
              <a:t>http://localhost:8080/employees</a:t>
            </a: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để test</a:t>
            </a:r>
            <a:endParaRPr sz="1800">
              <a:solidFill>
                <a:schemeClr val="dk1"/>
              </a:solidFill>
              <a:latin typeface="Times New Roman"/>
              <a:ea typeface="Times New Roman"/>
              <a:cs typeface="Times New Roman"/>
              <a:sym typeface="Times New Roman"/>
            </a:endParaRPr>
          </a:p>
        </p:txBody>
      </p:sp>
      <p:pic>
        <p:nvPicPr>
          <p:cNvPr id="350" name="Google Shape;350;p21"/>
          <p:cNvPicPr preferRelativeResize="0"/>
          <p:nvPr/>
        </p:nvPicPr>
        <p:blipFill rotWithShape="1">
          <a:blip r:embed="rId6">
            <a:alphaModFix/>
          </a:blip>
          <a:srcRect b="0" l="0" r="0" t="0"/>
          <a:stretch/>
        </p:blipFill>
        <p:spPr>
          <a:xfrm>
            <a:off x="101064" y="1859280"/>
            <a:ext cx="8845550" cy="1454150"/>
          </a:xfrm>
          <a:prstGeom prst="rect">
            <a:avLst/>
          </a:prstGeom>
          <a:noFill/>
          <a:ln>
            <a:noFill/>
          </a:ln>
        </p:spPr>
      </p:pic>
      <p:sp>
        <p:nvSpPr>
          <p:cNvPr id="351" name="Google Shape;351;p21"/>
          <p:cNvSpPr txBox="1"/>
          <p:nvPr/>
        </p:nvSpPr>
        <p:spPr>
          <a:xfrm>
            <a:off x="2786256" y="3461266"/>
            <a:ext cx="31564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Kết quả trả lại của Web Service </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7"/>
                                        </p:tgtEl>
                                      </p:cBhvr>
                                    </p:animEffect>
                                    <p:set>
                                      <p:cBhvr>
                                        <p:cTn dur="1" fill="hold">
                                          <p:stCondLst>
                                            <p:cond delay="500"/>
                                          </p:stCondLst>
                                        </p:cTn>
                                        <p:tgtEl>
                                          <p:spTgt spid="3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5"/>
                                        </p:tgtEl>
                                      </p:cBhvr>
                                    </p:animEffect>
                                    <p:set>
                                      <p:cBhvr>
                                        <p:cTn dur="1" fill="hold">
                                          <p:stCondLst>
                                            <p:cond delay="500"/>
                                          </p:stCondLst>
                                        </p:cTn>
                                        <p:tgtEl>
                                          <p:spTgt spid="34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6"/>
                                        </p:tgtEl>
                                      </p:cBhvr>
                                    </p:animEffect>
                                    <p:set>
                                      <p:cBhvr>
                                        <p:cTn dur="1" fill="hold">
                                          <p:stCondLst>
                                            <p:cond delay="500"/>
                                          </p:stCondLst>
                                        </p:cTn>
                                        <p:tgtEl>
                                          <p:spTgt spid="3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8"/>
                                        </p:tgtEl>
                                      </p:cBhvr>
                                    </p:animEffect>
                                    <p:set>
                                      <p:cBhvr>
                                        <p:cTn dur="1" fill="hold">
                                          <p:stCondLst>
                                            <p:cond delay="500"/>
                                          </p:stCondLst>
                                        </p:cTn>
                                        <p:tgtEl>
                                          <p:spTgt spid="34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nvSpPr>
        <p:spPr>
          <a:xfrm>
            <a:off x="457200" y="304800"/>
            <a:ext cx="54523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CRUD Restful Client với Rest Template</a:t>
            </a:r>
            <a:endParaRPr sz="2400">
              <a:solidFill>
                <a:schemeClr val="dk1"/>
              </a:solidFill>
              <a:latin typeface="Times New Roman"/>
              <a:ea typeface="Times New Roman"/>
              <a:cs typeface="Times New Roman"/>
              <a:sym typeface="Times New Roman"/>
            </a:endParaRPr>
          </a:p>
        </p:txBody>
      </p:sp>
      <p:sp>
        <p:nvSpPr>
          <p:cNvPr id="358" name="Google Shape;358;p22"/>
          <p:cNvSpPr txBox="1"/>
          <p:nvPr/>
        </p:nvSpPr>
        <p:spPr>
          <a:xfrm>
            <a:off x="3739588" y="879676"/>
            <a:ext cx="13548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Mục tiêu</a:t>
            </a:r>
            <a:endParaRPr b="1" sz="2400">
              <a:solidFill>
                <a:schemeClr val="dk1"/>
              </a:solidFill>
              <a:latin typeface="Times New Roman"/>
              <a:ea typeface="Times New Roman"/>
              <a:cs typeface="Times New Roman"/>
              <a:sym typeface="Times New Roman"/>
            </a:endParaRPr>
          </a:p>
        </p:txBody>
      </p:sp>
      <p:sp>
        <p:nvSpPr>
          <p:cNvPr id="359" name="Google Shape;359;p22"/>
          <p:cNvSpPr txBox="1"/>
          <p:nvPr/>
        </p:nvSpPr>
        <p:spPr>
          <a:xfrm>
            <a:off x="296119" y="1330731"/>
            <a:ext cx="8458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Tạo một request với phương thức </a:t>
            </a:r>
            <a:r>
              <a:rPr b="1" lang="en-US" sz="1800">
                <a:solidFill>
                  <a:schemeClr val="dk1"/>
                </a:solidFill>
                <a:latin typeface="Times New Roman"/>
                <a:ea typeface="Times New Roman"/>
                <a:cs typeface="Times New Roman"/>
                <a:sym typeface="Times New Roman"/>
              </a:rPr>
              <a:t>GET</a:t>
            </a:r>
            <a:r>
              <a:rPr lang="en-US" sz="1800">
                <a:solidFill>
                  <a:schemeClr val="dk1"/>
                </a:solidFill>
                <a:latin typeface="Times New Roman"/>
                <a:ea typeface="Times New Roman"/>
                <a:cs typeface="Times New Roman"/>
                <a:sym typeface="Times New Roman"/>
              </a:rPr>
              <a:t>, gửi đến </a:t>
            </a:r>
            <a:r>
              <a:rPr b="1" lang="en-US" sz="1800">
                <a:solidFill>
                  <a:schemeClr val="dk1"/>
                </a:solidFill>
                <a:latin typeface="Times New Roman"/>
                <a:ea typeface="Times New Roman"/>
                <a:cs typeface="Times New Roman"/>
                <a:sym typeface="Times New Roman"/>
              </a:rPr>
              <a:t>Restful Web Service</a:t>
            </a:r>
            <a:r>
              <a:rPr lang="en-US" sz="1800">
                <a:solidFill>
                  <a:schemeClr val="dk1"/>
                </a:solidFill>
                <a:latin typeface="Times New Roman"/>
                <a:ea typeface="Times New Roman"/>
                <a:cs typeface="Times New Roman"/>
                <a:sym typeface="Times New Roman"/>
              </a:rPr>
              <a:t> để nhận lấy một danh sách các nhân viên (employee), hoặc thông tin một nhân viên. Dữ liệu nhận được có định dạng </a:t>
            </a:r>
            <a:r>
              <a:rPr b="1" lang="en-US" sz="1800">
                <a:solidFill>
                  <a:schemeClr val="dk1"/>
                </a:solidFill>
                <a:latin typeface="Times New Roman"/>
                <a:ea typeface="Times New Roman"/>
                <a:cs typeface="Times New Roman"/>
                <a:sym typeface="Times New Roman"/>
              </a:rPr>
              <a:t>XML</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JSON</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60" name="Google Shape;360;p22"/>
          <p:cNvSpPr txBox="1"/>
          <p:nvPr/>
        </p:nvSpPr>
        <p:spPr>
          <a:xfrm>
            <a:off x="296119" y="2254061"/>
            <a:ext cx="8458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t>
            </a:r>
            <a:r>
              <a:rPr lang="en-US" sz="1800">
                <a:solidFill>
                  <a:srgbClr val="FF0000"/>
                </a:solidFill>
                <a:latin typeface="Times New Roman"/>
                <a:ea typeface="Times New Roman"/>
                <a:cs typeface="Times New Roman"/>
                <a:sym typeface="Times New Roman"/>
              </a:rPr>
              <a:t> </a:t>
            </a:r>
            <a:r>
              <a:rPr lang="en-US" sz="1800">
                <a:solidFill>
                  <a:srgbClr val="FF0000"/>
                </a:solidFill>
                <a:latin typeface="Calibri"/>
                <a:ea typeface="Calibri"/>
                <a:cs typeface="Calibri"/>
                <a:sym typeface="Calibri"/>
              </a:rPr>
              <a:t>Tạo một request với phương thức </a:t>
            </a:r>
            <a:r>
              <a:rPr b="1" lang="en-US" sz="1800">
                <a:solidFill>
                  <a:srgbClr val="FF0000"/>
                </a:solidFill>
                <a:latin typeface="Calibri"/>
                <a:ea typeface="Calibri"/>
                <a:cs typeface="Calibri"/>
                <a:sym typeface="Calibri"/>
              </a:rPr>
              <a:t>PUT</a:t>
            </a:r>
            <a:r>
              <a:rPr lang="en-US" sz="1800">
                <a:solidFill>
                  <a:srgbClr val="FF0000"/>
                </a:solidFill>
                <a:latin typeface="Calibri"/>
                <a:ea typeface="Calibri"/>
                <a:cs typeface="Calibri"/>
                <a:sym typeface="Calibri"/>
              </a:rPr>
              <a:t>, gửi đến </a:t>
            </a:r>
            <a:r>
              <a:rPr b="1" lang="en-US" sz="1800">
                <a:solidFill>
                  <a:srgbClr val="FF0000"/>
                </a:solidFill>
                <a:latin typeface="Calibri"/>
                <a:ea typeface="Calibri"/>
                <a:cs typeface="Calibri"/>
                <a:sym typeface="Calibri"/>
              </a:rPr>
              <a:t>Restful Web Service</a:t>
            </a:r>
            <a:r>
              <a:rPr lang="en-US" sz="1800">
                <a:solidFill>
                  <a:srgbClr val="FF0000"/>
                </a:solidFill>
                <a:latin typeface="Calibri"/>
                <a:ea typeface="Calibri"/>
                <a:cs typeface="Calibri"/>
                <a:sym typeface="Calibri"/>
              </a:rPr>
              <a:t> để yêu cầu sửa đổi thông tin một nhân viên, dữ liệu đính kèm theo request có định dạng </a:t>
            </a:r>
            <a:r>
              <a:rPr b="1" lang="en-US" sz="1800">
                <a:solidFill>
                  <a:srgbClr val="FF0000"/>
                </a:solidFill>
                <a:latin typeface="Calibri"/>
                <a:ea typeface="Calibri"/>
                <a:cs typeface="Calibri"/>
                <a:sym typeface="Calibri"/>
              </a:rPr>
              <a:t>XML</a:t>
            </a:r>
            <a:r>
              <a:rPr lang="en-US" sz="1800">
                <a:solidFill>
                  <a:srgbClr val="FF0000"/>
                </a:solidFill>
                <a:latin typeface="Calibri"/>
                <a:ea typeface="Calibri"/>
                <a:cs typeface="Calibri"/>
                <a:sym typeface="Calibri"/>
              </a:rPr>
              <a:t> hoặc </a:t>
            </a:r>
            <a:r>
              <a:rPr b="1" lang="en-US" sz="1800">
                <a:solidFill>
                  <a:srgbClr val="FF0000"/>
                </a:solidFill>
                <a:latin typeface="Calibri"/>
                <a:ea typeface="Calibri"/>
                <a:cs typeface="Calibri"/>
                <a:sym typeface="Calibri"/>
              </a:rPr>
              <a:t>JSON</a:t>
            </a:r>
            <a:endParaRPr sz="1800">
              <a:solidFill>
                <a:srgbClr val="FF0000"/>
              </a:solidFill>
              <a:latin typeface="Calibri"/>
              <a:ea typeface="Calibri"/>
              <a:cs typeface="Calibri"/>
              <a:sym typeface="Calibri"/>
            </a:endParaRPr>
          </a:p>
        </p:txBody>
      </p:sp>
      <p:sp>
        <p:nvSpPr>
          <p:cNvPr id="361" name="Google Shape;361;p22"/>
          <p:cNvSpPr txBox="1"/>
          <p:nvPr/>
        </p:nvSpPr>
        <p:spPr>
          <a:xfrm>
            <a:off x="296119" y="3177391"/>
            <a:ext cx="8458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 Tạo một request với phương thức </a:t>
            </a:r>
            <a:r>
              <a:rPr b="1" lang="en-US" sz="1800">
                <a:solidFill>
                  <a:srgbClr val="FF0000"/>
                </a:solidFill>
                <a:latin typeface="Times New Roman"/>
                <a:ea typeface="Times New Roman"/>
                <a:cs typeface="Times New Roman"/>
                <a:sym typeface="Times New Roman"/>
              </a:rPr>
              <a:t>POST</a:t>
            </a:r>
            <a:r>
              <a:rPr lang="en-US" sz="1800">
                <a:solidFill>
                  <a:srgbClr val="FF0000"/>
                </a:solidFill>
                <a:latin typeface="Times New Roman"/>
                <a:ea typeface="Times New Roman"/>
                <a:cs typeface="Times New Roman"/>
                <a:sym typeface="Times New Roman"/>
              </a:rPr>
              <a:t>, gửi đến </a:t>
            </a:r>
            <a:r>
              <a:rPr b="1" lang="en-US" sz="1800">
                <a:solidFill>
                  <a:srgbClr val="FF0000"/>
                </a:solidFill>
                <a:latin typeface="Times New Roman"/>
                <a:ea typeface="Times New Roman"/>
                <a:cs typeface="Times New Roman"/>
                <a:sym typeface="Times New Roman"/>
              </a:rPr>
              <a:t>Restful Web Service</a:t>
            </a:r>
            <a:r>
              <a:rPr lang="en-US" sz="1800">
                <a:solidFill>
                  <a:srgbClr val="FF0000"/>
                </a:solidFill>
                <a:latin typeface="Times New Roman"/>
                <a:ea typeface="Times New Roman"/>
                <a:cs typeface="Times New Roman"/>
                <a:sym typeface="Times New Roman"/>
              </a:rPr>
              <a:t> để yêu cầu thêm mới một nhân viên, dữ liệu đính kèm theo request có định dạng </a:t>
            </a:r>
            <a:r>
              <a:rPr b="1" lang="en-US" sz="1800">
                <a:solidFill>
                  <a:srgbClr val="FF0000"/>
                </a:solidFill>
                <a:latin typeface="Times New Roman"/>
                <a:ea typeface="Times New Roman"/>
                <a:cs typeface="Times New Roman"/>
                <a:sym typeface="Times New Roman"/>
              </a:rPr>
              <a:t>XML</a:t>
            </a:r>
            <a:r>
              <a:rPr lang="en-US" sz="1800">
                <a:solidFill>
                  <a:srgbClr val="FF0000"/>
                </a:solidFill>
                <a:latin typeface="Times New Roman"/>
                <a:ea typeface="Times New Roman"/>
                <a:cs typeface="Times New Roman"/>
                <a:sym typeface="Times New Roman"/>
              </a:rPr>
              <a:t> hoặc </a:t>
            </a:r>
            <a:r>
              <a:rPr b="1" lang="en-US" sz="1800">
                <a:solidFill>
                  <a:srgbClr val="FF0000"/>
                </a:solidFill>
                <a:latin typeface="Times New Roman"/>
                <a:ea typeface="Times New Roman"/>
                <a:cs typeface="Times New Roman"/>
                <a:sym typeface="Times New Roman"/>
              </a:rPr>
              <a:t>JSON</a:t>
            </a:r>
            <a:r>
              <a:rPr lang="en-US" sz="1800">
                <a:solidFill>
                  <a:srgbClr val="FF0000"/>
                </a:solidFill>
                <a:latin typeface="Times New Roman"/>
                <a:ea typeface="Times New Roman"/>
                <a:cs typeface="Times New Roman"/>
                <a:sym typeface="Times New Roman"/>
              </a:rPr>
              <a:t>.</a:t>
            </a:r>
            <a:endParaRPr sz="1800">
              <a:solidFill>
                <a:srgbClr val="FF0000"/>
              </a:solidFill>
              <a:latin typeface="Times New Roman"/>
              <a:ea typeface="Times New Roman"/>
              <a:cs typeface="Times New Roman"/>
              <a:sym typeface="Times New Roman"/>
            </a:endParaRPr>
          </a:p>
        </p:txBody>
      </p:sp>
      <p:sp>
        <p:nvSpPr>
          <p:cNvPr id="362" name="Google Shape;362;p22"/>
          <p:cNvSpPr txBox="1"/>
          <p:nvPr/>
        </p:nvSpPr>
        <p:spPr>
          <a:xfrm>
            <a:off x="296119" y="3823722"/>
            <a:ext cx="8458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 Tạo một request với phương thức </a:t>
            </a:r>
            <a:r>
              <a:rPr b="1" lang="en-US" sz="1800">
                <a:solidFill>
                  <a:srgbClr val="FF0000"/>
                </a:solidFill>
                <a:latin typeface="Times New Roman"/>
                <a:ea typeface="Times New Roman"/>
                <a:cs typeface="Times New Roman"/>
                <a:sym typeface="Times New Roman"/>
              </a:rPr>
              <a:t>DELETE</a:t>
            </a:r>
            <a:r>
              <a:rPr lang="en-US" sz="1800">
                <a:solidFill>
                  <a:srgbClr val="FF0000"/>
                </a:solidFill>
                <a:latin typeface="Times New Roman"/>
                <a:ea typeface="Times New Roman"/>
                <a:cs typeface="Times New Roman"/>
                <a:sym typeface="Times New Roman"/>
              </a:rPr>
              <a:t>, gửi đến </a:t>
            </a:r>
            <a:r>
              <a:rPr b="1" lang="en-US" sz="1800">
                <a:solidFill>
                  <a:srgbClr val="FF0000"/>
                </a:solidFill>
                <a:latin typeface="Times New Roman"/>
                <a:ea typeface="Times New Roman"/>
                <a:cs typeface="Times New Roman"/>
                <a:sym typeface="Times New Roman"/>
              </a:rPr>
              <a:t>Restful Web Service</a:t>
            </a:r>
            <a:r>
              <a:rPr lang="en-US" sz="1800">
                <a:solidFill>
                  <a:srgbClr val="FF0000"/>
                </a:solidFill>
                <a:latin typeface="Times New Roman"/>
                <a:ea typeface="Times New Roman"/>
                <a:cs typeface="Times New Roman"/>
                <a:sym typeface="Times New Roman"/>
              </a:rPr>
              <a:t> để yêu cầu xóa một nhân viên.</a:t>
            </a:r>
            <a:endParaRPr sz="1800">
              <a:solidFill>
                <a:srgbClr val="FF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nvSpPr>
        <p:spPr>
          <a:xfrm>
            <a:off x="457200" y="304800"/>
            <a:ext cx="54523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CRUD Restful Client với Rest Template</a:t>
            </a:r>
            <a:endParaRPr sz="2400">
              <a:solidFill>
                <a:schemeClr val="dk1"/>
              </a:solidFill>
              <a:latin typeface="Times New Roman"/>
              <a:ea typeface="Times New Roman"/>
              <a:cs typeface="Times New Roman"/>
              <a:sym typeface="Times New Roman"/>
            </a:endParaRPr>
          </a:p>
        </p:txBody>
      </p:sp>
      <p:sp>
        <p:nvSpPr>
          <p:cNvPr id="369" name="Google Shape;369;p23"/>
          <p:cNvSpPr txBox="1"/>
          <p:nvPr/>
        </p:nvSpPr>
        <p:spPr>
          <a:xfrm>
            <a:off x="3581400" y="778040"/>
            <a:ext cx="150714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Giới thiệu</a:t>
            </a:r>
            <a:endParaRPr b="1" sz="2400">
              <a:solidFill>
                <a:schemeClr val="dk1"/>
              </a:solidFill>
              <a:latin typeface="Times New Roman"/>
              <a:ea typeface="Times New Roman"/>
              <a:cs typeface="Times New Roman"/>
              <a:sym typeface="Times New Roman"/>
            </a:endParaRPr>
          </a:p>
        </p:txBody>
      </p:sp>
      <p:sp>
        <p:nvSpPr>
          <p:cNvPr id="370" name="Google Shape;370;p23"/>
          <p:cNvSpPr txBox="1"/>
          <p:nvPr/>
        </p:nvSpPr>
        <p:spPr>
          <a:xfrm>
            <a:off x="152401" y="1371600"/>
            <a:ext cx="541019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Lớp </a:t>
            </a:r>
            <a:r>
              <a:rPr b="1" lang="en-US" sz="1800">
                <a:solidFill>
                  <a:schemeClr val="dk1"/>
                </a:solidFill>
                <a:latin typeface="Calibri"/>
                <a:ea typeface="Calibri"/>
                <a:cs typeface="Calibri"/>
                <a:sym typeface="Calibri"/>
              </a:rPr>
              <a:t>RestTemplate</a:t>
            </a:r>
            <a:r>
              <a:rPr lang="en-US" sz="1800">
                <a:solidFill>
                  <a:schemeClr val="dk1"/>
                </a:solidFill>
                <a:latin typeface="Calibri"/>
                <a:ea typeface="Calibri"/>
                <a:cs typeface="Calibri"/>
                <a:sym typeface="Calibri"/>
              </a:rPr>
              <a:t> là trung tâm trong </a:t>
            </a:r>
            <a:r>
              <a:rPr b="1" lang="en-US" sz="1800">
                <a:solidFill>
                  <a:schemeClr val="dk1"/>
                </a:solidFill>
                <a:latin typeface="Calibri"/>
                <a:ea typeface="Calibri"/>
                <a:cs typeface="Calibri"/>
                <a:sym typeface="Calibri"/>
              </a:rPr>
              <a:t>Spring Framework</a:t>
            </a:r>
            <a:r>
              <a:rPr lang="en-US" sz="1800">
                <a:solidFill>
                  <a:schemeClr val="dk1"/>
                </a:solidFill>
                <a:latin typeface="Calibri"/>
                <a:ea typeface="Calibri"/>
                <a:cs typeface="Calibri"/>
                <a:sym typeface="Calibri"/>
              </a:rPr>
              <a:t> cho các cuộc gọi đồng bộ (synchronous calls) bởi </a:t>
            </a:r>
            <a:r>
              <a:rPr b="1" lang="en-US" sz="1800">
                <a:solidFill>
                  <a:schemeClr val="dk1"/>
                </a:solidFill>
                <a:latin typeface="Calibri"/>
                <a:ea typeface="Calibri"/>
                <a:cs typeface="Calibri"/>
                <a:sym typeface="Calibri"/>
              </a:rPr>
              <a:t>Client</a:t>
            </a:r>
            <a:r>
              <a:rPr lang="en-US" sz="1800">
                <a:solidFill>
                  <a:schemeClr val="dk1"/>
                </a:solidFill>
                <a:latin typeface="Calibri"/>
                <a:ea typeface="Calibri"/>
                <a:cs typeface="Calibri"/>
                <a:sym typeface="Calibri"/>
              </a:rPr>
              <a:t> để truy cập vào </a:t>
            </a:r>
            <a:r>
              <a:rPr b="1" lang="en-US" sz="1800">
                <a:solidFill>
                  <a:schemeClr val="dk1"/>
                </a:solidFill>
                <a:latin typeface="Calibri"/>
                <a:ea typeface="Calibri"/>
                <a:cs typeface="Calibri"/>
                <a:sym typeface="Calibri"/>
              </a:rPr>
              <a:t>RESTful Web Service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371" name="Google Shape;371;p23"/>
          <p:cNvPicPr preferRelativeResize="0"/>
          <p:nvPr/>
        </p:nvPicPr>
        <p:blipFill rotWithShape="1">
          <a:blip r:embed="rId3">
            <a:alphaModFix/>
          </a:blip>
          <a:srcRect b="0" l="0" r="0" t="0"/>
          <a:stretch/>
        </p:blipFill>
        <p:spPr>
          <a:xfrm>
            <a:off x="5909526" y="1239705"/>
            <a:ext cx="2733675" cy="3124200"/>
          </a:xfrm>
          <a:prstGeom prst="rect">
            <a:avLst/>
          </a:prstGeom>
          <a:noFill/>
          <a:ln>
            <a:noFill/>
          </a:ln>
        </p:spPr>
      </p:pic>
      <p:sp>
        <p:nvSpPr>
          <p:cNvPr id="372" name="Google Shape;372;p23"/>
          <p:cNvSpPr txBox="1"/>
          <p:nvPr/>
        </p:nvSpPr>
        <p:spPr>
          <a:xfrm>
            <a:off x="137930" y="2262260"/>
            <a:ext cx="541019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Khi sử dụng lớp nói trên, người dùng chỉ phải cung cấp </a:t>
            </a:r>
            <a:r>
              <a:rPr b="1" lang="en-US" sz="1800">
                <a:solidFill>
                  <a:schemeClr val="dk1"/>
                </a:solidFill>
                <a:latin typeface="Times New Roman"/>
                <a:ea typeface="Times New Roman"/>
                <a:cs typeface="Times New Roman"/>
                <a:sym typeface="Times New Roman"/>
              </a:rPr>
              <a:t>URL</a:t>
            </a:r>
            <a:r>
              <a:rPr lang="en-US" sz="1800">
                <a:solidFill>
                  <a:schemeClr val="dk1"/>
                </a:solidFill>
                <a:latin typeface="Times New Roman"/>
                <a:ea typeface="Times New Roman"/>
                <a:cs typeface="Times New Roman"/>
                <a:sym typeface="Times New Roman"/>
              </a:rPr>
              <a:t>, các tham số (nếu có) và trích xuất các kết quả nhận được.</a:t>
            </a:r>
            <a:endParaRPr sz="1800">
              <a:solidFill>
                <a:schemeClr val="dk1"/>
              </a:solidFill>
              <a:latin typeface="Times New Roman"/>
              <a:ea typeface="Times New Roman"/>
              <a:cs typeface="Times New Roman"/>
              <a:sym typeface="Times New Roman"/>
            </a:endParaRPr>
          </a:p>
        </p:txBody>
      </p:sp>
      <p:sp>
        <p:nvSpPr>
          <p:cNvPr id="373" name="Google Shape;373;p23"/>
          <p:cNvSpPr txBox="1"/>
          <p:nvPr/>
        </p:nvSpPr>
        <p:spPr>
          <a:xfrm>
            <a:off x="137929" y="3177658"/>
            <a:ext cx="541019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RestTemplate</a:t>
            </a:r>
            <a:r>
              <a:rPr lang="en-US" sz="1800">
                <a:solidFill>
                  <a:schemeClr val="dk1"/>
                </a:solidFill>
                <a:latin typeface="Times New Roman"/>
                <a:ea typeface="Times New Roman"/>
                <a:cs typeface="Times New Roman"/>
                <a:sym typeface="Times New Roman"/>
              </a:rPr>
              <a:t> quản lý các kết nối </a:t>
            </a:r>
            <a:r>
              <a:rPr b="1" lang="en-US" sz="1800">
                <a:solidFill>
                  <a:schemeClr val="dk1"/>
                </a:solidFill>
                <a:latin typeface="Times New Roman"/>
                <a:ea typeface="Times New Roman"/>
                <a:cs typeface="Times New Roman"/>
                <a:sym typeface="Times New Roman"/>
              </a:rPr>
              <a:t>HTTP</a:t>
            </a:r>
            <a:r>
              <a:rPr lang="en-US" sz="1800">
                <a:solidFill>
                  <a:schemeClr val="dk1"/>
                </a:solidFill>
                <a:latin typeface="Times New Roman"/>
                <a:ea typeface="Times New Roman"/>
                <a:cs typeface="Times New Roman"/>
                <a:sym typeface="Times New Roman"/>
              </a:rPr>
              <a:t> (HTTP Connection).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4"/>
          <p:cNvSpPr txBox="1"/>
          <p:nvPr/>
        </p:nvSpPr>
        <p:spPr>
          <a:xfrm>
            <a:off x="2804492" y="792514"/>
            <a:ext cx="22429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Cấu hình Pom.xml</a:t>
            </a:r>
            <a:endParaRPr b="1" sz="2000">
              <a:solidFill>
                <a:schemeClr val="dk1"/>
              </a:solidFill>
              <a:latin typeface="Times New Roman"/>
              <a:ea typeface="Times New Roman"/>
              <a:cs typeface="Times New Roman"/>
              <a:sym typeface="Times New Roman"/>
            </a:endParaRPr>
          </a:p>
        </p:txBody>
      </p:sp>
      <p:sp>
        <p:nvSpPr>
          <p:cNvPr id="380" name="Google Shape;380;p24"/>
          <p:cNvSpPr txBox="1"/>
          <p:nvPr/>
        </p:nvSpPr>
        <p:spPr>
          <a:xfrm>
            <a:off x="457200" y="304800"/>
            <a:ext cx="54523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CRUD Restful Client với Rest Template</a:t>
            </a:r>
            <a:endParaRPr sz="2400">
              <a:solidFill>
                <a:schemeClr val="dk1"/>
              </a:solidFill>
              <a:latin typeface="Times New Roman"/>
              <a:ea typeface="Times New Roman"/>
              <a:cs typeface="Times New Roman"/>
              <a:sym typeface="Times New Roman"/>
            </a:endParaRPr>
          </a:p>
        </p:txBody>
      </p:sp>
      <p:pic>
        <p:nvPicPr>
          <p:cNvPr id="381" name="Google Shape;381;p24"/>
          <p:cNvPicPr preferRelativeResize="0"/>
          <p:nvPr/>
        </p:nvPicPr>
        <p:blipFill rotWithShape="1">
          <a:blip r:embed="rId3">
            <a:alphaModFix/>
          </a:blip>
          <a:srcRect b="0" l="0" r="0" t="0"/>
          <a:stretch/>
        </p:blipFill>
        <p:spPr>
          <a:xfrm>
            <a:off x="2423160" y="3048000"/>
            <a:ext cx="3933825" cy="952500"/>
          </a:xfrm>
          <a:prstGeom prst="rect">
            <a:avLst/>
          </a:prstGeom>
          <a:noFill/>
          <a:ln>
            <a:noFill/>
          </a:ln>
        </p:spPr>
      </p:pic>
      <p:sp>
        <p:nvSpPr>
          <p:cNvPr id="382" name="Google Shape;382;p24"/>
          <p:cNvSpPr txBox="1"/>
          <p:nvPr/>
        </p:nvSpPr>
        <p:spPr>
          <a:xfrm>
            <a:off x="457200" y="1383268"/>
            <a:ext cx="66088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Mọi thứ đều giống với project vừa tạo chỉ thêm 1 </a:t>
            </a:r>
            <a:r>
              <a:rPr b="1" lang="en-US" sz="1800">
                <a:solidFill>
                  <a:schemeClr val="dk1"/>
                </a:solidFill>
                <a:latin typeface="Times New Roman"/>
                <a:ea typeface="Times New Roman"/>
                <a:cs typeface="Times New Roman"/>
                <a:sym typeface="Times New Roman"/>
              </a:rPr>
              <a:t>&lt;dependency&gt;</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83" name="Google Shape;383;p24"/>
          <p:cNvSpPr txBox="1"/>
          <p:nvPr/>
        </p:nvSpPr>
        <p:spPr>
          <a:xfrm>
            <a:off x="457200" y="1905000"/>
            <a:ext cx="83058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Thư viện </a:t>
            </a:r>
            <a:r>
              <a:rPr b="1" lang="en-US" sz="1800">
                <a:solidFill>
                  <a:schemeClr val="dk1"/>
                </a:solidFill>
                <a:latin typeface="Times New Roman"/>
                <a:ea typeface="Times New Roman"/>
                <a:cs typeface="Times New Roman"/>
                <a:sym typeface="Times New Roman"/>
              </a:rPr>
              <a:t>Apache Commons Codec</a:t>
            </a:r>
            <a:r>
              <a:rPr lang="en-US" sz="1800">
                <a:solidFill>
                  <a:schemeClr val="dk1"/>
                </a:solidFill>
                <a:latin typeface="Times New Roman"/>
                <a:ea typeface="Times New Roman"/>
                <a:cs typeface="Times New Roman"/>
                <a:sym typeface="Times New Roman"/>
              </a:rPr>
              <a:t> cần thiết để mật mã hóa (encode) </a:t>
            </a:r>
            <a:r>
              <a:rPr b="1" lang="en-US" sz="1800">
                <a:solidFill>
                  <a:schemeClr val="dk1"/>
                </a:solidFill>
                <a:latin typeface="Times New Roman"/>
                <a:ea typeface="Times New Roman"/>
                <a:cs typeface="Times New Roman"/>
                <a:sym typeface="Times New Roman"/>
              </a:rPr>
              <a:t>username/password</a:t>
            </a:r>
            <a:r>
              <a:rPr lang="en-US" sz="1800">
                <a:solidFill>
                  <a:schemeClr val="dk1"/>
                </a:solidFill>
                <a:latin typeface="Times New Roman"/>
                <a:ea typeface="Times New Roman"/>
                <a:cs typeface="Times New Roman"/>
                <a:sym typeface="Times New Roman"/>
              </a:rPr>
              <a:t> trong trường hợp bạn sử dụng </a:t>
            </a:r>
            <a:r>
              <a:rPr b="1" lang="en-US" sz="1800">
                <a:solidFill>
                  <a:schemeClr val="dk1"/>
                </a:solidFill>
                <a:latin typeface="Times New Roman"/>
                <a:ea typeface="Times New Roman"/>
                <a:cs typeface="Times New Roman"/>
                <a:sym typeface="Times New Roman"/>
              </a:rPr>
              <a:t>Rest Client</a:t>
            </a:r>
            <a:r>
              <a:rPr lang="en-US" sz="1800">
                <a:solidFill>
                  <a:schemeClr val="dk1"/>
                </a:solidFill>
                <a:latin typeface="Times New Roman"/>
                <a:ea typeface="Times New Roman"/>
                <a:cs typeface="Times New Roman"/>
                <a:sym typeface="Times New Roman"/>
              </a:rPr>
              <a:t> để truy cập các nguồn dữ liệu được bảo mật bởi </a:t>
            </a:r>
            <a:r>
              <a:rPr b="1" lang="en-US" sz="1800">
                <a:solidFill>
                  <a:schemeClr val="dk1"/>
                </a:solidFill>
                <a:latin typeface="Times New Roman"/>
                <a:ea typeface="Times New Roman"/>
                <a:cs typeface="Times New Roman"/>
                <a:sym typeface="Times New Roman"/>
              </a:rPr>
              <a:t>Basic Authentication</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384" name="Google Shape;384;p24"/>
          <p:cNvPicPr preferRelativeResize="0"/>
          <p:nvPr/>
        </p:nvPicPr>
        <p:blipFill rotWithShape="1">
          <a:blip r:embed="rId4">
            <a:alphaModFix/>
          </a:blip>
          <a:srcRect b="0" l="0" r="0" t="0"/>
          <a:stretch/>
        </p:blipFill>
        <p:spPr>
          <a:xfrm>
            <a:off x="2139188" y="1177383"/>
            <a:ext cx="4501767" cy="3967583"/>
          </a:xfrm>
          <a:prstGeom prst="rect">
            <a:avLst/>
          </a:prstGeom>
          <a:noFill/>
          <a:ln>
            <a:noFill/>
          </a:ln>
        </p:spPr>
      </p:pic>
      <p:pic>
        <p:nvPicPr>
          <p:cNvPr id="385" name="Google Shape;385;p24"/>
          <p:cNvPicPr preferRelativeResize="0"/>
          <p:nvPr/>
        </p:nvPicPr>
        <p:blipFill rotWithShape="1">
          <a:blip r:embed="rId5">
            <a:alphaModFix/>
          </a:blip>
          <a:srcRect b="0" l="0" r="0" t="0"/>
          <a:stretch/>
        </p:blipFill>
        <p:spPr>
          <a:xfrm>
            <a:off x="2139188" y="5144967"/>
            <a:ext cx="3109628" cy="1064684"/>
          </a:xfrm>
          <a:prstGeom prst="rect">
            <a:avLst/>
          </a:prstGeom>
          <a:noFill/>
          <a:ln>
            <a:noFill/>
          </a:ln>
        </p:spPr>
      </p:pic>
      <p:sp>
        <p:nvSpPr>
          <p:cNvPr id="386" name="Google Shape;386;p24"/>
          <p:cNvSpPr txBox="1"/>
          <p:nvPr/>
        </p:nvSpPr>
        <p:spPr>
          <a:xfrm>
            <a:off x="2804491" y="6209651"/>
            <a:ext cx="2977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Nội dung đầy đủ của Pom.xml</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nvSpPr>
        <p:spPr>
          <a:xfrm>
            <a:off x="2286000" y="812219"/>
            <a:ext cx="400693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GET – RestTemplate.getForObject</a:t>
            </a:r>
            <a:endParaRPr b="1" sz="2000">
              <a:solidFill>
                <a:schemeClr val="dk1"/>
              </a:solidFill>
              <a:latin typeface="Times New Roman"/>
              <a:ea typeface="Times New Roman"/>
              <a:cs typeface="Times New Roman"/>
              <a:sym typeface="Times New Roman"/>
            </a:endParaRPr>
          </a:p>
        </p:txBody>
      </p:sp>
      <p:sp>
        <p:nvSpPr>
          <p:cNvPr id="393" name="Google Shape;393;p25"/>
          <p:cNvSpPr txBox="1"/>
          <p:nvPr/>
        </p:nvSpPr>
        <p:spPr>
          <a:xfrm>
            <a:off x="457200" y="304800"/>
            <a:ext cx="54523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CRUD Restful Client với Rest Template</a:t>
            </a:r>
            <a:endParaRPr sz="2400">
              <a:solidFill>
                <a:schemeClr val="dk1"/>
              </a:solidFill>
              <a:latin typeface="Times New Roman"/>
              <a:ea typeface="Times New Roman"/>
              <a:cs typeface="Times New Roman"/>
              <a:sym typeface="Times New Roman"/>
            </a:endParaRPr>
          </a:p>
        </p:txBody>
      </p:sp>
      <p:sp>
        <p:nvSpPr>
          <p:cNvPr id="394" name="Google Shape;394;p25"/>
          <p:cNvSpPr txBox="1"/>
          <p:nvPr/>
        </p:nvSpPr>
        <p:spPr>
          <a:xfrm>
            <a:off x="152400" y="1491734"/>
            <a:ext cx="876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Sử dụng phương thức </a:t>
            </a:r>
            <a:r>
              <a:rPr b="1" lang="en-US" sz="1800">
                <a:solidFill>
                  <a:schemeClr val="dk1"/>
                </a:solidFill>
                <a:latin typeface="Times New Roman"/>
                <a:ea typeface="Times New Roman"/>
                <a:cs typeface="Times New Roman"/>
                <a:sym typeface="Times New Roman"/>
              </a:rPr>
              <a:t>getForObject</a:t>
            </a:r>
            <a:r>
              <a:rPr lang="en-US" sz="1800">
                <a:solidFill>
                  <a:schemeClr val="dk1"/>
                </a:solidFill>
                <a:latin typeface="Times New Roman"/>
                <a:ea typeface="Times New Roman"/>
                <a:cs typeface="Times New Roman"/>
                <a:sym typeface="Times New Roman"/>
              </a:rPr>
              <a:t> để gửi một yêu cầu (request) tới </a:t>
            </a:r>
            <a:r>
              <a:rPr b="1" lang="en-US" sz="1800">
                <a:solidFill>
                  <a:schemeClr val="dk1"/>
                </a:solidFill>
                <a:latin typeface="Times New Roman"/>
                <a:ea typeface="Times New Roman"/>
                <a:cs typeface="Times New Roman"/>
                <a:sym typeface="Times New Roman"/>
              </a:rPr>
              <a:t>Restful Service</a:t>
            </a:r>
            <a:r>
              <a:rPr lang="en-US" sz="1800">
                <a:solidFill>
                  <a:schemeClr val="dk1"/>
                </a:solidFill>
                <a:latin typeface="Times New Roman"/>
                <a:ea typeface="Times New Roman"/>
                <a:cs typeface="Times New Roman"/>
                <a:sym typeface="Times New Roman"/>
              </a:rPr>
              <a:t>, và nhận được dữ liệu trả về</a:t>
            </a:r>
            <a:endParaRPr sz="1800">
              <a:solidFill>
                <a:schemeClr val="dk1"/>
              </a:solidFill>
              <a:latin typeface="Times New Roman"/>
              <a:ea typeface="Times New Roman"/>
              <a:cs typeface="Times New Roman"/>
              <a:sym typeface="Times New Roman"/>
            </a:endParaRPr>
          </a:p>
        </p:txBody>
      </p:sp>
      <p:pic>
        <p:nvPicPr>
          <p:cNvPr id="395" name="Google Shape;395;p25"/>
          <p:cNvPicPr preferRelativeResize="0"/>
          <p:nvPr/>
        </p:nvPicPr>
        <p:blipFill rotWithShape="1">
          <a:blip r:embed="rId3">
            <a:alphaModFix/>
          </a:blip>
          <a:srcRect b="0" l="0" r="0" t="0"/>
          <a:stretch/>
        </p:blipFill>
        <p:spPr>
          <a:xfrm>
            <a:off x="457200" y="2438400"/>
            <a:ext cx="5441870" cy="2087000"/>
          </a:xfrm>
          <a:prstGeom prst="rect">
            <a:avLst/>
          </a:prstGeom>
          <a:noFill/>
          <a:ln>
            <a:noFill/>
          </a:ln>
        </p:spPr>
      </p:pic>
      <p:pic>
        <p:nvPicPr>
          <p:cNvPr id="396" name="Google Shape;396;p25"/>
          <p:cNvPicPr preferRelativeResize="0"/>
          <p:nvPr/>
        </p:nvPicPr>
        <p:blipFill rotWithShape="1">
          <a:blip r:embed="rId4">
            <a:alphaModFix/>
          </a:blip>
          <a:srcRect b="0" l="0" r="0" t="0"/>
          <a:stretch/>
        </p:blipFill>
        <p:spPr>
          <a:xfrm>
            <a:off x="6103620" y="2138065"/>
            <a:ext cx="2743200" cy="3524250"/>
          </a:xfrm>
          <a:prstGeom prst="rect">
            <a:avLst/>
          </a:prstGeom>
          <a:noFill/>
          <a:ln>
            <a:noFill/>
          </a:ln>
        </p:spPr>
      </p:pic>
      <p:sp>
        <p:nvSpPr>
          <p:cNvPr id="397" name="Google Shape;397;p25"/>
          <p:cNvSpPr/>
          <p:nvPr/>
        </p:nvSpPr>
        <p:spPr>
          <a:xfrm>
            <a:off x="533400" y="4648200"/>
            <a:ext cx="5365670" cy="785515"/>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olas"/>
                <a:ea typeface="Consolas"/>
                <a:cs typeface="Consolas"/>
                <a:sym typeface="Consolas"/>
              </a:rPr>
              <a:t>restTemplate.getForObject(URL , Object)</a:t>
            </a:r>
            <a:endParaRPr sz="1800">
              <a:solidFill>
                <a:schemeClr val="dk1"/>
              </a:solidFill>
              <a:latin typeface="Consolas"/>
              <a:ea typeface="Consolas"/>
              <a:cs typeface="Consolas"/>
              <a:sym typeface="Consolas"/>
            </a:endParaRPr>
          </a:p>
        </p:txBody>
      </p:sp>
      <p:sp>
        <p:nvSpPr>
          <p:cNvPr id="398" name="Google Shape;398;p25"/>
          <p:cNvSpPr txBox="1"/>
          <p:nvPr/>
        </p:nvSpPr>
        <p:spPr>
          <a:xfrm>
            <a:off x="685800" y="5576054"/>
            <a:ext cx="27496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URL: đường dẫn request</a:t>
            </a:r>
            <a:endParaRPr sz="1800">
              <a:solidFill>
                <a:schemeClr val="dk1"/>
              </a:solidFill>
              <a:latin typeface="Times New Roman"/>
              <a:ea typeface="Times New Roman"/>
              <a:cs typeface="Times New Roman"/>
              <a:sym typeface="Times New Roman"/>
            </a:endParaRPr>
          </a:p>
        </p:txBody>
      </p:sp>
      <p:sp>
        <p:nvSpPr>
          <p:cNvPr id="399" name="Google Shape;399;p25"/>
          <p:cNvSpPr txBox="1"/>
          <p:nvPr/>
        </p:nvSpPr>
        <p:spPr>
          <a:xfrm>
            <a:off x="659593" y="5945386"/>
            <a:ext cx="32528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Object: đối tượng muốn trả lại</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381000" y="228600"/>
            <a:ext cx="83820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latin typeface="Calibri"/>
                <a:ea typeface="Calibri"/>
                <a:cs typeface="Calibri"/>
                <a:sym typeface="Calibri"/>
              </a:rPr>
              <a:t>Tổng kết </a:t>
            </a:r>
            <a:endParaRPr>
              <a:latin typeface="Calibri"/>
              <a:ea typeface="Calibri"/>
              <a:cs typeface="Calibri"/>
              <a:sym typeface="Calibri"/>
            </a:endParaRPr>
          </a:p>
        </p:txBody>
      </p:sp>
      <p:sp>
        <p:nvSpPr>
          <p:cNvPr id="406" name="Google Shape;406;p26"/>
          <p:cNvSpPr txBox="1"/>
          <p:nvPr/>
        </p:nvSpPr>
        <p:spPr>
          <a:xfrm>
            <a:off x="533400" y="941010"/>
            <a:ext cx="72308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Câu hỏi “</a:t>
            </a:r>
            <a:r>
              <a:rPr b="1" lang="en-US" sz="2000">
                <a:solidFill>
                  <a:schemeClr val="dk1"/>
                </a:solidFill>
                <a:latin typeface="Times New Roman"/>
                <a:ea typeface="Times New Roman"/>
                <a:cs typeface="Times New Roman"/>
                <a:sym typeface="Times New Roman"/>
              </a:rPr>
              <a:t>Spring-Boot là gì? Tại sao nên dùng Spring –Boot?</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407" name="Google Shape;407;p26"/>
          <p:cNvSpPr txBox="1"/>
          <p:nvPr/>
        </p:nvSpPr>
        <p:spPr>
          <a:xfrm>
            <a:off x="152400" y="1532096"/>
            <a:ext cx="876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Spring Boot</a:t>
            </a:r>
            <a:r>
              <a:rPr lang="en-US" sz="1800">
                <a:solidFill>
                  <a:schemeClr val="dk1"/>
                </a:solidFill>
                <a:latin typeface="Times New Roman"/>
                <a:ea typeface="Times New Roman"/>
                <a:cs typeface="Times New Roman"/>
                <a:sym typeface="Times New Roman"/>
              </a:rPr>
              <a:t> là một bước tiếp theo của </a:t>
            </a:r>
            <a:r>
              <a:rPr b="1" lang="en-US" sz="1800">
                <a:solidFill>
                  <a:schemeClr val="dk1"/>
                </a:solidFill>
                <a:latin typeface="Times New Roman"/>
                <a:ea typeface="Times New Roman"/>
                <a:cs typeface="Times New Roman"/>
                <a:sym typeface="Times New Roman"/>
              </a:rPr>
              <a:t>Spring</a:t>
            </a:r>
            <a:r>
              <a:rPr lang="en-US" sz="1800">
                <a:solidFill>
                  <a:schemeClr val="dk1"/>
                </a:solidFill>
                <a:latin typeface="Times New Roman"/>
                <a:ea typeface="Times New Roman"/>
                <a:cs typeface="Times New Roman"/>
                <a:sym typeface="Times New Roman"/>
              </a:rPr>
              <a:t>, để làm cho Spring dễ dàng hơn trong việc thiết lập và phát triển ứng dụng</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08" name="Google Shape;408;p26"/>
          <p:cNvSpPr txBox="1"/>
          <p:nvPr/>
        </p:nvSpPr>
        <p:spPr>
          <a:xfrm>
            <a:off x="152400" y="2223254"/>
            <a:ext cx="8747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Nó cung cấp sẵn các Server nhúng (embedded HTTP server) như Tomcat, Jetty… để phát triển và test các ứng dụng web dễ dàng.</a:t>
            </a:r>
            <a:endParaRPr sz="1800">
              <a:solidFill>
                <a:schemeClr val="dk1"/>
              </a:solidFill>
              <a:latin typeface="Times New Roman"/>
              <a:ea typeface="Times New Roman"/>
              <a:cs typeface="Times New Roman"/>
              <a:sym typeface="Times New Roman"/>
            </a:endParaRPr>
          </a:p>
        </p:txBody>
      </p:sp>
      <p:sp>
        <p:nvSpPr>
          <p:cNvPr id="409" name="Google Shape;409;p26"/>
          <p:cNvSpPr txBox="1"/>
          <p:nvPr/>
        </p:nvSpPr>
        <p:spPr>
          <a:xfrm>
            <a:off x="152400" y="2805852"/>
            <a:ext cx="87477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Có rất nhiều thư viện, framework hỗ trợ lập trình viên Java</a:t>
            </a:r>
            <a:endParaRPr sz="1800">
              <a:solidFill>
                <a:schemeClr val="dk1"/>
              </a:solidFill>
              <a:latin typeface="Times New Roman"/>
              <a:ea typeface="Times New Roman"/>
              <a:cs typeface="Times New Roman"/>
              <a:sym typeface="Times New Roman"/>
            </a:endParaRPr>
          </a:p>
        </p:txBody>
      </p:sp>
      <p:sp>
        <p:nvSpPr>
          <p:cNvPr id="410" name="Google Shape;410;p26"/>
          <p:cNvSpPr txBox="1"/>
          <p:nvPr/>
        </p:nvSpPr>
        <p:spPr>
          <a:xfrm>
            <a:off x="152400" y="3175184"/>
            <a:ext cx="87477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Đặc biệt, nó có thể tạo thành 1 ứng dụng Mircro-Service</a:t>
            </a:r>
            <a:endParaRPr sz="1800">
              <a:solidFill>
                <a:schemeClr val="dk1"/>
              </a:solidFill>
              <a:latin typeface="Times New Roman"/>
              <a:ea typeface="Times New Roman"/>
              <a:cs typeface="Times New Roman"/>
              <a:sym typeface="Times New Roman"/>
            </a:endParaRPr>
          </a:p>
        </p:txBody>
      </p:sp>
      <p:sp>
        <p:nvSpPr>
          <p:cNvPr id="411" name="Google Shape;411;p26"/>
          <p:cNvSpPr txBox="1"/>
          <p:nvPr/>
        </p:nvSpPr>
        <p:spPr>
          <a:xfrm>
            <a:off x="533400" y="3733800"/>
            <a:ext cx="74560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Câu hỏi “</a:t>
            </a:r>
            <a:r>
              <a:rPr b="1" lang="en-US" sz="2000">
                <a:solidFill>
                  <a:schemeClr val="dk1"/>
                </a:solidFill>
                <a:latin typeface="Times New Roman"/>
                <a:ea typeface="Times New Roman"/>
                <a:cs typeface="Times New Roman"/>
                <a:sym typeface="Times New Roman"/>
              </a:rPr>
              <a:t>Từ đâu mà nó trở thành 1 công cụ của MicroService?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412" name="Google Shape;412;p26"/>
          <p:cNvSpPr txBox="1"/>
          <p:nvPr/>
        </p:nvSpPr>
        <p:spPr>
          <a:xfrm>
            <a:off x="198120" y="4195465"/>
            <a:ext cx="8763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Bản thân ý nghĩa của </a:t>
            </a:r>
            <a:r>
              <a:rPr b="1" lang="en-US" sz="1800">
                <a:solidFill>
                  <a:schemeClr val="dk1"/>
                </a:solidFill>
                <a:latin typeface="Times New Roman"/>
                <a:ea typeface="Times New Roman"/>
                <a:cs typeface="Times New Roman"/>
                <a:sym typeface="Times New Roman"/>
              </a:rPr>
              <a:t>Micro Service</a:t>
            </a:r>
            <a:r>
              <a:rPr lang="en-US" sz="1800">
                <a:solidFill>
                  <a:schemeClr val="dk1"/>
                </a:solidFill>
                <a:latin typeface="Times New Roman"/>
                <a:ea typeface="Times New Roman"/>
                <a:cs typeface="Times New Roman"/>
                <a:sym typeface="Times New Roman"/>
              </a:rPr>
              <a:t> là “chia để trị” , và ở trong Spring Boot cũng vậy. Chúng ta tạo nhiều Spring-Boot(tùy vào độ lớn của dự án) , mỗi Spring-Boot có 1 chức năng riêng và cuối chúng có thể giao tiếp với nhau qua lớp </a:t>
            </a:r>
            <a:r>
              <a:rPr b="1" lang="en-US" sz="1800">
                <a:solidFill>
                  <a:schemeClr val="dk1"/>
                </a:solidFill>
                <a:latin typeface="Times New Roman"/>
                <a:ea typeface="Times New Roman"/>
                <a:cs typeface="Times New Roman"/>
                <a:sym typeface="Times New Roman"/>
              </a:rPr>
              <a:t>RestTemplate</a:t>
            </a:r>
            <a:r>
              <a:rPr lang="en-US" sz="1800">
                <a:solidFill>
                  <a:schemeClr val="dk1"/>
                </a:solidFill>
                <a:latin typeface="Times New Roman"/>
                <a:ea typeface="Times New Roman"/>
                <a:cs typeface="Times New Roman"/>
                <a:sym typeface="Times New Roman"/>
              </a:rPr>
              <a:t> của Spring.</a:t>
            </a:r>
            <a:endParaRPr sz="1800">
              <a:solidFill>
                <a:schemeClr val="dk1"/>
              </a:solidFill>
              <a:latin typeface="Times New Roman"/>
              <a:ea typeface="Times New Roman"/>
              <a:cs typeface="Times New Roman"/>
              <a:sym typeface="Times New Roman"/>
            </a:endParaRPr>
          </a:p>
        </p:txBody>
      </p:sp>
      <p:sp>
        <p:nvSpPr>
          <p:cNvPr id="413" name="Google Shape;413;p26"/>
          <p:cNvSpPr txBox="1"/>
          <p:nvPr/>
        </p:nvSpPr>
        <p:spPr>
          <a:xfrm>
            <a:off x="198120" y="5254110"/>
            <a:ext cx="876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Nhờ có đó, hiện nay có rất nhiều thư viện, Framework phát triển ứng dụng </a:t>
            </a:r>
            <a:r>
              <a:rPr b="1" lang="en-US" sz="1800">
                <a:solidFill>
                  <a:schemeClr val="dk1"/>
                </a:solidFill>
                <a:latin typeface="Times New Roman"/>
                <a:ea typeface="Times New Roman"/>
                <a:cs typeface="Times New Roman"/>
                <a:sym typeface="Times New Roman"/>
              </a:rPr>
              <a:t>MicroService</a:t>
            </a:r>
            <a:r>
              <a:rPr lang="en-US" sz="1800">
                <a:solidFill>
                  <a:schemeClr val="dk1"/>
                </a:solidFill>
                <a:latin typeface="Times New Roman"/>
                <a:ea typeface="Times New Roman"/>
                <a:cs typeface="Times New Roman"/>
                <a:sym typeface="Times New Roman"/>
              </a:rPr>
              <a:t> bằng </a:t>
            </a:r>
            <a:r>
              <a:rPr b="1" lang="en-US" sz="1800">
                <a:solidFill>
                  <a:schemeClr val="dk1"/>
                </a:solidFill>
                <a:latin typeface="Times New Roman"/>
                <a:ea typeface="Times New Roman"/>
                <a:cs typeface="Times New Roman"/>
                <a:sym typeface="Times New Roman"/>
              </a:rPr>
              <a:t>Spring-Boot</a:t>
            </a:r>
            <a:r>
              <a:rPr lang="en-US" sz="1800">
                <a:solidFill>
                  <a:schemeClr val="dk1"/>
                </a:solidFill>
                <a:latin typeface="Times New Roman"/>
                <a:ea typeface="Times New Roman"/>
                <a:cs typeface="Times New Roman"/>
                <a:sym typeface="Times New Roman"/>
              </a:rPr>
              <a:t> như Eureka Server, Zuul, … </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Bài slide về Spring đến đây là kết thúc !</a:t>
            </a:r>
            <a:endParaRPr sz="2400">
              <a:latin typeface="Times New Roman"/>
              <a:ea typeface="Times New Roman"/>
              <a:cs typeface="Times New Roman"/>
              <a:sym typeface="Times New Roman"/>
            </a:endParaRPr>
          </a:p>
        </p:txBody>
      </p:sp>
      <p:sp>
        <p:nvSpPr>
          <p:cNvPr id="420" name="Google Shape;420;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None/>
            </a:pPr>
            <a:r>
              <a:rPr lang="en-US" sz="2000">
                <a:latin typeface="Times New Roman"/>
                <a:ea typeface="Times New Roman"/>
                <a:cs typeface="Times New Roman"/>
                <a:sym typeface="Times New Roman"/>
              </a:rPr>
              <a:t>Xin cảm ơn bạn theo dõi !</a:t>
            </a:r>
            <a:endParaRPr sz="2000">
              <a:latin typeface="Times New Roman"/>
              <a:ea typeface="Times New Roman"/>
              <a:cs typeface="Times New Roman"/>
              <a:sym typeface="Times New Roman"/>
            </a:endParaRPr>
          </a:p>
        </p:txBody>
      </p:sp>
      <p:pic>
        <p:nvPicPr>
          <p:cNvPr id="421" name="Google Shape;421;p27"/>
          <p:cNvPicPr preferRelativeResize="0"/>
          <p:nvPr/>
        </p:nvPicPr>
        <p:blipFill rotWithShape="1">
          <a:blip r:embed="rId3">
            <a:alphaModFix/>
          </a:blip>
          <a:srcRect b="0" l="0" r="0" t="0"/>
          <a:stretch/>
        </p:blipFill>
        <p:spPr>
          <a:xfrm>
            <a:off x="1548383" y="990600"/>
            <a:ext cx="5807779" cy="35052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I. Giới thiệu về Spring-Boot</a:t>
            </a:r>
            <a:endParaRPr sz="2800"/>
          </a:p>
        </p:txBody>
      </p:sp>
      <p:pic>
        <p:nvPicPr>
          <p:cNvPr descr="Kết quả hình ảnh cho spring boot" id="110" name="Google Shape;110;p3"/>
          <p:cNvPicPr preferRelativeResize="0"/>
          <p:nvPr/>
        </p:nvPicPr>
        <p:blipFill rotWithShape="1">
          <a:blip r:embed="rId3">
            <a:alphaModFix/>
          </a:blip>
          <a:srcRect b="0" l="0" r="0" t="0"/>
          <a:stretch/>
        </p:blipFill>
        <p:spPr>
          <a:xfrm>
            <a:off x="1752600" y="3276541"/>
            <a:ext cx="5943600" cy="3373396"/>
          </a:xfrm>
          <a:prstGeom prst="rect">
            <a:avLst/>
          </a:prstGeom>
          <a:noFill/>
          <a:ln>
            <a:noFill/>
          </a:ln>
        </p:spPr>
      </p:pic>
      <p:sp>
        <p:nvSpPr>
          <p:cNvPr id="111" name="Google Shape;111;p3"/>
          <p:cNvSpPr txBox="1"/>
          <p:nvPr/>
        </p:nvSpPr>
        <p:spPr>
          <a:xfrm>
            <a:off x="362128" y="1676400"/>
            <a:ext cx="8724544" cy="646331"/>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Spring Boot</a:t>
            </a:r>
            <a:r>
              <a:rPr b="0" i="0" lang="en-US" sz="1800" u="none" cap="none" strike="noStrike">
                <a:solidFill>
                  <a:schemeClr val="dk1"/>
                </a:solidFill>
                <a:latin typeface="Times New Roman"/>
                <a:ea typeface="Times New Roman"/>
                <a:cs typeface="Times New Roman"/>
                <a:sym typeface="Times New Roman"/>
              </a:rPr>
              <a:t> là một bước tiếp theo của </a:t>
            </a:r>
            <a:r>
              <a:rPr b="1" i="0" lang="en-US" sz="1800" u="none" cap="none" strike="noStrike">
                <a:solidFill>
                  <a:schemeClr val="dk1"/>
                </a:solidFill>
                <a:latin typeface="Times New Roman"/>
                <a:ea typeface="Times New Roman"/>
                <a:cs typeface="Times New Roman"/>
                <a:sym typeface="Times New Roman"/>
              </a:rPr>
              <a:t>Spring</a:t>
            </a:r>
            <a:r>
              <a:rPr b="0" i="0" lang="en-US" sz="1800" u="none" cap="none" strike="noStrike">
                <a:solidFill>
                  <a:schemeClr val="dk1"/>
                </a:solidFill>
                <a:latin typeface="Times New Roman"/>
                <a:ea typeface="Times New Roman"/>
                <a:cs typeface="Times New Roman"/>
                <a:sym typeface="Times New Roman"/>
              </a:rPr>
              <a:t>, để làm cho Spring dễ dàng hơn trong việc thiết lập và phát triển ứng dụng. </a:t>
            </a:r>
            <a:endParaRPr b="0" i="0" sz="1800" u="none" cap="none" strike="noStrike">
              <a:solidFill>
                <a:schemeClr val="dk1"/>
              </a:solidFill>
              <a:latin typeface="Times New Roman"/>
              <a:ea typeface="Times New Roman"/>
              <a:cs typeface="Times New Roman"/>
              <a:sym typeface="Times New Roman"/>
            </a:endParaRPr>
          </a:p>
        </p:txBody>
      </p:sp>
      <p:sp>
        <p:nvSpPr>
          <p:cNvPr id="112" name="Google Shape;112;p3"/>
          <p:cNvSpPr txBox="1"/>
          <p:nvPr/>
        </p:nvSpPr>
        <p:spPr>
          <a:xfrm>
            <a:off x="362128" y="990600"/>
            <a:ext cx="8305800" cy="646331"/>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Spring Boot là một thành viên trong đại gia đình </a:t>
            </a:r>
            <a:r>
              <a:rPr b="1" i="0" lang="en-US" sz="1800" u="none" cap="none" strike="noStrike">
                <a:solidFill>
                  <a:schemeClr val="dk1"/>
                </a:solidFill>
                <a:latin typeface="Times New Roman"/>
                <a:ea typeface="Times New Roman"/>
                <a:cs typeface="Times New Roman"/>
                <a:sym typeface="Times New Roman"/>
              </a:rPr>
              <a:t>Spring framework </a:t>
            </a:r>
            <a:r>
              <a:rPr b="0" i="0" lang="en-US" sz="1800" u="none" cap="none" strike="noStrike">
                <a:solidFill>
                  <a:schemeClr val="dk1"/>
                </a:solidFill>
                <a:latin typeface="Times New Roman"/>
                <a:ea typeface="Times New Roman"/>
                <a:cs typeface="Times New Roman"/>
                <a:sym typeface="Times New Roman"/>
              </a:rPr>
              <a:t>và là một Project nằm trên tầng </a:t>
            </a:r>
            <a:r>
              <a:rPr b="1" i="0" lang="en-US" sz="1800" u="none" cap="none" strike="noStrike">
                <a:solidFill>
                  <a:schemeClr val="dk1"/>
                </a:solidFill>
                <a:latin typeface="Times New Roman"/>
                <a:ea typeface="Times New Roman"/>
                <a:cs typeface="Times New Roman"/>
                <a:sym typeface="Times New Roman"/>
              </a:rPr>
              <a:t>IO Execution</a:t>
            </a:r>
            <a:r>
              <a:rPr b="0" i="0" lang="en-US" sz="1800" u="none" cap="none" strike="noStrike">
                <a:solidFill>
                  <a:schemeClr val="dk1"/>
                </a:solidFill>
                <a:latin typeface="Times New Roman"/>
                <a:ea typeface="Times New Roman"/>
                <a:cs typeface="Times New Roman"/>
                <a:sym typeface="Times New Roman"/>
              </a:rPr>
              <a:t> (Tầng thực thi)</a:t>
            </a:r>
            <a:endParaRPr b="1" i="0" sz="1800" u="none" cap="none" strike="noStrike">
              <a:solidFill>
                <a:schemeClr val="dk1"/>
              </a:solidFill>
              <a:latin typeface="Times New Roman"/>
              <a:ea typeface="Times New Roman"/>
              <a:cs typeface="Times New Roman"/>
              <a:sym typeface="Times New Roman"/>
            </a:endParaRPr>
          </a:p>
        </p:txBody>
      </p:sp>
      <p:sp>
        <p:nvSpPr>
          <p:cNvPr id="113" name="Google Shape;113;p3"/>
          <p:cNvSpPr txBox="1"/>
          <p:nvPr/>
        </p:nvSpPr>
        <p:spPr>
          <a:xfrm>
            <a:off x="362128" y="2322731"/>
            <a:ext cx="8534400" cy="92333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Với </a:t>
            </a:r>
            <a:r>
              <a:rPr b="1" i="0" lang="en-US" sz="1800" u="none" cap="none" strike="noStrike">
                <a:solidFill>
                  <a:schemeClr val="dk1"/>
                </a:solidFill>
                <a:latin typeface="Times New Roman"/>
                <a:ea typeface="Times New Roman"/>
                <a:cs typeface="Times New Roman"/>
                <a:sym typeface="Times New Roman"/>
              </a:rPr>
              <a:t>Spring Boot</a:t>
            </a:r>
            <a:r>
              <a:rPr b="0" i="0" lang="en-US" sz="1800" u="none" cap="none" strike="noStrike">
                <a:solidFill>
                  <a:schemeClr val="dk1"/>
                </a:solidFill>
                <a:latin typeface="Times New Roman"/>
                <a:ea typeface="Times New Roman"/>
                <a:cs typeface="Times New Roman"/>
                <a:sym typeface="Times New Roman"/>
              </a:rPr>
              <a:t>,các cấu hình </a:t>
            </a:r>
            <a:r>
              <a:rPr b="1" i="0" lang="en-US" sz="1800" u="none" cap="none" strike="noStrike">
                <a:solidFill>
                  <a:schemeClr val="dk1"/>
                </a:solidFill>
                <a:latin typeface="Times New Roman"/>
                <a:ea typeface="Times New Roman"/>
                <a:cs typeface="Times New Roman"/>
                <a:sym typeface="Times New Roman"/>
              </a:rPr>
              <a:t>Spring</a:t>
            </a:r>
            <a:r>
              <a:rPr b="0" i="0" lang="en-US" sz="1800" u="none" cap="none" strike="noStrike">
                <a:solidFill>
                  <a:schemeClr val="dk1"/>
                </a:solidFill>
                <a:latin typeface="Times New Roman"/>
                <a:ea typeface="Times New Roman"/>
                <a:cs typeface="Times New Roman"/>
                <a:sym typeface="Times New Roman"/>
              </a:rPr>
              <a:t> được giảm thiểu tối đa. </a:t>
            </a:r>
            <a:r>
              <a:rPr b="1" i="0" lang="en-US" sz="1800" u="none" cap="none" strike="noStrike">
                <a:solidFill>
                  <a:schemeClr val="dk1"/>
                </a:solidFill>
                <a:latin typeface="Times New Roman"/>
                <a:ea typeface="Times New Roman"/>
                <a:cs typeface="Times New Roman"/>
                <a:sym typeface="Times New Roman"/>
              </a:rPr>
              <a:t>Spring Boot</a:t>
            </a:r>
            <a:r>
              <a:rPr b="0" i="0" lang="en-US" sz="1800" u="none" cap="none" strike="noStrike">
                <a:solidFill>
                  <a:schemeClr val="dk1"/>
                </a:solidFill>
                <a:latin typeface="Times New Roman"/>
                <a:ea typeface="Times New Roman"/>
                <a:cs typeface="Times New Roman"/>
                <a:sym typeface="Times New Roman"/>
              </a:rPr>
              <a:t> hỗ trợ các bộ chứa nhúng (embedded containers) điều này cho phép các ứng dụng web có thể chạy độc lập mà không cần phải trên khai lên các Web Server.</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1" type="body"/>
          </p:nvPr>
        </p:nvSpPr>
        <p:spPr>
          <a:xfrm>
            <a:off x="381000" y="506222"/>
            <a:ext cx="8458200" cy="457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latin typeface="Times New Roman"/>
                <a:ea typeface="Times New Roman"/>
                <a:cs typeface="Times New Roman"/>
                <a:sym typeface="Times New Roman"/>
              </a:rPr>
              <a:t>Lợi ích của Spring-Boot</a:t>
            </a:r>
            <a:endParaRPr/>
          </a:p>
        </p:txBody>
      </p:sp>
      <p:pic>
        <p:nvPicPr>
          <p:cNvPr descr="https://o7planning.org/vi/11267/cache/images/i/5293864.png" id="120" name="Google Shape;120;p4"/>
          <p:cNvPicPr preferRelativeResize="0"/>
          <p:nvPr/>
        </p:nvPicPr>
        <p:blipFill rotWithShape="1">
          <a:blip r:embed="rId3">
            <a:alphaModFix/>
          </a:blip>
          <a:srcRect b="0" l="0" r="0" t="0"/>
          <a:stretch/>
        </p:blipFill>
        <p:spPr>
          <a:xfrm>
            <a:off x="914400" y="4267200"/>
            <a:ext cx="6838950" cy="1314451"/>
          </a:xfrm>
          <a:prstGeom prst="rect">
            <a:avLst/>
          </a:prstGeom>
          <a:noFill/>
          <a:ln>
            <a:noFill/>
          </a:ln>
        </p:spPr>
      </p:pic>
      <p:sp>
        <p:nvSpPr>
          <p:cNvPr id="121" name="Google Shape;121;p4"/>
          <p:cNvSpPr txBox="1"/>
          <p:nvPr/>
        </p:nvSpPr>
        <p:spPr>
          <a:xfrm>
            <a:off x="2743200" y="5715000"/>
            <a:ext cx="30444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Hình minh họa về Spring-Boot</a:t>
            </a:r>
            <a:endParaRPr i="1" sz="18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381000" y="3325622"/>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Cung cấp nhiều các plugin để test các ứng dụng Spring Boot nhanh chóng như sử dụng công cụ build Maven và Gradle   </a:t>
            </a:r>
            <a:endParaRPr/>
          </a:p>
        </p:txBody>
      </p:sp>
      <p:sp>
        <p:nvSpPr>
          <p:cNvPr id="123" name="Google Shape;123;p4"/>
          <p:cNvSpPr txBox="1"/>
          <p:nvPr/>
        </p:nvSpPr>
        <p:spPr>
          <a:xfrm>
            <a:off x="381000" y="2664051"/>
            <a:ext cx="8747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Nó cung cấp sẵn các Server nhúng (embedded HTTP server) như Tomcat, Jetty… để phát triển và test các ứng dụng web dễ dàng.</a:t>
            </a:r>
            <a:endParaRPr sz="1800">
              <a:solidFill>
                <a:schemeClr val="dk1"/>
              </a:solidFill>
              <a:latin typeface="Times New Roman"/>
              <a:ea typeface="Times New Roman"/>
              <a:cs typeface="Times New Roman"/>
              <a:sym typeface="Times New Roman"/>
            </a:endParaRPr>
          </a:p>
        </p:txBody>
      </p:sp>
      <p:sp>
        <p:nvSpPr>
          <p:cNvPr id="124" name="Google Shape;124;p4"/>
          <p:cNvSpPr txBox="1"/>
          <p:nvPr/>
        </p:nvSpPr>
        <p:spPr>
          <a:xfrm>
            <a:off x="381000" y="2017720"/>
            <a:ext cx="8839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Dễ dàng tương tác với các hệ sinh thái của Spring như Spring JDBC, Spring ORM, Spring Data, Spring Security,…</a:t>
            </a:r>
            <a:endParaRPr sz="1800">
              <a:solidFill>
                <a:schemeClr val="dk1"/>
              </a:solidFill>
              <a:latin typeface="Times New Roman"/>
              <a:ea typeface="Times New Roman"/>
              <a:cs typeface="Times New Roman"/>
              <a:sym typeface="Times New Roman"/>
            </a:endParaRPr>
          </a:p>
        </p:txBody>
      </p:sp>
      <p:sp>
        <p:nvSpPr>
          <p:cNvPr id="125" name="Google Shape;125;p4"/>
          <p:cNvSpPr txBox="1"/>
          <p:nvPr/>
        </p:nvSpPr>
        <p:spPr>
          <a:xfrm>
            <a:off x="381000" y="1383116"/>
            <a:ext cx="868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Nó tránh việc phải viết nhiều mã nguyên mẫu (boilerplate code), annotations và cấu hình XML.</a:t>
            </a:r>
            <a:endParaRPr sz="1800">
              <a:solidFill>
                <a:schemeClr val="dk1"/>
              </a:solidFill>
              <a:latin typeface="Times New Roman"/>
              <a:ea typeface="Times New Roman"/>
              <a:cs typeface="Times New Roman"/>
              <a:sym typeface="Times New Roman"/>
            </a:endParaRPr>
          </a:p>
        </p:txBody>
      </p:sp>
      <p:sp>
        <p:nvSpPr>
          <p:cNvPr id="126" name="Google Shape;126;p4"/>
          <p:cNvSpPr txBox="1"/>
          <p:nvPr/>
        </p:nvSpPr>
        <p:spPr>
          <a:xfrm>
            <a:off x="381000" y="980178"/>
            <a:ext cx="6752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Times New Roman"/>
                <a:ea typeface="Times New Roman"/>
                <a:cs typeface="Times New Roman"/>
                <a:sym typeface="Times New Roman"/>
              </a:rPr>
              <a:t> Dễ dàng phát triển ứng dụng dựa trên Spring với </a:t>
            </a:r>
            <a:r>
              <a:rPr b="1" lang="en-US" sz="1800">
                <a:solidFill>
                  <a:schemeClr val="dk1"/>
                </a:solidFill>
                <a:latin typeface="Times New Roman"/>
                <a:ea typeface="Times New Roman"/>
                <a:cs typeface="Times New Roman"/>
                <a:sym typeface="Times New Roman"/>
              </a:rPr>
              <a:t>Java</a:t>
            </a:r>
            <a:r>
              <a:rPr lang="en-US" sz="1800">
                <a:solidFill>
                  <a:schemeClr val="dk1"/>
                </a:solidFill>
                <a:latin typeface="Times New Roman"/>
                <a:ea typeface="Times New Roman"/>
                <a:cs typeface="Times New Roman"/>
                <a:sym typeface="Times New Roman"/>
              </a:rPr>
              <a:t> hoặc </a:t>
            </a:r>
            <a:r>
              <a:rPr b="1" lang="en-US" sz="1800">
                <a:solidFill>
                  <a:schemeClr val="dk1"/>
                </a:solidFill>
                <a:latin typeface="Times New Roman"/>
                <a:ea typeface="Times New Roman"/>
                <a:cs typeface="Times New Roman"/>
                <a:sym typeface="Times New Roman"/>
              </a:rPr>
              <a:t>Groovy</a:t>
            </a:r>
            <a:endParaRPr b="1"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II. Tạo 1 project sử dụng Spring-Boot</a:t>
            </a:r>
            <a:endParaRPr sz="2800"/>
          </a:p>
        </p:txBody>
      </p:sp>
      <p:sp>
        <p:nvSpPr>
          <p:cNvPr id="133" name="Google Shape;133;p5"/>
          <p:cNvSpPr txBox="1"/>
          <p:nvPr/>
        </p:nvSpPr>
        <p:spPr>
          <a:xfrm>
            <a:off x="381000" y="1066800"/>
            <a:ext cx="82296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a:t>
            </a:r>
            <a:r>
              <a:rPr lang="en-US" sz="1800">
                <a:solidFill>
                  <a:schemeClr val="dk1"/>
                </a:solidFill>
                <a:latin typeface="Calibri"/>
                <a:ea typeface="Calibri"/>
                <a:cs typeface="Calibri"/>
                <a:sym typeface="Calibri"/>
              </a:rPr>
              <a:t>ạo một ứng dụng </a:t>
            </a:r>
            <a:r>
              <a:rPr b="1" lang="en-US" sz="1800">
                <a:solidFill>
                  <a:schemeClr val="dk1"/>
                </a:solidFill>
                <a:latin typeface="Calibri"/>
                <a:ea typeface="Calibri"/>
                <a:cs typeface="Calibri"/>
                <a:sym typeface="Calibri"/>
              </a:rPr>
              <a:t>Hello Spring Boot</a:t>
            </a:r>
            <a:r>
              <a:rPr lang="en-US" sz="1800">
                <a:solidFill>
                  <a:schemeClr val="dk1"/>
                </a:solidFill>
                <a:latin typeface="Calibri"/>
                <a:ea typeface="Calibri"/>
                <a:cs typeface="Calibri"/>
                <a:sym typeface="Calibri"/>
              </a:rPr>
              <a:t>, nó là một ứng dụng </a:t>
            </a:r>
            <a:r>
              <a:rPr b="1" lang="en-US" sz="1800">
                <a:solidFill>
                  <a:schemeClr val="dk1"/>
                </a:solidFill>
                <a:latin typeface="Calibri"/>
                <a:ea typeface="Calibri"/>
                <a:cs typeface="Calibri"/>
                <a:sym typeface="Calibri"/>
              </a:rPr>
              <a:t>Web</a:t>
            </a:r>
            <a:r>
              <a:rPr lang="en-US" sz="1800">
                <a:solidFill>
                  <a:schemeClr val="dk1"/>
                </a:solidFill>
                <a:latin typeface="Calibri"/>
                <a:ea typeface="Calibri"/>
                <a:cs typeface="Calibri"/>
                <a:sym typeface="Calibri"/>
              </a:rPr>
              <a:t> đơn giản sử dụng </a:t>
            </a:r>
            <a:r>
              <a:rPr b="1" lang="en-US" sz="1800">
                <a:solidFill>
                  <a:schemeClr val="dk1"/>
                </a:solidFill>
                <a:latin typeface="Calibri"/>
                <a:ea typeface="Calibri"/>
                <a:cs typeface="Calibri"/>
                <a:sym typeface="Calibri"/>
              </a:rPr>
              <a:t>Spring Boot</a:t>
            </a:r>
            <a:r>
              <a:rPr lang="en-US" sz="1800">
                <a:solidFill>
                  <a:schemeClr val="dk1"/>
                </a:solidFill>
                <a:latin typeface="Calibri"/>
                <a:ea typeface="Calibri"/>
                <a:cs typeface="Calibri"/>
                <a:sym typeface="Calibri"/>
              </a:rPr>
              <a:t>, và sẽ chạy ứng dụng này một cách độc lập mà không cần phải triển khai lên </a:t>
            </a:r>
            <a:r>
              <a:rPr b="1" lang="en-US" sz="1800">
                <a:solidFill>
                  <a:schemeClr val="dk1"/>
                </a:solidFill>
                <a:latin typeface="Calibri"/>
                <a:ea typeface="Calibri"/>
                <a:cs typeface="Calibri"/>
                <a:sym typeface="Calibri"/>
              </a:rPr>
              <a:t>Web Server</a:t>
            </a:r>
            <a:endParaRPr b="1" sz="1800">
              <a:solidFill>
                <a:schemeClr val="dk1"/>
              </a:solidFill>
              <a:latin typeface="Calibri"/>
              <a:ea typeface="Calibri"/>
              <a:cs typeface="Calibri"/>
              <a:sym typeface="Calibri"/>
            </a:endParaRPr>
          </a:p>
        </p:txBody>
      </p:sp>
      <p:sp>
        <p:nvSpPr>
          <p:cNvPr id="134" name="Google Shape;134;p5"/>
          <p:cNvSpPr txBox="1"/>
          <p:nvPr/>
        </p:nvSpPr>
        <p:spPr>
          <a:xfrm>
            <a:off x="381000" y="2064163"/>
            <a:ext cx="47051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Những chương trình mà Spring-Boot yêu cầu:</a:t>
            </a:r>
            <a:endParaRPr sz="1800">
              <a:solidFill>
                <a:schemeClr val="dk1"/>
              </a:solidFill>
              <a:latin typeface="Times New Roman"/>
              <a:ea typeface="Times New Roman"/>
              <a:cs typeface="Times New Roman"/>
              <a:sym typeface="Times New Roman"/>
            </a:endParaRPr>
          </a:p>
        </p:txBody>
      </p:sp>
      <p:pic>
        <p:nvPicPr>
          <p:cNvPr descr="Kết quả hình ảnh cho java" id="135" name="Google Shape;135;p5"/>
          <p:cNvPicPr preferRelativeResize="0"/>
          <p:nvPr/>
        </p:nvPicPr>
        <p:blipFill rotWithShape="1">
          <a:blip r:embed="rId3">
            <a:alphaModFix/>
          </a:blip>
          <a:srcRect b="0" l="0" r="0" t="0"/>
          <a:stretch/>
        </p:blipFill>
        <p:spPr>
          <a:xfrm>
            <a:off x="914400" y="2527486"/>
            <a:ext cx="1579640" cy="2889428"/>
          </a:xfrm>
          <a:prstGeom prst="rect">
            <a:avLst/>
          </a:prstGeom>
          <a:noFill/>
          <a:ln>
            <a:noFill/>
          </a:ln>
        </p:spPr>
      </p:pic>
      <p:pic>
        <p:nvPicPr>
          <p:cNvPr descr="Kết quả hình ảnh cho maven" id="136" name="Google Shape;136;p5"/>
          <p:cNvPicPr preferRelativeResize="0"/>
          <p:nvPr/>
        </p:nvPicPr>
        <p:blipFill rotWithShape="1">
          <a:blip r:embed="rId4">
            <a:alphaModFix/>
          </a:blip>
          <a:srcRect b="0" l="0" r="0" t="0"/>
          <a:stretch/>
        </p:blipFill>
        <p:spPr>
          <a:xfrm>
            <a:off x="3505200" y="3505200"/>
            <a:ext cx="5105400" cy="1292305"/>
          </a:xfrm>
          <a:prstGeom prst="rect">
            <a:avLst/>
          </a:prstGeom>
          <a:noFill/>
          <a:ln>
            <a:noFill/>
          </a:ln>
        </p:spPr>
      </p:pic>
      <p:sp>
        <p:nvSpPr>
          <p:cNvPr id="137" name="Google Shape;137;p5"/>
          <p:cNvSpPr txBox="1"/>
          <p:nvPr/>
        </p:nvSpPr>
        <p:spPr>
          <a:xfrm>
            <a:off x="762000" y="5715000"/>
            <a:ext cx="1911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 </a:t>
            </a:r>
            <a:r>
              <a:rPr lang="en-US" sz="1800">
                <a:solidFill>
                  <a:schemeClr val="dk1"/>
                </a:solidFill>
                <a:latin typeface="Times New Roman"/>
                <a:ea typeface="Times New Roman"/>
                <a:cs typeface="Times New Roman"/>
                <a:sym typeface="Times New Roman"/>
              </a:rPr>
              <a:t>phiên bản 8+</a:t>
            </a:r>
            <a:endParaRPr/>
          </a:p>
        </p:txBody>
      </p:sp>
      <p:sp>
        <p:nvSpPr>
          <p:cNvPr id="138" name="Google Shape;138;p5"/>
          <p:cNvSpPr txBox="1"/>
          <p:nvPr/>
        </p:nvSpPr>
        <p:spPr>
          <a:xfrm>
            <a:off x="4880622" y="5715000"/>
            <a:ext cx="23545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Maven</a:t>
            </a:r>
            <a:r>
              <a:rPr lang="en-US" sz="1800">
                <a:solidFill>
                  <a:schemeClr val="dk1"/>
                </a:solidFill>
                <a:latin typeface="Times New Roman"/>
                <a:ea typeface="Times New Roman"/>
                <a:cs typeface="Times New Roman"/>
                <a:sym typeface="Times New Roman"/>
              </a:rPr>
              <a:t> phiên bản 3.3+</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nvSpPr>
        <p:spPr>
          <a:xfrm>
            <a:off x="349703" y="1347044"/>
            <a:ext cx="8349343"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Để xây dựng các ứng dụng </a:t>
            </a:r>
            <a:r>
              <a:rPr b="1" lang="en-US" sz="1800">
                <a:solidFill>
                  <a:schemeClr val="dk1"/>
                </a:solidFill>
                <a:latin typeface="Calibri"/>
                <a:ea typeface="Calibri"/>
                <a:cs typeface="Calibri"/>
                <a:sym typeface="Calibri"/>
              </a:rPr>
              <a:t>Spring Boot</a:t>
            </a:r>
            <a:r>
              <a:rPr lang="en-US" sz="1800">
                <a:solidFill>
                  <a:schemeClr val="dk1"/>
                </a:solidFill>
                <a:latin typeface="Calibri"/>
                <a:ea typeface="Calibri"/>
                <a:cs typeface="Calibri"/>
                <a:sym typeface="Calibri"/>
              </a:rPr>
              <a:t> trên </a:t>
            </a:r>
            <a:r>
              <a:rPr b="1" lang="en-US" sz="1800">
                <a:solidFill>
                  <a:schemeClr val="dk1"/>
                </a:solidFill>
                <a:latin typeface="Calibri"/>
                <a:ea typeface="Calibri"/>
                <a:cs typeface="Calibri"/>
                <a:sym typeface="Calibri"/>
              </a:rPr>
              <a:t>IDE Eclipse</a:t>
            </a:r>
            <a:r>
              <a:rPr lang="en-US" sz="1800">
                <a:solidFill>
                  <a:schemeClr val="dk1"/>
                </a:solidFill>
                <a:latin typeface="Calibri"/>
                <a:ea typeface="Calibri"/>
                <a:cs typeface="Calibri"/>
                <a:sym typeface="Calibri"/>
              </a:rPr>
              <a:t> bạn cần phải cài đặt </a:t>
            </a:r>
            <a:r>
              <a:rPr b="1" lang="en-US" sz="1800">
                <a:solidFill>
                  <a:schemeClr val="dk1"/>
                </a:solidFill>
                <a:latin typeface="Calibri"/>
                <a:ea typeface="Calibri"/>
                <a:cs typeface="Calibri"/>
                <a:sym typeface="Calibri"/>
              </a:rPr>
              <a:t>Spring Tool Suite</a:t>
            </a:r>
            <a:r>
              <a:rPr lang="en-US" sz="1800">
                <a:solidFill>
                  <a:schemeClr val="dk1"/>
                </a:solidFill>
                <a:latin typeface="Calibri"/>
                <a:ea typeface="Calibri"/>
                <a:cs typeface="Calibri"/>
                <a:sym typeface="Calibri"/>
              </a:rPr>
              <a:t>, đây là một Plugin mở rộng hỗ trợ cho lập trình </a:t>
            </a:r>
            <a:r>
              <a:rPr b="1" lang="en-US" sz="1800">
                <a:solidFill>
                  <a:schemeClr val="dk1"/>
                </a:solidFill>
                <a:latin typeface="Calibri"/>
                <a:ea typeface="Calibri"/>
                <a:cs typeface="Calibri"/>
                <a:sym typeface="Calibri"/>
              </a:rPr>
              <a:t>Spring</a:t>
            </a:r>
            <a:r>
              <a:rPr lang="en-US" sz="1800">
                <a:solidFill>
                  <a:schemeClr val="dk1"/>
                </a:solidFill>
                <a:latin typeface="Calibri"/>
                <a:ea typeface="Calibri"/>
                <a:cs typeface="Calibri"/>
                <a:sym typeface="Calibri"/>
              </a:rPr>
              <a:t> trên </a:t>
            </a:r>
            <a:r>
              <a:rPr b="1" lang="en-US" sz="1800">
                <a:solidFill>
                  <a:schemeClr val="dk1"/>
                </a:solidFill>
                <a:latin typeface="Calibri"/>
                <a:ea typeface="Calibri"/>
                <a:cs typeface="Calibri"/>
                <a:sym typeface="Calibri"/>
              </a:rPr>
              <a:t>Eclipse</a:t>
            </a: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Hướng dẫn cài đặt tại </a:t>
            </a: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đây</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pic>
        <p:nvPicPr>
          <p:cNvPr descr="Kết quả hình ảnh cho spring tool suite" id="145" name="Google Shape;145;p6"/>
          <p:cNvPicPr preferRelativeResize="0"/>
          <p:nvPr/>
        </p:nvPicPr>
        <p:blipFill rotWithShape="1">
          <a:blip r:embed="rId4">
            <a:alphaModFix/>
          </a:blip>
          <a:srcRect b="0" l="0" r="0" t="0"/>
          <a:stretch/>
        </p:blipFill>
        <p:spPr>
          <a:xfrm>
            <a:off x="3505200" y="2667000"/>
            <a:ext cx="2038350" cy="2257426"/>
          </a:xfrm>
          <a:prstGeom prst="rect">
            <a:avLst/>
          </a:prstGeom>
          <a:noFill/>
          <a:ln>
            <a:noFill/>
          </a:ln>
        </p:spPr>
      </p:pic>
      <p:sp>
        <p:nvSpPr>
          <p:cNvPr id="146" name="Google Shape;146;p6"/>
          <p:cNvSpPr txBox="1"/>
          <p:nvPr>
            <p:ph type="title"/>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II. Tạo 1 project sử dụng Spring-Boot</a:t>
            </a:r>
            <a:endParaRPr sz="28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7"/>
          <p:cNvPicPr preferRelativeResize="0"/>
          <p:nvPr/>
        </p:nvPicPr>
        <p:blipFill rotWithShape="1">
          <a:blip r:embed="rId3">
            <a:alphaModFix/>
          </a:blip>
          <a:srcRect b="0" l="0" r="0" t="0"/>
          <a:stretch/>
        </p:blipFill>
        <p:spPr>
          <a:xfrm>
            <a:off x="2797629" y="1447800"/>
            <a:ext cx="3352801" cy="4099495"/>
          </a:xfrm>
          <a:prstGeom prst="rect">
            <a:avLst/>
          </a:prstGeom>
          <a:noFill/>
          <a:ln>
            <a:noFill/>
          </a:ln>
        </p:spPr>
      </p:pic>
      <p:pic>
        <p:nvPicPr>
          <p:cNvPr id="153" name="Google Shape;153;p7"/>
          <p:cNvPicPr preferRelativeResize="0"/>
          <p:nvPr/>
        </p:nvPicPr>
        <p:blipFill rotWithShape="1">
          <a:blip r:embed="rId4">
            <a:alphaModFix/>
          </a:blip>
          <a:srcRect b="0" l="0" r="0" t="0"/>
          <a:stretch/>
        </p:blipFill>
        <p:spPr>
          <a:xfrm>
            <a:off x="2807548" y="1447800"/>
            <a:ext cx="3332962" cy="4099495"/>
          </a:xfrm>
          <a:prstGeom prst="rect">
            <a:avLst/>
          </a:prstGeom>
          <a:noFill/>
          <a:ln>
            <a:noFill/>
          </a:ln>
        </p:spPr>
      </p:pic>
      <p:sp>
        <p:nvSpPr>
          <p:cNvPr id="154" name="Google Shape;154;p7"/>
          <p:cNvSpPr txBox="1"/>
          <p:nvPr/>
        </p:nvSpPr>
        <p:spPr>
          <a:xfrm>
            <a:off x="1349829" y="5659055"/>
            <a:ext cx="6557180" cy="646331"/>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Ta thêm mới 1 Spring project, đặt tên cho project, group, affitical,…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7"/>
          <p:cNvSpPr txBox="1"/>
          <p:nvPr/>
        </p:nvSpPr>
        <p:spPr>
          <a:xfrm>
            <a:off x="666019" y="5659054"/>
            <a:ext cx="7924800" cy="646331"/>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Tiếp theo, chọn dependencies cho file pom.xml của Spring project. Vì đây là tạo 1 ứng dụng web-service nên mình sẽ chỉ chọn Web. </a:t>
            </a:r>
            <a:endParaRPr/>
          </a:p>
        </p:txBody>
      </p:sp>
      <p:sp>
        <p:nvSpPr>
          <p:cNvPr id="156" name="Google Shape;156;p7"/>
          <p:cNvSpPr txBox="1"/>
          <p:nvPr>
            <p:ph type="title"/>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II. Tạo 1 project sử dụng Spring-Boot</a:t>
            </a:r>
            <a:endParaRPr sz="2800"/>
          </a:p>
        </p:txBody>
      </p:sp>
      <p:sp>
        <p:nvSpPr>
          <p:cNvPr id="157" name="Google Shape;157;p7"/>
          <p:cNvSpPr txBox="1"/>
          <p:nvPr/>
        </p:nvSpPr>
        <p:spPr>
          <a:xfrm>
            <a:off x="1100592" y="1094601"/>
            <a:ext cx="8611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Bước 2</a:t>
            </a:r>
            <a:endParaRPr sz="1800">
              <a:solidFill>
                <a:schemeClr val="dk1"/>
              </a:solidFill>
              <a:latin typeface="Times New Roman"/>
              <a:ea typeface="Times New Roman"/>
              <a:cs typeface="Times New Roman"/>
              <a:sym typeface="Times New Roman"/>
            </a:endParaRPr>
          </a:p>
        </p:txBody>
      </p:sp>
      <p:sp>
        <p:nvSpPr>
          <p:cNvPr id="158" name="Google Shape;158;p7"/>
          <p:cNvSpPr txBox="1"/>
          <p:nvPr/>
        </p:nvSpPr>
        <p:spPr>
          <a:xfrm>
            <a:off x="1100592" y="1094601"/>
            <a:ext cx="8611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Bước 1</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8"/>
                                        </p:tgtEl>
                                      </p:cBhvr>
                                    </p:animEffect>
                                    <p:set>
                                      <p:cBhvr>
                                        <p:cTn dur="1" fill="hold">
                                          <p:stCondLst>
                                            <p:cond delay="50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4"/>
                                        </p:tgtEl>
                                      </p:cBhvr>
                                    </p:animEffect>
                                    <p:set>
                                      <p:cBhvr>
                                        <p:cTn dur="1" fill="hold">
                                          <p:stCondLst>
                                            <p:cond delay="500"/>
                                          </p:stCondLst>
                                        </p:cTn>
                                        <p:tgtEl>
                                          <p:spTgt spid="15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b="0" l="0" r="0" t="0"/>
          <a:stretch/>
        </p:blipFill>
        <p:spPr>
          <a:xfrm>
            <a:off x="5486400" y="1371600"/>
            <a:ext cx="3425992" cy="3829050"/>
          </a:xfrm>
          <a:prstGeom prst="rect">
            <a:avLst/>
          </a:prstGeom>
          <a:noFill/>
          <a:ln>
            <a:noFill/>
          </a:ln>
        </p:spPr>
      </p:pic>
      <p:sp>
        <p:nvSpPr>
          <p:cNvPr id="165" name="Google Shape;165;p8"/>
          <p:cNvSpPr txBox="1"/>
          <p:nvPr/>
        </p:nvSpPr>
        <p:spPr>
          <a:xfrm>
            <a:off x="352556" y="1371600"/>
            <a:ext cx="4964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Ở hình bên là cấu trúc của 1 </a:t>
            </a:r>
            <a:r>
              <a:rPr b="1" lang="en-US" sz="1800">
                <a:solidFill>
                  <a:schemeClr val="dk1"/>
                </a:solidFill>
                <a:latin typeface="Times New Roman"/>
                <a:ea typeface="Times New Roman"/>
                <a:cs typeface="Times New Roman"/>
                <a:sym typeface="Times New Roman"/>
              </a:rPr>
              <a:t>Spring-boot</a:t>
            </a:r>
            <a:r>
              <a:rPr lang="en-US" sz="1800">
                <a:solidFill>
                  <a:schemeClr val="dk1"/>
                </a:solidFill>
                <a:latin typeface="Times New Roman"/>
                <a:ea typeface="Times New Roman"/>
                <a:cs typeface="Times New Roman"/>
                <a:sym typeface="Times New Roman"/>
              </a:rPr>
              <a:t> project</a:t>
            </a:r>
            <a:endParaRPr sz="1800">
              <a:solidFill>
                <a:schemeClr val="dk1"/>
              </a:solidFill>
              <a:latin typeface="Calibri"/>
              <a:ea typeface="Calibri"/>
              <a:cs typeface="Calibri"/>
              <a:sym typeface="Calibri"/>
            </a:endParaRPr>
          </a:p>
        </p:txBody>
      </p:sp>
      <p:sp>
        <p:nvSpPr>
          <p:cNvPr id="166" name="Google Shape;166;p8"/>
          <p:cNvSpPr txBox="1"/>
          <p:nvPr/>
        </p:nvSpPr>
        <p:spPr>
          <a:xfrm>
            <a:off x="352554" y="4762950"/>
            <a:ext cx="4878259" cy="1477328"/>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Và cuối cùng là file </a:t>
            </a:r>
            <a:r>
              <a:rPr b="0" i="0" lang="en-US" sz="1800" u="none" cap="none" strike="noStrike">
                <a:solidFill>
                  <a:srgbClr val="FF0000"/>
                </a:solidFill>
                <a:latin typeface="Times New Roman"/>
                <a:ea typeface="Times New Roman"/>
                <a:cs typeface="Times New Roman"/>
                <a:sym typeface="Times New Roman"/>
              </a:rPr>
              <a:t>Pom.xml</a:t>
            </a:r>
            <a:r>
              <a:rPr b="0" i="0" lang="en-US" sz="1800" u="none" cap="none" strike="noStrike">
                <a:solidFill>
                  <a:schemeClr val="dk1"/>
                </a:solidFill>
                <a:latin typeface="Times New Roman"/>
                <a:ea typeface="Times New Roman"/>
                <a:cs typeface="Times New Roman"/>
                <a:sym typeface="Times New Roman"/>
              </a:rPr>
              <a:t>, file này chứa các thông tin cần thiết định nghĩa một dự án như tên dự án, version, nhóm phát triển, các thư viện được sử dụng, các plugins…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txBox="1"/>
          <p:nvPr/>
        </p:nvSpPr>
        <p:spPr>
          <a:xfrm>
            <a:off x="352556" y="3278676"/>
            <a:ext cx="4878259" cy="1477328"/>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Ở trong </a:t>
            </a:r>
            <a:r>
              <a:rPr b="0" i="0" lang="en-US" sz="1800" u="none" cap="none" strike="noStrike">
                <a:solidFill>
                  <a:srgbClr val="FF0000"/>
                </a:solidFill>
                <a:latin typeface="Times New Roman"/>
                <a:ea typeface="Times New Roman"/>
                <a:cs typeface="Times New Roman"/>
                <a:sym typeface="Times New Roman"/>
              </a:rPr>
              <a:t>src/main/resource</a:t>
            </a:r>
            <a:r>
              <a:rPr b="0" i="0" lang="en-US" sz="1800" u="none" cap="none" strike="noStrike">
                <a:solidFill>
                  <a:schemeClr val="dk1"/>
                </a:solidFill>
                <a:latin typeface="Times New Roman"/>
                <a:ea typeface="Times New Roman"/>
                <a:cs typeface="Times New Roman"/>
                <a:sym typeface="Times New Roman"/>
              </a:rPr>
              <a:t> có </a:t>
            </a:r>
            <a:r>
              <a:rPr b="0" i="0" lang="en-US" sz="1800" u="none" cap="none" strike="noStrike">
                <a:solidFill>
                  <a:srgbClr val="FF0000"/>
                </a:solidFill>
                <a:latin typeface="Times New Roman"/>
                <a:ea typeface="Times New Roman"/>
                <a:cs typeface="Times New Roman"/>
                <a:sym typeface="Times New Roman"/>
              </a:rPr>
              <a:t>application.properties</a:t>
            </a:r>
            <a:r>
              <a:rPr b="0" i="0" lang="en-US" sz="1800" u="none" cap="none" strike="noStrike">
                <a:solidFill>
                  <a:schemeClr val="dk1"/>
                </a:solidFill>
                <a:latin typeface="Times New Roman"/>
                <a:ea typeface="Times New Roman"/>
                <a:cs typeface="Times New Roman"/>
                <a:sym typeface="Times New Roman"/>
              </a:rPr>
              <a:t> , đây là file dùng để viết các cấu hình mà ta muốn thiết lập cho ứng dụng Spring này. (ta truy cập vào </a:t>
            </a: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đây</a:t>
            </a:r>
            <a:r>
              <a:rPr b="0" i="0" lang="en-US" sz="1800" u="none" cap="none" strike="noStrike">
                <a:solidFill>
                  <a:schemeClr val="dk1"/>
                </a:solidFill>
                <a:latin typeface="Times New Roman"/>
                <a:ea typeface="Times New Roman"/>
                <a:cs typeface="Times New Roman"/>
                <a:sym typeface="Times New Roman"/>
              </a:rPr>
              <a:t> để xem rõ cách cấu hình trong Spring Boot)</a:t>
            </a:r>
            <a:endParaRPr b="0" i="0" sz="1800" u="none" cap="none" strike="noStrike">
              <a:solidFill>
                <a:schemeClr val="dk1"/>
              </a:solidFill>
              <a:latin typeface="Times New Roman"/>
              <a:ea typeface="Times New Roman"/>
              <a:cs typeface="Times New Roman"/>
              <a:sym typeface="Times New Roman"/>
            </a:endParaRPr>
          </a:p>
        </p:txBody>
      </p:sp>
      <p:sp>
        <p:nvSpPr>
          <p:cNvPr id="168" name="Google Shape;168;p8"/>
          <p:cNvSpPr txBox="1"/>
          <p:nvPr/>
        </p:nvSpPr>
        <p:spPr>
          <a:xfrm>
            <a:off x="352555" y="1801348"/>
            <a:ext cx="4878259" cy="1477328"/>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Ta để </a:t>
            </a:r>
            <a:r>
              <a:rPr b="1" i="0" lang="en-US" sz="1800" u="none" cap="none" strike="noStrike">
                <a:solidFill>
                  <a:schemeClr val="dk1"/>
                </a:solidFill>
                <a:latin typeface="Times New Roman"/>
                <a:ea typeface="Times New Roman"/>
                <a:cs typeface="Times New Roman"/>
                <a:sym typeface="Times New Roman"/>
              </a:rPr>
              <a:t>code java</a:t>
            </a:r>
            <a:r>
              <a:rPr b="0" i="0" lang="en-US" sz="1800" u="none" cap="none" strike="noStrike">
                <a:solidFill>
                  <a:schemeClr val="dk1"/>
                </a:solidFill>
                <a:latin typeface="Times New Roman"/>
                <a:ea typeface="Times New Roman"/>
                <a:cs typeface="Times New Roman"/>
                <a:sym typeface="Times New Roman"/>
              </a:rPr>
              <a:t> ở trong folder </a:t>
            </a:r>
            <a:r>
              <a:rPr b="0" i="0" lang="en-US" sz="1800" u="none" cap="none" strike="noStrike">
                <a:solidFill>
                  <a:srgbClr val="FF0000"/>
                </a:solidFill>
                <a:latin typeface="Times New Roman"/>
                <a:ea typeface="Times New Roman"/>
                <a:cs typeface="Times New Roman"/>
                <a:sym typeface="Times New Roman"/>
              </a:rPr>
              <a:t>src/main/java</a:t>
            </a:r>
            <a:r>
              <a:rPr b="0" i="0" lang="en-US" sz="1800" u="none" cap="none" strike="noStrike">
                <a:solidFill>
                  <a:schemeClr val="dk1"/>
                </a:solidFill>
                <a:latin typeface="Times New Roman"/>
                <a:ea typeface="Times New Roman"/>
                <a:cs typeface="Times New Roman"/>
                <a:sym typeface="Times New Roman"/>
              </a:rPr>
              <a:t>. Trong folder đó có 1 main class là </a:t>
            </a:r>
            <a:r>
              <a:rPr b="0" i="0" lang="en-US" sz="1800" u="none" cap="none" strike="noStrike">
                <a:solidFill>
                  <a:srgbClr val="FF0000"/>
                </a:solidFill>
                <a:latin typeface="Times New Roman"/>
                <a:ea typeface="Times New Roman"/>
                <a:cs typeface="Times New Roman"/>
                <a:sym typeface="Times New Roman"/>
              </a:rPr>
              <a:t>MicroServiceApplication.java</a:t>
            </a:r>
            <a:r>
              <a:rPr b="0" i="0" lang="en-US" sz="1800" u="none" cap="none" strike="noStrike">
                <a:solidFill>
                  <a:schemeClr val="dk1"/>
                </a:solidFill>
                <a:latin typeface="Times New Roman"/>
                <a:ea typeface="Times New Roman"/>
                <a:cs typeface="Times New Roman"/>
                <a:sym typeface="Times New Roman"/>
              </a:rPr>
              <a:t> : nhiệm vụ của nó là gom tất cả các file code, application.properties và pom.xml rồi chạy..</a:t>
            </a:r>
            <a:endParaRPr b="0" i="0" sz="1800" u="none" cap="none" strike="noStrike">
              <a:solidFill>
                <a:schemeClr val="dk1"/>
              </a:solidFill>
              <a:latin typeface="Times New Roman"/>
              <a:ea typeface="Times New Roman"/>
              <a:cs typeface="Times New Roman"/>
              <a:sym typeface="Times New Roman"/>
            </a:endParaRPr>
          </a:p>
        </p:txBody>
      </p:sp>
      <p:sp>
        <p:nvSpPr>
          <p:cNvPr id="169" name="Google Shape;169;p8"/>
          <p:cNvSpPr txBox="1"/>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II. Tạo 1 project sử dụng Spring-Boot</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9"/>
          <p:cNvPicPr preferRelativeResize="0"/>
          <p:nvPr/>
        </p:nvPicPr>
        <p:blipFill rotWithShape="1">
          <a:blip r:embed="rId3">
            <a:alphaModFix/>
          </a:blip>
          <a:srcRect b="0" l="0" r="0" t="0"/>
          <a:stretch/>
        </p:blipFill>
        <p:spPr>
          <a:xfrm>
            <a:off x="4484091" y="1240838"/>
            <a:ext cx="4572000" cy="3917984"/>
          </a:xfrm>
          <a:prstGeom prst="rect">
            <a:avLst/>
          </a:prstGeom>
          <a:noFill/>
          <a:ln>
            <a:noFill/>
          </a:ln>
        </p:spPr>
      </p:pic>
      <p:sp>
        <p:nvSpPr>
          <p:cNvPr id="176" name="Google Shape;176;p9"/>
          <p:cNvSpPr txBox="1"/>
          <p:nvPr/>
        </p:nvSpPr>
        <p:spPr>
          <a:xfrm>
            <a:off x="438328" y="381000"/>
            <a:ext cx="8229600" cy="5635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II. Tạo 1 project sử dụng Spring-Boot</a:t>
            </a:r>
            <a:endParaRPr sz="2800">
              <a:solidFill>
                <a:schemeClr val="dk1"/>
              </a:solidFill>
              <a:latin typeface="Calibri"/>
              <a:ea typeface="Calibri"/>
              <a:cs typeface="Calibri"/>
              <a:sym typeface="Calibri"/>
            </a:endParaRPr>
          </a:p>
        </p:txBody>
      </p:sp>
      <p:sp>
        <p:nvSpPr>
          <p:cNvPr id="177" name="Google Shape;177;p9"/>
          <p:cNvSpPr txBox="1"/>
          <p:nvPr/>
        </p:nvSpPr>
        <p:spPr>
          <a:xfrm>
            <a:off x="438328" y="3498421"/>
            <a:ext cx="3810000" cy="923330"/>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Khi ta gọi đến </a:t>
            </a: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localhost:8080/</a:t>
            </a:r>
            <a:r>
              <a:rPr b="0" i="0" lang="en-US" sz="1800" u="none" cap="none" strike="noStrike">
                <a:solidFill>
                  <a:schemeClr val="dk1"/>
                </a:solidFill>
                <a:latin typeface="Times New Roman"/>
                <a:ea typeface="Times New Roman"/>
                <a:cs typeface="Times New Roman"/>
                <a:sym typeface="Times New Roman"/>
              </a:rPr>
              <a:t> (cổng mặc định của Spring-Web) thì nó sẽ hiển thị ra chữ “Hello World”.</a:t>
            </a:r>
            <a:endParaRPr/>
          </a:p>
        </p:txBody>
      </p:sp>
      <p:sp>
        <p:nvSpPr>
          <p:cNvPr id="178" name="Google Shape;178;p9"/>
          <p:cNvSpPr txBox="1"/>
          <p:nvPr/>
        </p:nvSpPr>
        <p:spPr>
          <a:xfrm>
            <a:off x="457200" y="1240838"/>
            <a:ext cx="38100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Ta bắt đầu vào class main như đã giới thiệu để tạo ra một service.</a:t>
            </a:r>
            <a:endParaRPr sz="1800">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5">
            <a:alphaModFix/>
          </a:blip>
          <a:srcRect b="0" l="0" r="0" t="0"/>
          <a:stretch/>
        </p:blipFill>
        <p:spPr>
          <a:xfrm>
            <a:off x="4484091" y="1240838"/>
            <a:ext cx="4647288" cy="3483562"/>
          </a:xfrm>
          <a:prstGeom prst="rect">
            <a:avLst/>
          </a:prstGeom>
          <a:noFill/>
          <a:ln>
            <a:noFill/>
          </a:ln>
        </p:spPr>
      </p:pic>
      <p:pic>
        <p:nvPicPr>
          <p:cNvPr id="180" name="Google Shape;180;p9"/>
          <p:cNvPicPr preferRelativeResize="0"/>
          <p:nvPr/>
        </p:nvPicPr>
        <p:blipFill rotWithShape="1">
          <a:blip r:embed="rId6">
            <a:alphaModFix/>
          </a:blip>
          <a:srcRect b="0" l="0" r="0" t="0"/>
          <a:stretch/>
        </p:blipFill>
        <p:spPr>
          <a:xfrm>
            <a:off x="4484091" y="1240838"/>
            <a:ext cx="4572000" cy="4030061"/>
          </a:xfrm>
          <a:prstGeom prst="rect">
            <a:avLst/>
          </a:prstGeom>
          <a:noFill/>
          <a:ln>
            <a:noFill/>
          </a:ln>
        </p:spPr>
      </p:pic>
      <p:sp>
        <p:nvSpPr>
          <p:cNvPr id="181" name="Google Shape;181;p9"/>
          <p:cNvSpPr txBox="1"/>
          <p:nvPr/>
        </p:nvSpPr>
        <p:spPr>
          <a:xfrm>
            <a:off x="438328" y="1920213"/>
            <a:ext cx="38100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Ta nhấp chuột phải vào project, chọn </a:t>
            </a:r>
            <a:r>
              <a:rPr b="1" lang="en-US" sz="1800">
                <a:solidFill>
                  <a:schemeClr val="dk1"/>
                </a:solidFill>
                <a:latin typeface="Times New Roman"/>
                <a:ea typeface="Times New Roman"/>
                <a:cs typeface="Times New Roman"/>
                <a:sym typeface="Times New Roman"/>
              </a:rPr>
              <a:t>Run As</a:t>
            </a:r>
            <a:r>
              <a:rPr lang="en-US" sz="1800">
                <a:solidFill>
                  <a:schemeClr val="dk1"/>
                </a:solidFill>
                <a:latin typeface="Times New Roman"/>
                <a:ea typeface="Times New Roman"/>
                <a:cs typeface="Times New Roman"/>
                <a:sym typeface="Times New Roman"/>
              </a:rPr>
              <a:t> và chọn </a:t>
            </a:r>
            <a:r>
              <a:rPr b="1" lang="en-US" sz="1800">
                <a:solidFill>
                  <a:schemeClr val="dk1"/>
                </a:solidFill>
                <a:latin typeface="Times New Roman"/>
                <a:ea typeface="Times New Roman"/>
                <a:cs typeface="Times New Roman"/>
                <a:sym typeface="Times New Roman"/>
              </a:rPr>
              <a:t>Spring Boot App</a:t>
            </a:r>
            <a:endParaRPr b="1" sz="1800">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7">
            <a:alphaModFix/>
          </a:blip>
          <a:srcRect b="0" l="0" r="0" t="0"/>
          <a:stretch/>
        </p:blipFill>
        <p:spPr>
          <a:xfrm>
            <a:off x="281036" y="3640110"/>
            <a:ext cx="8544183" cy="2843930"/>
          </a:xfrm>
          <a:prstGeom prst="rect">
            <a:avLst/>
          </a:prstGeom>
          <a:noFill/>
          <a:ln>
            <a:noFill/>
          </a:ln>
        </p:spPr>
      </p:pic>
      <p:sp>
        <p:nvSpPr>
          <p:cNvPr id="183" name="Google Shape;183;p9"/>
          <p:cNvSpPr txBox="1"/>
          <p:nvPr/>
        </p:nvSpPr>
        <p:spPr>
          <a:xfrm>
            <a:off x="438328" y="2852446"/>
            <a:ext cx="38100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Và dưới đây là kết quả hiển thị console của Spring sau khi chạy.</a:t>
            </a:r>
            <a:endParaRPr b="1"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5"/>
                                        </p:tgtEl>
                                      </p:cBhvr>
                                    </p:animEffect>
                                    <p:set>
                                      <p:cBhvr>
                                        <p:cTn dur="1" fill="hold">
                                          <p:stCondLst>
                                            <p:cond delay="500"/>
                                          </p:stCondLst>
                                        </p:cTn>
                                        <p:tgtEl>
                                          <p:spTgt spid="17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0"/>
                                        </p:tgtEl>
                                      </p:cBhvr>
                                    </p:animEffect>
                                    <p:set>
                                      <p:cBhvr>
                                        <p:cTn dur="1" fill="hold">
                                          <p:stCondLst>
                                            <p:cond delay="500"/>
                                          </p:stCondLst>
                                        </p:cTn>
                                        <p:tgtEl>
                                          <p:spTgt spid="180"/>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2"/>
                                        </p:tgtEl>
                                      </p:cBhvr>
                                    </p:animEffect>
                                    <p:set>
                                      <p:cBhvr>
                                        <p:cTn dur="1" fill="hold">
                                          <p:stCondLst>
                                            <p:cond delay="500"/>
                                          </p:stCondLst>
                                        </p:cTn>
                                        <p:tgtEl>
                                          <p:spTgt spid="18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Nguyễn Đức Kiên</dc:creator>
</cp:coreProperties>
</file>