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0" roundtripDataSignature="AMtx7mjjhHEWbrJp1+Ipb4HgaV7iw/q4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vnrepository.com/artifact/org.springframework/spring-core" TargetMode="External"/><Relationship Id="rId3" Type="http://schemas.openxmlformats.org/officeDocument/2006/relationships/hyperlink" Target="http://mvnrepository.com/artifact/org.springframework/spring-contex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vi-VN" sz="1200">
                <a:solidFill>
                  <a:schemeClr val="dk1"/>
                </a:solidFill>
                <a:latin typeface="Calibri"/>
                <a:ea typeface="Calibri"/>
                <a:cs typeface="Calibri"/>
                <a:sym typeface="Calibri"/>
              </a:rPr>
              <a:t>&lt;!-- Spring Core --&gt;</a:t>
            </a:r>
            <a:endParaRPr/>
          </a:p>
          <a:p>
            <a:pPr indent="0" lvl="0" marL="0" rtl="0" algn="l">
              <a:spcBef>
                <a:spcPts val="0"/>
              </a:spcBef>
              <a:spcAft>
                <a:spcPts val="0"/>
              </a:spcAft>
              <a:buNone/>
            </a:pPr>
            <a:r>
              <a:rPr b="0" i="0" lang="vi-VN" sz="1200">
                <a:solidFill>
                  <a:schemeClr val="dk1"/>
                </a:solidFill>
                <a:latin typeface="Calibri"/>
                <a:ea typeface="Calibri"/>
                <a:cs typeface="Calibri"/>
                <a:sym typeface="Calibri"/>
              </a:rPr>
              <a:t>        &lt;!-- </a:t>
            </a:r>
            <a:r>
              <a:rPr b="0" i="0" lang="vi-VN" sz="1200" u="sng" strike="noStrike">
                <a:solidFill>
                  <a:schemeClr val="dk1"/>
                </a:solidFill>
                <a:latin typeface="Calibri"/>
                <a:ea typeface="Calibri"/>
                <a:cs typeface="Calibri"/>
                <a:sym typeface="Calibri"/>
                <a:hlinkClick r:id="rId2">
                  <a:extLst>
                    <a:ext uri="{A12FA001-AC4F-418D-AE19-62706E023703}">
                      <ahyp:hlinkClr val="tx"/>
                    </a:ext>
                  </a:extLst>
                </a:hlinkClick>
              </a:rPr>
              <a:t>http://mvnrepository.com/artifact/org.springframework/spring-core</a:t>
            </a:r>
            <a:r>
              <a:rPr b="0" i="0" lang="vi-VN" sz="1200">
                <a:solidFill>
                  <a:schemeClr val="dk1"/>
                </a:solidFill>
                <a:latin typeface="Calibri"/>
                <a:ea typeface="Calibri"/>
                <a:cs typeface="Calibri"/>
                <a:sym typeface="Calibri"/>
              </a:rPr>
              <a:t> --&gt;</a:t>
            </a:r>
            <a:endParaRPr/>
          </a:p>
          <a:p>
            <a:pPr indent="0" lvl="0" marL="0" rtl="0" algn="l">
              <a:spcBef>
                <a:spcPts val="0"/>
              </a:spcBef>
              <a:spcAft>
                <a:spcPts val="0"/>
              </a:spcAft>
              <a:buNone/>
            </a:pPr>
            <a:r>
              <a:rPr b="0" i="0" lang="vi-VN" sz="1200">
                <a:solidFill>
                  <a:schemeClr val="dk1"/>
                </a:solidFill>
                <a:latin typeface="Calibri"/>
                <a:ea typeface="Calibri"/>
                <a:cs typeface="Calibri"/>
                <a:sym typeface="Calibri"/>
              </a:rPr>
              <a:t>        &lt;dependency&gt;</a:t>
            </a:r>
            <a:endParaRPr/>
          </a:p>
          <a:p>
            <a:pPr indent="0" lvl="0" marL="0" rtl="0" algn="l">
              <a:spcBef>
                <a:spcPts val="0"/>
              </a:spcBef>
              <a:spcAft>
                <a:spcPts val="0"/>
              </a:spcAft>
              <a:buNone/>
            </a:pPr>
            <a:r>
              <a:rPr b="0" i="0" lang="vi-VN" sz="1200">
                <a:solidFill>
                  <a:schemeClr val="dk1"/>
                </a:solidFill>
                <a:latin typeface="Calibri"/>
                <a:ea typeface="Calibri"/>
                <a:cs typeface="Calibri"/>
                <a:sym typeface="Calibri"/>
              </a:rPr>
              <a:t>            &lt;groupId&gt;org.springframework&lt;/groupId&gt;</a:t>
            </a:r>
            <a:endParaRPr/>
          </a:p>
          <a:p>
            <a:pPr indent="0" lvl="0" marL="0" rtl="0" algn="l">
              <a:spcBef>
                <a:spcPts val="0"/>
              </a:spcBef>
              <a:spcAft>
                <a:spcPts val="0"/>
              </a:spcAft>
              <a:buNone/>
            </a:pPr>
            <a:r>
              <a:rPr b="0" i="0" lang="vi-VN" sz="1200">
                <a:solidFill>
                  <a:schemeClr val="dk1"/>
                </a:solidFill>
                <a:latin typeface="Calibri"/>
                <a:ea typeface="Calibri"/>
                <a:cs typeface="Calibri"/>
                <a:sym typeface="Calibri"/>
              </a:rPr>
              <a:t>            &lt;artifactId&gt;spring-core&lt;/artifactId&gt;</a:t>
            </a:r>
            <a:endParaRPr/>
          </a:p>
          <a:p>
            <a:pPr indent="0" lvl="0" marL="0" rtl="0" algn="l">
              <a:spcBef>
                <a:spcPts val="0"/>
              </a:spcBef>
              <a:spcAft>
                <a:spcPts val="0"/>
              </a:spcAft>
              <a:buNone/>
            </a:pPr>
            <a:r>
              <a:rPr b="0" i="0" lang="vi-VN" sz="1200">
                <a:solidFill>
                  <a:schemeClr val="dk1"/>
                </a:solidFill>
                <a:latin typeface="Calibri"/>
                <a:ea typeface="Calibri"/>
                <a:cs typeface="Calibri"/>
                <a:sym typeface="Calibri"/>
              </a:rPr>
              <a:t>            &lt;version&gt;4.1.4.RELEASE&lt;/version&gt;</a:t>
            </a:r>
            <a:endParaRPr/>
          </a:p>
          <a:p>
            <a:pPr indent="0" lvl="0" marL="0" rtl="0" algn="l">
              <a:spcBef>
                <a:spcPts val="0"/>
              </a:spcBef>
              <a:spcAft>
                <a:spcPts val="0"/>
              </a:spcAft>
              <a:buNone/>
            </a:pPr>
            <a:r>
              <a:rPr b="0" i="0" lang="vi-VN" sz="1200">
                <a:solidFill>
                  <a:schemeClr val="dk1"/>
                </a:solidFill>
                <a:latin typeface="Calibri"/>
                <a:ea typeface="Calibri"/>
                <a:cs typeface="Calibri"/>
                <a:sym typeface="Calibri"/>
              </a:rPr>
              <a:t>        &lt;/dependency&gt;</a:t>
            </a:r>
            <a:endParaRPr/>
          </a:p>
          <a:p>
            <a:pPr indent="0" lvl="0" marL="0" rtl="0" algn="l">
              <a:spcBef>
                <a:spcPts val="0"/>
              </a:spcBef>
              <a:spcAft>
                <a:spcPts val="0"/>
              </a:spcAft>
              <a:buNone/>
            </a:pPr>
            <a:r>
              <a:rPr b="0" i="0"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b="0" i="0" lang="vi-VN" sz="1200">
                <a:solidFill>
                  <a:schemeClr val="dk1"/>
                </a:solidFill>
                <a:latin typeface="Calibri"/>
                <a:ea typeface="Calibri"/>
                <a:cs typeface="Calibri"/>
                <a:sym typeface="Calibri"/>
              </a:rPr>
              <a:t>        &lt;!-- Spring Context --&gt;</a:t>
            </a:r>
            <a:endParaRPr/>
          </a:p>
          <a:p>
            <a:pPr indent="0" lvl="0" marL="0" rtl="0" algn="l">
              <a:spcBef>
                <a:spcPts val="0"/>
              </a:spcBef>
              <a:spcAft>
                <a:spcPts val="0"/>
              </a:spcAft>
              <a:buNone/>
            </a:pPr>
            <a:r>
              <a:rPr b="0" i="0" lang="vi-VN" sz="1200">
                <a:solidFill>
                  <a:schemeClr val="dk1"/>
                </a:solidFill>
                <a:latin typeface="Calibri"/>
                <a:ea typeface="Calibri"/>
                <a:cs typeface="Calibri"/>
                <a:sym typeface="Calibri"/>
              </a:rPr>
              <a:t>        &lt;!-- </a:t>
            </a:r>
            <a:r>
              <a:rPr b="0" i="0" lang="vi-VN" sz="1200" u="sng" strike="noStrike">
                <a:solidFill>
                  <a:schemeClr val="dk1"/>
                </a:solidFill>
                <a:latin typeface="Calibri"/>
                <a:ea typeface="Calibri"/>
                <a:cs typeface="Calibri"/>
                <a:sym typeface="Calibri"/>
                <a:hlinkClick r:id="rId3">
                  <a:extLst>
                    <a:ext uri="{A12FA001-AC4F-418D-AE19-62706E023703}">
                      <ahyp:hlinkClr val="tx"/>
                    </a:ext>
                  </a:extLst>
                </a:hlinkClick>
              </a:rPr>
              <a:t>http://mvnrepository.com/artifact/org.springframework/spring-context</a:t>
            </a:r>
            <a:r>
              <a:rPr b="0" i="0" lang="vi-VN" sz="1200">
                <a:solidFill>
                  <a:schemeClr val="dk1"/>
                </a:solidFill>
                <a:latin typeface="Calibri"/>
                <a:ea typeface="Calibri"/>
                <a:cs typeface="Calibri"/>
                <a:sym typeface="Calibri"/>
              </a:rPr>
              <a:t> --&gt;</a:t>
            </a:r>
            <a:endParaRPr/>
          </a:p>
          <a:p>
            <a:pPr indent="0" lvl="0" marL="0" rtl="0" algn="l">
              <a:spcBef>
                <a:spcPts val="0"/>
              </a:spcBef>
              <a:spcAft>
                <a:spcPts val="0"/>
              </a:spcAft>
              <a:buNone/>
            </a:pPr>
            <a:r>
              <a:rPr b="0" i="0" lang="vi-VN" sz="1200">
                <a:solidFill>
                  <a:schemeClr val="dk1"/>
                </a:solidFill>
                <a:latin typeface="Calibri"/>
                <a:ea typeface="Calibri"/>
                <a:cs typeface="Calibri"/>
                <a:sym typeface="Calibri"/>
              </a:rPr>
              <a:t>        &lt;dependency&gt;</a:t>
            </a:r>
            <a:endParaRPr/>
          </a:p>
          <a:p>
            <a:pPr indent="0" lvl="0" marL="0" rtl="0" algn="l">
              <a:spcBef>
                <a:spcPts val="0"/>
              </a:spcBef>
              <a:spcAft>
                <a:spcPts val="0"/>
              </a:spcAft>
              <a:buNone/>
            </a:pPr>
            <a:r>
              <a:rPr b="0" i="0" lang="vi-VN" sz="1200">
                <a:solidFill>
                  <a:schemeClr val="dk1"/>
                </a:solidFill>
                <a:latin typeface="Calibri"/>
                <a:ea typeface="Calibri"/>
                <a:cs typeface="Calibri"/>
                <a:sym typeface="Calibri"/>
              </a:rPr>
              <a:t>            &lt;groupId&gt;org.springframework&lt;/groupId&gt;</a:t>
            </a:r>
            <a:endParaRPr/>
          </a:p>
          <a:p>
            <a:pPr indent="0" lvl="0" marL="0" rtl="0" algn="l">
              <a:spcBef>
                <a:spcPts val="0"/>
              </a:spcBef>
              <a:spcAft>
                <a:spcPts val="0"/>
              </a:spcAft>
              <a:buNone/>
            </a:pPr>
            <a:r>
              <a:rPr b="0" i="0" lang="vi-VN" sz="1200">
                <a:solidFill>
                  <a:schemeClr val="dk1"/>
                </a:solidFill>
                <a:latin typeface="Calibri"/>
                <a:ea typeface="Calibri"/>
                <a:cs typeface="Calibri"/>
                <a:sym typeface="Calibri"/>
              </a:rPr>
              <a:t>            &lt;artifactId&gt;spring-context&lt;/artifactId&gt;</a:t>
            </a:r>
            <a:endParaRPr/>
          </a:p>
          <a:p>
            <a:pPr indent="0" lvl="0" marL="0" rtl="0" algn="l">
              <a:spcBef>
                <a:spcPts val="0"/>
              </a:spcBef>
              <a:spcAft>
                <a:spcPts val="0"/>
              </a:spcAft>
              <a:buNone/>
            </a:pPr>
            <a:r>
              <a:rPr b="0" i="0" lang="vi-VN" sz="1200">
                <a:solidFill>
                  <a:schemeClr val="dk1"/>
                </a:solidFill>
                <a:latin typeface="Calibri"/>
                <a:ea typeface="Calibri"/>
                <a:cs typeface="Calibri"/>
                <a:sym typeface="Calibri"/>
              </a:rPr>
              <a:t>            &lt;version&gt;4.1.4.RELEASE&lt;/version&gt;</a:t>
            </a:r>
            <a:endParaRPr/>
          </a:p>
          <a:p>
            <a:pPr indent="0" lvl="0" marL="0" rtl="0" algn="l">
              <a:spcBef>
                <a:spcPts val="0"/>
              </a:spcBef>
              <a:spcAft>
                <a:spcPts val="0"/>
              </a:spcAft>
              <a:buNone/>
            </a:pPr>
            <a:r>
              <a:rPr b="0" i="0" lang="vi-VN" sz="1200">
                <a:solidFill>
                  <a:schemeClr val="dk1"/>
                </a:solidFill>
                <a:latin typeface="Calibri"/>
                <a:ea typeface="Calibri"/>
                <a:cs typeface="Calibri"/>
                <a:sym typeface="Calibri"/>
              </a:rPr>
              <a:t>        &lt;/dependency&gt;</a:t>
            </a:r>
            <a:endParaRPr/>
          </a:p>
          <a:p>
            <a:pPr indent="0" lvl="0" marL="0" rtl="0" algn="l">
              <a:spcBef>
                <a:spcPts val="0"/>
              </a:spcBef>
              <a:spcAft>
                <a:spcPts val="0"/>
              </a:spcAft>
              <a:buNone/>
            </a:pPr>
            <a:r>
              <a:rPr lang="vi-VN"/>
              <a:t>Junit: Thư viện dùng để test hàm</a:t>
            </a:r>
            <a:endParaRPr/>
          </a:p>
        </p:txBody>
      </p:sp>
      <p:sp>
        <p:nvSpPr>
          <p:cNvPr id="160" name="Google Shape;16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29.png"/><Relationship Id="rId6"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4.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 Id="rId9"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0.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image" Target="../media/image20.png"/><Relationship Id="rId7" Type="http://schemas.openxmlformats.org/officeDocument/2006/relationships/image" Target="../media/image22.png"/><Relationship Id="rId8"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990600"/>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vi-VN"/>
              <a:t>Giới thiệu về MicroService &amp; Spring Framework</a:t>
            </a:r>
            <a:endParaRPr/>
          </a:p>
        </p:txBody>
      </p:sp>
      <p:pic>
        <p:nvPicPr>
          <p:cNvPr descr="Hình ảnh có liên quan" id="89" name="Google Shape;89;p1"/>
          <p:cNvPicPr preferRelativeResize="0"/>
          <p:nvPr/>
        </p:nvPicPr>
        <p:blipFill rotWithShape="1">
          <a:blip r:embed="rId3">
            <a:alphaModFix/>
          </a:blip>
          <a:srcRect b="0" l="0" r="0" t="0"/>
          <a:stretch/>
        </p:blipFill>
        <p:spPr>
          <a:xfrm>
            <a:off x="4191000" y="3255021"/>
            <a:ext cx="4238626" cy="2221418"/>
          </a:xfrm>
          <a:prstGeom prst="rect">
            <a:avLst/>
          </a:prstGeom>
          <a:noFill/>
          <a:ln>
            <a:noFill/>
          </a:ln>
        </p:spPr>
      </p:pic>
      <p:pic>
        <p:nvPicPr>
          <p:cNvPr descr="Kết quả hình ảnh cho microservice icon" id="90" name="Google Shape;90;p1"/>
          <p:cNvPicPr preferRelativeResize="0"/>
          <p:nvPr/>
        </p:nvPicPr>
        <p:blipFill rotWithShape="1">
          <a:blip r:embed="rId4">
            <a:alphaModFix/>
          </a:blip>
          <a:srcRect b="0" l="0" r="0" t="0"/>
          <a:stretch/>
        </p:blipFill>
        <p:spPr>
          <a:xfrm>
            <a:off x="1263732" y="3255021"/>
            <a:ext cx="2286000" cy="228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ph type="title"/>
          </p:nvPr>
        </p:nvSpPr>
        <p:spPr>
          <a:xfrm>
            <a:off x="457200" y="152400"/>
            <a:ext cx="8382000" cy="609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000"/>
              <a:buFont typeface="Calibri"/>
              <a:buNone/>
            </a:pPr>
            <a:r>
              <a:rPr lang="vi-VN" sz="2000">
                <a:latin typeface="Calibri"/>
                <a:ea typeface="Calibri"/>
                <a:cs typeface="Calibri"/>
                <a:sym typeface="Calibri"/>
              </a:rPr>
              <a:t>V. Demo 1 project sử dụng Spring Framework</a:t>
            </a:r>
            <a:r>
              <a:rPr lang="vi-VN" sz="3200">
                <a:latin typeface="Calibri"/>
                <a:ea typeface="Calibri"/>
                <a:cs typeface="Calibri"/>
                <a:sym typeface="Calibri"/>
              </a:rPr>
              <a:t> </a:t>
            </a:r>
            <a:endParaRPr sz="3200">
              <a:latin typeface="Calibri"/>
              <a:ea typeface="Calibri"/>
              <a:cs typeface="Calibri"/>
              <a:sym typeface="Calibri"/>
            </a:endParaRPr>
          </a:p>
        </p:txBody>
      </p:sp>
      <p:sp>
        <p:nvSpPr>
          <p:cNvPr id="194" name="Google Shape;194;p10"/>
          <p:cNvSpPr txBox="1"/>
          <p:nvPr/>
        </p:nvSpPr>
        <p:spPr>
          <a:xfrm>
            <a:off x="2895600" y="805934"/>
            <a:ext cx="32015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Times New Roman"/>
                <a:ea typeface="Times New Roman"/>
                <a:cs typeface="Times New Roman"/>
                <a:sym typeface="Times New Roman"/>
              </a:rPr>
              <a:t>Spring @Configuration &amp; IoC</a:t>
            </a:r>
            <a:endParaRPr b="1" sz="1800">
              <a:solidFill>
                <a:schemeClr val="dk1"/>
              </a:solidFill>
              <a:latin typeface="Times New Roman"/>
              <a:ea typeface="Times New Roman"/>
              <a:cs typeface="Times New Roman"/>
              <a:sym typeface="Times New Roman"/>
            </a:endParaRPr>
          </a:p>
        </p:txBody>
      </p:sp>
      <p:pic>
        <p:nvPicPr>
          <p:cNvPr id="195" name="Google Shape;195;p10"/>
          <p:cNvPicPr preferRelativeResize="0"/>
          <p:nvPr/>
        </p:nvPicPr>
        <p:blipFill rotWithShape="1">
          <a:blip r:embed="rId3">
            <a:alphaModFix/>
          </a:blip>
          <a:srcRect b="0" l="0" r="0" t="0"/>
          <a:stretch/>
        </p:blipFill>
        <p:spPr>
          <a:xfrm>
            <a:off x="228600" y="1295400"/>
            <a:ext cx="3971925" cy="3067050"/>
          </a:xfrm>
          <a:prstGeom prst="rect">
            <a:avLst/>
          </a:prstGeom>
          <a:noFill/>
          <a:ln>
            <a:noFill/>
          </a:ln>
        </p:spPr>
      </p:pic>
      <p:pic>
        <p:nvPicPr>
          <p:cNvPr id="196" name="Google Shape;196;p10"/>
          <p:cNvPicPr preferRelativeResize="0"/>
          <p:nvPr/>
        </p:nvPicPr>
        <p:blipFill rotWithShape="1">
          <a:blip r:embed="rId4">
            <a:alphaModFix/>
          </a:blip>
          <a:srcRect b="0" l="0" r="0" t="0"/>
          <a:stretch/>
        </p:blipFill>
        <p:spPr>
          <a:xfrm>
            <a:off x="4296828" y="1304692"/>
            <a:ext cx="4822751" cy="2810107"/>
          </a:xfrm>
          <a:prstGeom prst="rect">
            <a:avLst/>
          </a:prstGeom>
          <a:noFill/>
          <a:ln>
            <a:noFill/>
          </a:ln>
        </p:spPr>
      </p:pic>
      <p:sp>
        <p:nvSpPr>
          <p:cNvPr id="197" name="Google Shape;197;p10"/>
          <p:cNvSpPr txBox="1"/>
          <p:nvPr/>
        </p:nvSpPr>
        <p:spPr>
          <a:xfrm>
            <a:off x="1916043" y="4419600"/>
            <a:ext cx="4724400" cy="2031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vi-VN" sz="1800">
                <a:solidFill>
                  <a:schemeClr val="dk1"/>
                </a:solidFill>
                <a:latin typeface="Calibri"/>
                <a:ea typeface="Calibri"/>
                <a:cs typeface="Calibri"/>
                <a:sym typeface="Calibri"/>
              </a:rPr>
              <a:t>@Configuration</a:t>
            </a:r>
            <a:r>
              <a:rPr lang="vi-VN" sz="1800">
                <a:solidFill>
                  <a:schemeClr val="dk1"/>
                </a:solidFill>
                <a:latin typeface="Calibri"/>
                <a:ea typeface="Calibri"/>
                <a:cs typeface="Calibri"/>
                <a:sym typeface="Calibri"/>
              </a:rPr>
              <a:t> là một annotation, nó được chú thích trên một class, class này sẽ định nghĩa các </a:t>
            </a:r>
            <a:r>
              <a:rPr b="1" lang="vi-VN" sz="1800">
                <a:solidFill>
                  <a:schemeClr val="dk1"/>
                </a:solidFill>
                <a:latin typeface="Calibri"/>
                <a:ea typeface="Calibri"/>
                <a:cs typeface="Calibri"/>
                <a:sym typeface="Calibri"/>
              </a:rPr>
              <a:t>Spring BEAN</a:t>
            </a:r>
            <a:r>
              <a:rPr lang="vi-V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vi-VN" sz="1800">
                <a:solidFill>
                  <a:schemeClr val="dk1"/>
                </a:solidFill>
                <a:latin typeface="Calibri"/>
                <a:ea typeface="Calibri"/>
                <a:cs typeface="Calibri"/>
                <a:sym typeface="Calibri"/>
              </a:rPr>
              <a:t>@ComponentScan</a:t>
            </a:r>
            <a:r>
              <a:rPr lang="vi-VN" sz="1800">
                <a:solidFill>
                  <a:schemeClr val="dk1"/>
                </a:solidFill>
                <a:latin typeface="Calibri"/>
                <a:ea typeface="Calibri"/>
                <a:cs typeface="Calibri"/>
                <a:sym typeface="Calibri"/>
              </a:rPr>
              <a:t> - Nói cho </a:t>
            </a:r>
            <a:r>
              <a:rPr b="1" lang="vi-VN" sz="1800">
                <a:solidFill>
                  <a:schemeClr val="dk1"/>
                </a:solidFill>
                <a:latin typeface="Calibri"/>
                <a:ea typeface="Calibri"/>
                <a:cs typeface="Calibri"/>
                <a:sym typeface="Calibri"/>
              </a:rPr>
              <a:t>Spring</a:t>
            </a:r>
            <a:r>
              <a:rPr lang="vi-VN" sz="1800">
                <a:solidFill>
                  <a:schemeClr val="dk1"/>
                </a:solidFill>
                <a:latin typeface="Calibri"/>
                <a:ea typeface="Calibri"/>
                <a:cs typeface="Calibri"/>
                <a:sym typeface="Calibri"/>
              </a:rPr>
              <a:t> các package để tìm kiếm các </a:t>
            </a:r>
            <a:r>
              <a:rPr b="1" lang="vi-VN" sz="1800">
                <a:solidFill>
                  <a:schemeClr val="dk1"/>
                </a:solidFill>
                <a:latin typeface="Calibri"/>
                <a:ea typeface="Calibri"/>
                <a:cs typeface="Calibri"/>
                <a:sym typeface="Calibri"/>
              </a:rPr>
              <a:t>Spring BEAN</a:t>
            </a:r>
            <a:r>
              <a:rPr lang="vi-VN" sz="1800">
                <a:solidFill>
                  <a:schemeClr val="dk1"/>
                </a:solidFill>
                <a:latin typeface="Calibri"/>
                <a:ea typeface="Calibri"/>
                <a:cs typeface="Calibri"/>
                <a:sym typeface="Calibri"/>
              </a:rPr>
              <a:t> khác, Spring sẽ quét (scan) các package đó để tìm kiếm.</a:t>
            </a:r>
            <a:endParaRPr sz="1800">
              <a:solidFill>
                <a:schemeClr val="dk1"/>
              </a:solidFill>
              <a:latin typeface="Calibri"/>
              <a:ea typeface="Calibri"/>
              <a:cs typeface="Calibri"/>
              <a:sym typeface="Calibri"/>
            </a:endParaRPr>
          </a:p>
        </p:txBody>
      </p:sp>
      <p:pic>
        <p:nvPicPr>
          <p:cNvPr descr="https://o7planning.org/vi/10127/cache/images/i/4654418.png" id="198" name="Google Shape;198;p10"/>
          <p:cNvPicPr preferRelativeResize="0"/>
          <p:nvPr/>
        </p:nvPicPr>
        <p:blipFill rotWithShape="1">
          <a:blip r:embed="rId5">
            <a:alphaModFix/>
          </a:blip>
          <a:srcRect b="0" l="0" r="0" t="0"/>
          <a:stretch/>
        </p:blipFill>
        <p:spPr>
          <a:xfrm>
            <a:off x="2106543" y="1528645"/>
            <a:ext cx="4343400" cy="2362200"/>
          </a:xfrm>
          <a:prstGeom prst="rect">
            <a:avLst/>
          </a:prstGeom>
          <a:noFill/>
          <a:ln>
            <a:noFill/>
          </a:ln>
        </p:spPr>
      </p:pic>
      <p:sp>
        <p:nvSpPr>
          <p:cNvPr id="199" name="Google Shape;199;p10"/>
          <p:cNvSpPr txBox="1"/>
          <p:nvPr/>
        </p:nvSpPr>
        <p:spPr>
          <a:xfrm>
            <a:off x="523190" y="4642338"/>
            <a:ext cx="7946336"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1800">
                <a:solidFill>
                  <a:schemeClr val="dk1"/>
                </a:solidFill>
                <a:latin typeface="Calibri"/>
                <a:ea typeface="Calibri"/>
                <a:cs typeface="Calibri"/>
                <a:sym typeface="Calibri"/>
              </a:rPr>
              <a:t>Các </a:t>
            </a:r>
            <a:r>
              <a:rPr b="1" lang="vi-VN" sz="1800">
                <a:solidFill>
                  <a:schemeClr val="dk1"/>
                </a:solidFill>
                <a:latin typeface="Calibri"/>
                <a:ea typeface="Calibri"/>
                <a:cs typeface="Calibri"/>
                <a:sym typeface="Calibri"/>
              </a:rPr>
              <a:t>Spring BEAN</a:t>
            </a:r>
            <a:r>
              <a:rPr lang="vi-VN" sz="1800">
                <a:solidFill>
                  <a:schemeClr val="dk1"/>
                </a:solidFill>
                <a:latin typeface="Calibri"/>
                <a:ea typeface="Calibri"/>
                <a:cs typeface="Calibri"/>
                <a:sym typeface="Calibri"/>
              </a:rPr>
              <a:t> được tạo ra sẽ được quản lý trong </a:t>
            </a:r>
            <a:r>
              <a:rPr b="1" lang="vi-VN" sz="1800">
                <a:solidFill>
                  <a:schemeClr val="dk1"/>
                </a:solidFill>
                <a:latin typeface="Calibri"/>
                <a:ea typeface="Calibri"/>
                <a:cs typeface="Calibri"/>
                <a:sym typeface="Calibri"/>
              </a:rPr>
              <a:t>Spring IoC Container</a:t>
            </a:r>
            <a:r>
              <a:rPr lang="vi-VN" sz="1800">
                <a:solidFill>
                  <a:schemeClr val="dk1"/>
                </a:solidFill>
                <a:latin typeface="Calibri"/>
                <a:ea typeface="Calibri"/>
                <a:cs typeface="Calibri"/>
                <a:sym typeface="Calibri"/>
              </a:rPr>
              <a:t> (Bộ chứa Spring IoC).</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6"/>
                                        </p:tgtEl>
                                      </p:cBhvr>
                                    </p:animEffect>
                                    <p:set>
                                      <p:cBhvr>
                                        <p:cTn dur="1" fill="hold">
                                          <p:stCondLst>
                                            <p:cond delay="500"/>
                                          </p:stCondLst>
                                        </p:cTn>
                                        <p:tgtEl>
                                          <p:spTgt spid="19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95"/>
                                        </p:tgtEl>
                                      </p:cBhvr>
                                    </p:animEffect>
                                    <p:set>
                                      <p:cBhvr>
                                        <p:cTn dur="1" fill="hold">
                                          <p:stCondLst>
                                            <p:cond delay="500"/>
                                          </p:stCondLst>
                                        </p:cTn>
                                        <p:tgtEl>
                                          <p:spTgt spid="19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97"/>
                                        </p:tgtEl>
                                      </p:cBhvr>
                                    </p:animEffect>
                                    <p:set>
                                      <p:cBhvr>
                                        <p:cTn dur="1" fill="hold">
                                          <p:stCondLst>
                                            <p:cond delay="500"/>
                                          </p:stCondLst>
                                        </p:cTn>
                                        <p:tgtEl>
                                          <p:spTgt spid="197"/>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1"/>
          <p:cNvSpPr txBox="1"/>
          <p:nvPr>
            <p:ph type="title"/>
          </p:nvPr>
        </p:nvSpPr>
        <p:spPr>
          <a:xfrm>
            <a:off x="457200" y="152400"/>
            <a:ext cx="8382000" cy="609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000"/>
              <a:buFont typeface="Calibri"/>
              <a:buNone/>
            </a:pPr>
            <a:r>
              <a:rPr lang="vi-VN" sz="2000">
                <a:latin typeface="Calibri"/>
                <a:ea typeface="Calibri"/>
                <a:cs typeface="Calibri"/>
                <a:sym typeface="Calibri"/>
              </a:rPr>
              <a:t>V. Demo 1 project sử dụng Spring Framework</a:t>
            </a:r>
            <a:r>
              <a:rPr lang="vi-VN" sz="3200">
                <a:latin typeface="Calibri"/>
                <a:ea typeface="Calibri"/>
                <a:cs typeface="Calibri"/>
                <a:sym typeface="Calibri"/>
              </a:rPr>
              <a:t> </a:t>
            </a:r>
            <a:endParaRPr sz="3200">
              <a:latin typeface="Calibri"/>
              <a:ea typeface="Calibri"/>
              <a:cs typeface="Calibri"/>
              <a:sym typeface="Calibri"/>
            </a:endParaRPr>
          </a:p>
        </p:txBody>
      </p:sp>
      <p:sp>
        <p:nvSpPr>
          <p:cNvPr id="205" name="Google Shape;205;p11"/>
          <p:cNvSpPr txBox="1"/>
          <p:nvPr/>
        </p:nvSpPr>
        <p:spPr>
          <a:xfrm>
            <a:off x="2869579" y="698808"/>
            <a:ext cx="28328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Times New Roman"/>
                <a:ea typeface="Times New Roman"/>
                <a:cs typeface="Times New Roman"/>
                <a:sym typeface="Times New Roman"/>
              </a:rPr>
              <a:t>Spring ApplicationContext</a:t>
            </a:r>
            <a:endParaRPr/>
          </a:p>
        </p:txBody>
      </p:sp>
      <p:pic>
        <p:nvPicPr>
          <p:cNvPr id="206" name="Google Shape;206;p11"/>
          <p:cNvPicPr preferRelativeResize="0"/>
          <p:nvPr/>
        </p:nvPicPr>
        <p:blipFill rotWithShape="1">
          <a:blip r:embed="rId3">
            <a:alphaModFix/>
          </a:blip>
          <a:srcRect b="0" l="0" r="0" t="0"/>
          <a:stretch/>
        </p:blipFill>
        <p:spPr>
          <a:xfrm>
            <a:off x="87351" y="1201956"/>
            <a:ext cx="4019550" cy="3086100"/>
          </a:xfrm>
          <a:prstGeom prst="rect">
            <a:avLst/>
          </a:prstGeom>
          <a:noFill/>
          <a:ln>
            <a:noFill/>
          </a:ln>
        </p:spPr>
      </p:pic>
      <p:pic>
        <p:nvPicPr>
          <p:cNvPr id="207" name="Google Shape;207;p11"/>
          <p:cNvPicPr preferRelativeResize="0"/>
          <p:nvPr/>
        </p:nvPicPr>
        <p:blipFill rotWithShape="1">
          <a:blip r:embed="rId4">
            <a:alphaModFix/>
          </a:blip>
          <a:srcRect b="0" l="0" r="0" t="0"/>
          <a:stretch/>
        </p:blipFill>
        <p:spPr>
          <a:xfrm>
            <a:off x="4106901" y="1201956"/>
            <a:ext cx="4914214" cy="3598644"/>
          </a:xfrm>
          <a:prstGeom prst="rect">
            <a:avLst/>
          </a:prstGeom>
          <a:noFill/>
          <a:ln>
            <a:noFill/>
          </a:ln>
        </p:spPr>
      </p:pic>
      <p:pic>
        <p:nvPicPr>
          <p:cNvPr descr="https://o7planning.org/vi/10127/cache/images/i/721122.png" id="208" name="Google Shape;208;p11"/>
          <p:cNvPicPr preferRelativeResize="0"/>
          <p:nvPr/>
        </p:nvPicPr>
        <p:blipFill rotWithShape="1">
          <a:blip r:embed="rId5">
            <a:alphaModFix/>
          </a:blip>
          <a:srcRect b="0" l="0" r="0" t="0"/>
          <a:stretch/>
        </p:blipFill>
        <p:spPr>
          <a:xfrm>
            <a:off x="1600200" y="1955852"/>
            <a:ext cx="6048375" cy="809626"/>
          </a:xfrm>
          <a:prstGeom prst="rect">
            <a:avLst/>
          </a:prstGeom>
          <a:noFill/>
          <a:ln>
            <a:noFill/>
          </a:ln>
        </p:spPr>
      </p:pic>
      <p:sp>
        <p:nvSpPr>
          <p:cNvPr id="209" name="Google Shape;209;p11"/>
          <p:cNvSpPr txBox="1"/>
          <p:nvPr/>
        </p:nvSpPr>
        <p:spPr>
          <a:xfrm>
            <a:off x="3038406" y="1580944"/>
            <a:ext cx="24952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Times New Roman"/>
                <a:ea typeface="Times New Roman"/>
                <a:cs typeface="Times New Roman"/>
                <a:sym typeface="Times New Roman"/>
              </a:rPr>
              <a:t>Chạy lớp </a:t>
            </a:r>
            <a:r>
              <a:rPr b="1" lang="vi-VN" sz="1800">
                <a:solidFill>
                  <a:schemeClr val="dk1"/>
                </a:solidFill>
                <a:latin typeface="Times New Roman"/>
                <a:ea typeface="Times New Roman"/>
                <a:cs typeface="Times New Roman"/>
                <a:sym typeface="Times New Roman"/>
              </a:rPr>
              <a:t>MainProgram</a:t>
            </a:r>
            <a:endParaRPr b="1" sz="1800">
              <a:solidFill>
                <a:schemeClr val="dk1"/>
              </a:solidFill>
              <a:latin typeface="Times New Roman"/>
              <a:ea typeface="Times New Roman"/>
              <a:cs typeface="Times New Roman"/>
              <a:sym typeface="Times New Roman"/>
            </a:endParaRPr>
          </a:p>
        </p:txBody>
      </p:sp>
      <p:sp>
        <p:nvSpPr>
          <p:cNvPr id="210" name="Google Shape;210;p11"/>
          <p:cNvSpPr txBox="1"/>
          <p:nvPr/>
        </p:nvSpPr>
        <p:spPr>
          <a:xfrm>
            <a:off x="3715164" y="2974071"/>
            <a:ext cx="9092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Times New Roman"/>
                <a:ea typeface="Times New Roman"/>
                <a:cs typeface="Times New Roman"/>
                <a:sym typeface="Times New Roman"/>
              </a:rPr>
              <a:t>Kết quả</a:t>
            </a:r>
            <a:endParaRPr sz="1800">
              <a:solidFill>
                <a:schemeClr val="dk1"/>
              </a:solidFill>
              <a:latin typeface="Times New Roman"/>
              <a:ea typeface="Times New Roman"/>
              <a:cs typeface="Times New Roman"/>
              <a:sym typeface="Times New Roman"/>
            </a:endParaRPr>
          </a:p>
        </p:txBody>
      </p:sp>
      <p:pic>
        <p:nvPicPr>
          <p:cNvPr descr="https://o7planning.org/vi/10127/cache/images/i/721137.png" id="211" name="Google Shape;211;p11"/>
          <p:cNvPicPr preferRelativeResize="0"/>
          <p:nvPr/>
        </p:nvPicPr>
        <p:blipFill rotWithShape="1">
          <a:blip r:embed="rId6">
            <a:alphaModFix/>
          </a:blip>
          <a:srcRect b="0" l="0" r="0" t="0"/>
          <a:stretch/>
        </p:blipFill>
        <p:spPr>
          <a:xfrm>
            <a:off x="1433512" y="3581400"/>
            <a:ext cx="6381750" cy="27146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06"/>
                                        </p:tgtEl>
                                      </p:cBhvr>
                                    </p:animEffect>
                                    <p:set>
                                      <p:cBhvr>
                                        <p:cTn dur="1" fill="hold">
                                          <p:stCondLst>
                                            <p:cond delay="500"/>
                                          </p:stCondLst>
                                        </p:cTn>
                                        <p:tgtEl>
                                          <p:spTgt spid="20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07"/>
                                        </p:tgtEl>
                                      </p:cBhvr>
                                    </p:animEffect>
                                    <p:set>
                                      <p:cBhvr>
                                        <p:cTn dur="1" fill="hold">
                                          <p:stCondLst>
                                            <p:cond delay="500"/>
                                          </p:stCondLst>
                                        </p:cTn>
                                        <p:tgtEl>
                                          <p:spTgt spid="207"/>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2"/>
          <p:cNvSpPr txBox="1"/>
          <p:nvPr>
            <p:ph type="title"/>
          </p:nvPr>
        </p:nvSpPr>
        <p:spPr>
          <a:xfrm>
            <a:off x="457200" y="152400"/>
            <a:ext cx="8382000" cy="609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000"/>
              <a:buFont typeface="Calibri"/>
              <a:buNone/>
            </a:pPr>
            <a:r>
              <a:rPr lang="vi-VN" sz="2000">
                <a:latin typeface="Calibri"/>
                <a:ea typeface="Calibri"/>
                <a:cs typeface="Calibri"/>
                <a:sym typeface="Calibri"/>
              </a:rPr>
              <a:t>VI. Nguyên tắc hoạt động của Spring</a:t>
            </a:r>
            <a:endParaRPr sz="3200">
              <a:latin typeface="Calibri"/>
              <a:ea typeface="Calibri"/>
              <a:cs typeface="Calibri"/>
              <a:sym typeface="Calibri"/>
            </a:endParaRPr>
          </a:p>
        </p:txBody>
      </p:sp>
      <p:pic>
        <p:nvPicPr>
          <p:cNvPr id="217" name="Google Shape;217;p12"/>
          <p:cNvPicPr preferRelativeResize="0"/>
          <p:nvPr/>
        </p:nvPicPr>
        <p:blipFill rotWithShape="1">
          <a:blip r:embed="rId3">
            <a:alphaModFix/>
          </a:blip>
          <a:srcRect b="0" l="0" r="0" t="0"/>
          <a:stretch/>
        </p:blipFill>
        <p:spPr>
          <a:xfrm>
            <a:off x="609598" y="1540740"/>
            <a:ext cx="7894047" cy="864684"/>
          </a:xfrm>
          <a:prstGeom prst="rect">
            <a:avLst/>
          </a:prstGeom>
          <a:noFill/>
          <a:ln>
            <a:noFill/>
          </a:ln>
        </p:spPr>
      </p:pic>
      <p:sp>
        <p:nvSpPr>
          <p:cNvPr id="218" name="Google Shape;218;p12"/>
          <p:cNvSpPr txBox="1"/>
          <p:nvPr/>
        </p:nvSpPr>
        <p:spPr>
          <a:xfrm>
            <a:off x="479922" y="762000"/>
            <a:ext cx="81534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1800">
                <a:solidFill>
                  <a:schemeClr val="dk1"/>
                </a:solidFill>
                <a:latin typeface="Times New Roman"/>
                <a:ea typeface="Times New Roman"/>
                <a:cs typeface="Times New Roman"/>
                <a:sym typeface="Times New Roman"/>
              </a:rPr>
              <a:t>⇨ Tạo một đối tượng </a:t>
            </a:r>
            <a:r>
              <a:rPr b="1" lang="vi-VN" sz="1800">
                <a:solidFill>
                  <a:schemeClr val="dk1"/>
                </a:solidFill>
                <a:latin typeface="Times New Roman"/>
                <a:ea typeface="Times New Roman"/>
                <a:cs typeface="Times New Roman"/>
                <a:sym typeface="Times New Roman"/>
              </a:rPr>
              <a:t>ApplicationContext</a:t>
            </a:r>
            <a:r>
              <a:rPr lang="vi-VN" sz="1800">
                <a:solidFill>
                  <a:schemeClr val="dk1"/>
                </a:solidFill>
                <a:latin typeface="Times New Roman"/>
                <a:ea typeface="Times New Roman"/>
                <a:cs typeface="Times New Roman"/>
                <a:sym typeface="Times New Roman"/>
              </a:rPr>
              <a:t> bằng cách đọc các cấu hình trong class </a:t>
            </a:r>
            <a:r>
              <a:rPr b="1" lang="vi-VN" sz="1800">
                <a:solidFill>
                  <a:schemeClr val="dk1"/>
                </a:solidFill>
                <a:latin typeface="Times New Roman"/>
                <a:ea typeface="Times New Roman"/>
                <a:cs typeface="Times New Roman"/>
                <a:sym typeface="Times New Roman"/>
              </a:rPr>
              <a:t>AppConfiguration</a:t>
            </a:r>
            <a:r>
              <a:rPr lang="vi-VN" sz="1800">
                <a:solidFill>
                  <a:schemeClr val="dk1"/>
                </a:solidFill>
                <a:latin typeface="Times New Roman"/>
                <a:ea typeface="Times New Roman"/>
                <a:cs typeface="Times New Roman"/>
                <a:sym typeface="Times New Roman"/>
              </a:rPr>
              <a:t>, giống như đoạn code dưới đây.</a:t>
            </a:r>
            <a:endParaRPr sz="1800">
              <a:solidFill>
                <a:schemeClr val="dk1"/>
              </a:solidFill>
              <a:latin typeface="Times New Roman"/>
              <a:ea typeface="Times New Roman"/>
              <a:cs typeface="Times New Roman"/>
              <a:sym typeface="Times New Roman"/>
            </a:endParaRPr>
          </a:p>
        </p:txBody>
      </p:sp>
      <p:sp>
        <p:nvSpPr>
          <p:cNvPr id="219" name="Google Shape;219;p12"/>
          <p:cNvSpPr txBox="1"/>
          <p:nvPr/>
        </p:nvSpPr>
        <p:spPr>
          <a:xfrm>
            <a:off x="479922" y="2739628"/>
            <a:ext cx="3711078"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1800">
                <a:solidFill>
                  <a:schemeClr val="dk1"/>
                </a:solidFill>
                <a:latin typeface="Times New Roman"/>
                <a:ea typeface="Times New Roman"/>
                <a:cs typeface="Times New Roman"/>
                <a:sym typeface="Times New Roman"/>
              </a:rPr>
              <a:t>⇨</a:t>
            </a:r>
            <a:r>
              <a:rPr lang="vi-VN" sz="1800">
                <a:solidFill>
                  <a:schemeClr val="dk1"/>
                </a:solidFill>
                <a:latin typeface="Calibri"/>
                <a:ea typeface="Calibri"/>
                <a:cs typeface="Calibri"/>
                <a:sym typeface="Calibri"/>
              </a:rPr>
              <a:t> </a:t>
            </a:r>
            <a:r>
              <a:rPr b="1" lang="vi-VN" sz="1800">
                <a:solidFill>
                  <a:schemeClr val="dk1"/>
                </a:solidFill>
                <a:latin typeface="Calibri"/>
                <a:ea typeface="Calibri"/>
                <a:cs typeface="Calibri"/>
                <a:sym typeface="Calibri"/>
              </a:rPr>
              <a:t>Spring</a:t>
            </a:r>
            <a:r>
              <a:rPr lang="vi-VN" sz="1800">
                <a:solidFill>
                  <a:schemeClr val="dk1"/>
                </a:solidFill>
                <a:latin typeface="Calibri"/>
                <a:ea typeface="Calibri"/>
                <a:cs typeface="Calibri"/>
                <a:sym typeface="Calibri"/>
              </a:rPr>
              <a:t> sẽ tạo các </a:t>
            </a:r>
            <a:r>
              <a:rPr b="1" lang="vi-VN" sz="1800">
                <a:solidFill>
                  <a:schemeClr val="dk1"/>
                </a:solidFill>
                <a:latin typeface="Calibri"/>
                <a:ea typeface="Calibri"/>
                <a:cs typeface="Calibri"/>
                <a:sym typeface="Calibri"/>
              </a:rPr>
              <a:t>Spring BEAN</a:t>
            </a:r>
            <a:r>
              <a:rPr lang="vi-VN" sz="1800">
                <a:solidFill>
                  <a:schemeClr val="dk1"/>
                </a:solidFill>
                <a:latin typeface="Calibri"/>
                <a:ea typeface="Calibri"/>
                <a:cs typeface="Calibri"/>
                <a:sym typeface="Calibri"/>
              </a:rPr>
              <a:t>, theo các định nghĩa trong class </a:t>
            </a:r>
            <a:r>
              <a:rPr b="1" lang="vi-VN" sz="1800">
                <a:solidFill>
                  <a:schemeClr val="dk1"/>
                </a:solidFill>
                <a:latin typeface="Calibri"/>
                <a:ea typeface="Calibri"/>
                <a:cs typeface="Calibri"/>
                <a:sym typeface="Calibri"/>
              </a:rPr>
              <a:t>AppConfiguration</a:t>
            </a:r>
            <a:r>
              <a:rPr lang="vi-VN" sz="1800">
                <a:solidFill>
                  <a:schemeClr val="dk1"/>
                </a:solidFill>
                <a:latin typeface="Calibri"/>
                <a:ea typeface="Calibri"/>
                <a:cs typeface="Calibri"/>
                <a:sym typeface="Calibri"/>
              </a:rPr>
              <a:t>, (Chú ý: Class </a:t>
            </a:r>
            <a:r>
              <a:rPr b="1" lang="vi-VN" sz="1800">
                <a:solidFill>
                  <a:schemeClr val="dk1"/>
                </a:solidFill>
                <a:latin typeface="Calibri"/>
                <a:ea typeface="Calibri"/>
                <a:cs typeface="Calibri"/>
                <a:sym typeface="Calibri"/>
              </a:rPr>
              <a:t>AppConfiguration</a:t>
            </a:r>
            <a:r>
              <a:rPr lang="vi-VN" sz="1800">
                <a:solidFill>
                  <a:schemeClr val="dk1"/>
                </a:solidFill>
                <a:latin typeface="Calibri"/>
                <a:ea typeface="Calibri"/>
                <a:cs typeface="Calibri"/>
                <a:sym typeface="Calibri"/>
              </a:rPr>
              <a:t> phải được chú thích bởi </a:t>
            </a:r>
            <a:r>
              <a:rPr b="1" lang="vi-VN" sz="1800">
                <a:solidFill>
                  <a:schemeClr val="dk1"/>
                </a:solidFill>
                <a:latin typeface="Calibri"/>
                <a:ea typeface="Calibri"/>
                <a:cs typeface="Calibri"/>
                <a:sym typeface="Calibri"/>
              </a:rPr>
              <a:t>@Configuration</a:t>
            </a:r>
            <a:r>
              <a:rPr lang="vi-V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pic>
        <p:nvPicPr>
          <p:cNvPr descr="https://o7planning.org/vi/10127/cache/images/i/4654686.png" id="220" name="Google Shape;220;p12"/>
          <p:cNvPicPr preferRelativeResize="0"/>
          <p:nvPr/>
        </p:nvPicPr>
        <p:blipFill rotWithShape="1">
          <a:blip r:embed="rId4">
            <a:alphaModFix/>
          </a:blip>
          <a:srcRect b="0" l="0" r="0" t="0"/>
          <a:stretch/>
        </p:blipFill>
        <p:spPr>
          <a:xfrm>
            <a:off x="4343400" y="2739628"/>
            <a:ext cx="4602758" cy="375846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ph type="title"/>
          </p:nvPr>
        </p:nvSpPr>
        <p:spPr>
          <a:xfrm>
            <a:off x="457200" y="228600"/>
            <a:ext cx="8382000" cy="609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000"/>
              <a:buFont typeface="Calibri"/>
              <a:buNone/>
            </a:pPr>
            <a:r>
              <a:rPr lang="vi-VN" sz="2000">
                <a:latin typeface="Calibri"/>
                <a:ea typeface="Calibri"/>
                <a:cs typeface="Calibri"/>
                <a:sym typeface="Calibri"/>
              </a:rPr>
              <a:t>VI. Nguyên tắc hoạt động của Spring</a:t>
            </a:r>
            <a:endParaRPr sz="3200">
              <a:latin typeface="Calibri"/>
              <a:ea typeface="Calibri"/>
              <a:cs typeface="Calibri"/>
              <a:sym typeface="Calibri"/>
            </a:endParaRPr>
          </a:p>
        </p:txBody>
      </p:sp>
      <p:sp>
        <p:nvSpPr>
          <p:cNvPr id="226" name="Google Shape;226;p13"/>
          <p:cNvSpPr txBox="1"/>
          <p:nvPr/>
        </p:nvSpPr>
        <p:spPr>
          <a:xfrm>
            <a:off x="30480" y="1076236"/>
            <a:ext cx="3658720" cy="2031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1800">
                <a:solidFill>
                  <a:schemeClr val="dk1"/>
                </a:solidFill>
                <a:latin typeface="Times New Roman"/>
                <a:ea typeface="Times New Roman"/>
                <a:cs typeface="Times New Roman"/>
                <a:sym typeface="Times New Roman"/>
              </a:rPr>
              <a:t>⇨ Tiếp theo </a:t>
            </a:r>
            <a:r>
              <a:rPr b="1" lang="vi-VN" sz="1800">
                <a:solidFill>
                  <a:schemeClr val="dk1"/>
                </a:solidFill>
                <a:latin typeface="Times New Roman"/>
                <a:ea typeface="Times New Roman"/>
                <a:cs typeface="Times New Roman"/>
                <a:sym typeface="Times New Roman"/>
              </a:rPr>
              <a:t>Spring</a:t>
            </a:r>
            <a:r>
              <a:rPr lang="vi-VN" sz="1800">
                <a:solidFill>
                  <a:schemeClr val="dk1"/>
                </a:solidFill>
                <a:latin typeface="Times New Roman"/>
                <a:ea typeface="Times New Roman"/>
                <a:cs typeface="Times New Roman"/>
                <a:sym typeface="Times New Roman"/>
              </a:rPr>
              <a:t> sẽ tìm kiếm trong package "</a:t>
            </a:r>
            <a:r>
              <a:rPr b="1" lang="vi-VN" sz="1800">
                <a:solidFill>
                  <a:schemeClr val="dk1"/>
                </a:solidFill>
                <a:latin typeface="Times New Roman"/>
                <a:ea typeface="Times New Roman"/>
                <a:cs typeface="Times New Roman"/>
                <a:sym typeface="Times New Roman"/>
              </a:rPr>
              <a:t>org.o7planning.spring.bean</a:t>
            </a:r>
            <a:r>
              <a:rPr lang="vi-VN" sz="1800">
                <a:solidFill>
                  <a:schemeClr val="dk1"/>
                </a:solidFill>
                <a:latin typeface="Times New Roman"/>
                <a:ea typeface="Times New Roman"/>
                <a:cs typeface="Times New Roman"/>
                <a:sym typeface="Times New Roman"/>
              </a:rPr>
              <a:t>" để tạo các </a:t>
            </a:r>
            <a:r>
              <a:rPr b="1" lang="vi-VN" sz="1800">
                <a:solidFill>
                  <a:schemeClr val="dk1"/>
                </a:solidFill>
                <a:latin typeface="Times New Roman"/>
                <a:ea typeface="Times New Roman"/>
                <a:cs typeface="Times New Roman"/>
                <a:sym typeface="Times New Roman"/>
              </a:rPr>
              <a:t>Spring BEAN</a:t>
            </a:r>
            <a:r>
              <a:rPr lang="vi-VN" sz="1800">
                <a:solidFill>
                  <a:schemeClr val="dk1"/>
                </a:solidFill>
                <a:latin typeface="Times New Roman"/>
                <a:ea typeface="Times New Roman"/>
                <a:cs typeface="Times New Roman"/>
                <a:sym typeface="Times New Roman"/>
              </a:rPr>
              <a:t> khác, (Tạo các đối tượng từ các class được chú thích bởi </a:t>
            </a:r>
            <a:r>
              <a:rPr b="1" lang="vi-VN" sz="1800">
                <a:solidFill>
                  <a:schemeClr val="dk1"/>
                </a:solidFill>
                <a:latin typeface="Times New Roman"/>
                <a:ea typeface="Times New Roman"/>
                <a:cs typeface="Times New Roman"/>
                <a:sym typeface="Times New Roman"/>
              </a:rPr>
              <a:t>@Service</a:t>
            </a:r>
            <a:r>
              <a:rPr lang="vi-VN" sz="1800">
                <a:solidFill>
                  <a:schemeClr val="dk1"/>
                </a:solidFill>
                <a:latin typeface="Times New Roman"/>
                <a:ea typeface="Times New Roman"/>
                <a:cs typeface="Times New Roman"/>
                <a:sym typeface="Times New Roman"/>
              </a:rPr>
              <a:t>, </a:t>
            </a:r>
            <a:r>
              <a:rPr b="1" lang="vi-VN" sz="1800">
                <a:solidFill>
                  <a:schemeClr val="dk1"/>
                </a:solidFill>
                <a:latin typeface="Times New Roman"/>
                <a:ea typeface="Times New Roman"/>
                <a:cs typeface="Times New Roman"/>
                <a:sym typeface="Times New Roman"/>
              </a:rPr>
              <a:t>@Component</a:t>
            </a:r>
            <a:r>
              <a:rPr lang="vi-VN" sz="1800">
                <a:solidFill>
                  <a:schemeClr val="dk1"/>
                </a:solidFill>
                <a:latin typeface="Times New Roman"/>
                <a:ea typeface="Times New Roman"/>
                <a:cs typeface="Times New Roman"/>
                <a:sym typeface="Times New Roman"/>
              </a:rPr>
              <a:t> hoặc </a:t>
            </a:r>
            <a:r>
              <a:rPr b="1" lang="vi-VN" sz="1800">
                <a:solidFill>
                  <a:schemeClr val="dk1"/>
                </a:solidFill>
                <a:latin typeface="Times New Roman"/>
                <a:ea typeface="Times New Roman"/>
                <a:cs typeface="Times New Roman"/>
                <a:sym typeface="Times New Roman"/>
              </a:rPr>
              <a:t>@Repository</a:t>
            </a:r>
            <a:r>
              <a:rPr lang="vi-VN"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227" name="Google Shape;227;p13"/>
          <p:cNvSpPr txBox="1"/>
          <p:nvPr/>
        </p:nvSpPr>
        <p:spPr>
          <a:xfrm>
            <a:off x="30480" y="3150155"/>
            <a:ext cx="3711078" cy="17543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1800">
                <a:solidFill>
                  <a:schemeClr val="dk1"/>
                </a:solidFill>
                <a:latin typeface="Times New Roman"/>
                <a:ea typeface="Times New Roman"/>
                <a:cs typeface="Times New Roman"/>
                <a:sym typeface="Times New Roman"/>
              </a:rPr>
              <a:t>⇨ </a:t>
            </a:r>
            <a:r>
              <a:rPr lang="vi-VN" sz="1800">
                <a:solidFill>
                  <a:schemeClr val="dk1"/>
                </a:solidFill>
                <a:latin typeface="Calibri"/>
                <a:ea typeface="Calibri"/>
                <a:cs typeface="Calibri"/>
                <a:sym typeface="Calibri"/>
              </a:rPr>
              <a:t>Lúc này các </a:t>
            </a:r>
            <a:r>
              <a:rPr b="1" lang="vi-VN" sz="1800">
                <a:solidFill>
                  <a:schemeClr val="dk1"/>
                </a:solidFill>
                <a:latin typeface="Calibri"/>
                <a:ea typeface="Calibri"/>
                <a:cs typeface="Calibri"/>
                <a:sym typeface="Calibri"/>
              </a:rPr>
              <a:t>Spring BEAN</a:t>
            </a:r>
            <a:r>
              <a:rPr lang="vi-VN" sz="1800">
                <a:solidFill>
                  <a:schemeClr val="dk1"/>
                </a:solidFill>
                <a:latin typeface="Calibri"/>
                <a:ea typeface="Calibri"/>
                <a:cs typeface="Calibri"/>
                <a:sym typeface="Calibri"/>
              </a:rPr>
              <a:t> đã được tạo ra, và được chứa trong </a:t>
            </a:r>
            <a:r>
              <a:rPr b="1" lang="vi-VN" sz="1800">
                <a:solidFill>
                  <a:schemeClr val="dk1"/>
                </a:solidFill>
                <a:latin typeface="Calibri"/>
                <a:ea typeface="Calibri"/>
                <a:cs typeface="Calibri"/>
                <a:sym typeface="Calibri"/>
              </a:rPr>
              <a:t>Spring IoC</a:t>
            </a:r>
            <a:r>
              <a:rPr lang="vi-VN" sz="1800">
                <a:solidFill>
                  <a:schemeClr val="dk1"/>
                </a:solidFill>
                <a:latin typeface="Calibri"/>
                <a:ea typeface="Calibri"/>
                <a:cs typeface="Calibri"/>
                <a:sym typeface="Calibri"/>
              </a:rPr>
              <a:t>. Các trường của các</a:t>
            </a:r>
            <a:r>
              <a:rPr b="1" lang="vi-VN" sz="1800">
                <a:solidFill>
                  <a:schemeClr val="dk1"/>
                </a:solidFill>
                <a:latin typeface="Calibri"/>
                <a:ea typeface="Calibri"/>
                <a:cs typeface="Calibri"/>
                <a:sym typeface="Calibri"/>
              </a:rPr>
              <a:t> Spring BEAN</a:t>
            </a:r>
            <a:r>
              <a:rPr lang="vi-VN" sz="1800">
                <a:solidFill>
                  <a:schemeClr val="dk1"/>
                </a:solidFill>
                <a:latin typeface="Calibri"/>
                <a:ea typeface="Calibri"/>
                <a:cs typeface="Calibri"/>
                <a:sym typeface="Calibri"/>
              </a:rPr>
              <a:t> có chú thích bởi</a:t>
            </a:r>
            <a:r>
              <a:rPr b="1" lang="vi-VN" sz="1800">
                <a:solidFill>
                  <a:schemeClr val="dk1"/>
                </a:solidFill>
                <a:latin typeface="Calibri"/>
                <a:ea typeface="Calibri"/>
                <a:cs typeface="Calibri"/>
                <a:sym typeface="Calibri"/>
              </a:rPr>
              <a:t> @Autowired</a:t>
            </a:r>
            <a:r>
              <a:rPr lang="vi-VN" sz="1800">
                <a:solidFill>
                  <a:schemeClr val="dk1"/>
                </a:solidFill>
                <a:latin typeface="Calibri"/>
                <a:ea typeface="Calibri"/>
                <a:cs typeface="Calibri"/>
                <a:sym typeface="Calibri"/>
              </a:rPr>
              <a:t> sẽ được tiêm các giá trị vào, giống hình minh họa dưới đây:</a:t>
            </a:r>
            <a:endParaRPr sz="1800">
              <a:solidFill>
                <a:schemeClr val="dk1"/>
              </a:solidFill>
              <a:latin typeface="Calibri"/>
              <a:ea typeface="Calibri"/>
              <a:cs typeface="Calibri"/>
              <a:sym typeface="Calibri"/>
            </a:endParaRPr>
          </a:p>
        </p:txBody>
      </p:sp>
      <p:pic>
        <p:nvPicPr>
          <p:cNvPr descr="https://o7planning.org/vi/10127/cache/images/i/4654866.png" id="228" name="Google Shape;228;p13"/>
          <p:cNvPicPr preferRelativeResize="0"/>
          <p:nvPr/>
        </p:nvPicPr>
        <p:blipFill rotWithShape="1">
          <a:blip r:embed="rId3">
            <a:alphaModFix/>
          </a:blip>
          <a:srcRect b="0" l="0" r="0" t="0"/>
          <a:stretch/>
        </p:blipFill>
        <p:spPr>
          <a:xfrm>
            <a:off x="3689200" y="1070313"/>
            <a:ext cx="5470040" cy="4628495"/>
          </a:xfrm>
          <a:prstGeom prst="rect">
            <a:avLst/>
          </a:prstGeom>
          <a:noFill/>
          <a:ln>
            <a:noFill/>
          </a:ln>
        </p:spPr>
      </p:pic>
      <p:pic>
        <p:nvPicPr>
          <p:cNvPr descr="https://o7planning.org/vi/10127/cache/images/i/4654923.png" id="229" name="Google Shape;229;p13"/>
          <p:cNvPicPr preferRelativeResize="0"/>
          <p:nvPr/>
        </p:nvPicPr>
        <p:blipFill rotWithShape="1">
          <a:blip r:embed="rId4">
            <a:alphaModFix/>
          </a:blip>
          <a:srcRect b="0" l="0" r="0" t="0"/>
          <a:stretch/>
        </p:blipFill>
        <p:spPr>
          <a:xfrm>
            <a:off x="3705030" y="1524000"/>
            <a:ext cx="5454210" cy="263835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8"/>
                                        </p:tgtEl>
                                      </p:cBhvr>
                                    </p:animEffect>
                                    <p:set>
                                      <p:cBhvr>
                                        <p:cTn dur="1" fill="hold">
                                          <p:stCondLst>
                                            <p:cond delay="500"/>
                                          </p:stCondLst>
                                        </p:cTn>
                                        <p:tgtEl>
                                          <p:spTgt spid="228"/>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4"/>
          <p:cNvSpPr txBox="1"/>
          <p:nvPr>
            <p:ph type="title"/>
          </p:nvPr>
        </p:nvSpPr>
        <p:spPr>
          <a:xfrm>
            <a:off x="381000" y="228600"/>
            <a:ext cx="8382000" cy="60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vi-VN" sz="3200">
                <a:latin typeface="Calibri"/>
                <a:ea typeface="Calibri"/>
                <a:cs typeface="Calibri"/>
                <a:sym typeface="Calibri"/>
              </a:rPr>
              <a:t>Tổng kết </a:t>
            </a:r>
            <a:endParaRPr>
              <a:latin typeface="Calibri"/>
              <a:ea typeface="Calibri"/>
              <a:cs typeface="Calibri"/>
              <a:sym typeface="Calibri"/>
            </a:endParaRPr>
          </a:p>
        </p:txBody>
      </p:sp>
      <p:sp>
        <p:nvSpPr>
          <p:cNvPr id="235" name="Google Shape;235;p14"/>
          <p:cNvSpPr txBox="1"/>
          <p:nvPr/>
        </p:nvSpPr>
        <p:spPr>
          <a:xfrm>
            <a:off x="533400" y="941010"/>
            <a:ext cx="380822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400">
                <a:solidFill>
                  <a:schemeClr val="dk1"/>
                </a:solidFill>
                <a:latin typeface="Times New Roman"/>
                <a:ea typeface="Times New Roman"/>
                <a:cs typeface="Times New Roman"/>
                <a:sym typeface="Times New Roman"/>
              </a:rPr>
              <a:t>⯑</a:t>
            </a:r>
            <a:r>
              <a:rPr lang="vi-VN" sz="2000">
                <a:solidFill>
                  <a:schemeClr val="dk1"/>
                </a:solidFill>
                <a:latin typeface="Times New Roman"/>
                <a:ea typeface="Times New Roman"/>
                <a:cs typeface="Times New Roman"/>
                <a:sym typeface="Times New Roman"/>
              </a:rPr>
              <a:t> Trở về với câu hỏi "</a:t>
            </a:r>
            <a:r>
              <a:rPr b="1" lang="vi-VN" sz="2000">
                <a:solidFill>
                  <a:schemeClr val="dk1"/>
                </a:solidFill>
                <a:latin typeface="Times New Roman"/>
                <a:ea typeface="Times New Roman"/>
                <a:cs typeface="Times New Roman"/>
                <a:sym typeface="Times New Roman"/>
              </a:rPr>
              <a:t>IoC là gì?</a:t>
            </a:r>
            <a:r>
              <a:rPr lang="vi-VN"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
        <p:nvSpPr>
          <p:cNvPr id="236" name="Google Shape;236;p14"/>
          <p:cNvSpPr/>
          <p:nvPr/>
        </p:nvSpPr>
        <p:spPr>
          <a:xfrm>
            <a:off x="533400" y="1402674"/>
            <a:ext cx="81534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vi-VN" sz="2000">
                <a:solidFill>
                  <a:schemeClr val="dk1"/>
                </a:solidFill>
                <a:latin typeface="Times New Roman"/>
                <a:ea typeface="Times New Roman"/>
                <a:cs typeface="Times New Roman"/>
                <a:sym typeface="Times New Roman"/>
              </a:rPr>
              <a:t>⇨ Theo cách truyền thống một đối tượng được tạo ra từ một class, các trường (field) của nó sẽ được gán giá trị từ chính bên trong class đó. </a:t>
            </a:r>
            <a:r>
              <a:rPr b="1" i="1" lang="vi-VN" sz="2000">
                <a:solidFill>
                  <a:schemeClr val="dk1"/>
                </a:solidFill>
                <a:latin typeface="Times New Roman"/>
                <a:ea typeface="Times New Roman"/>
                <a:cs typeface="Times New Roman"/>
                <a:sym typeface="Times New Roman"/>
              </a:rPr>
              <a:t>Spring</a:t>
            </a:r>
            <a:r>
              <a:rPr i="1" lang="vi-VN" sz="2000">
                <a:solidFill>
                  <a:schemeClr val="dk1"/>
                </a:solidFill>
                <a:latin typeface="Times New Roman"/>
                <a:ea typeface="Times New Roman"/>
                <a:cs typeface="Times New Roman"/>
                <a:sym typeface="Times New Roman"/>
              </a:rPr>
              <a:t> đã làm ngược lại với cách truyền thống, các đối tượng được tạo ra và một vài trường của nó được tiêm giá trị từ bên ngoài vào bởi một cái được gọi là </a:t>
            </a:r>
            <a:r>
              <a:rPr b="1" i="1" lang="vi-VN" sz="2000">
                <a:solidFill>
                  <a:schemeClr val="dk1"/>
                </a:solidFill>
                <a:latin typeface="Times New Roman"/>
                <a:ea typeface="Times New Roman"/>
                <a:cs typeface="Times New Roman"/>
                <a:sym typeface="Times New Roman"/>
              </a:rPr>
              <a:t>IoC</a:t>
            </a:r>
            <a:r>
              <a:rPr i="1" lang="vi-VN" sz="2000">
                <a:solidFill>
                  <a:schemeClr val="dk1"/>
                </a:solidFill>
                <a:latin typeface="Times New Roman"/>
                <a:ea typeface="Times New Roman"/>
                <a:cs typeface="Times New Roman"/>
                <a:sym typeface="Times New Roman"/>
              </a:rPr>
              <a:t>.</a:t>
            </a:r>
            <a:endParaRPr i="1" sz="2000">
              <a:solidFill>
                <a:schemeClr val="dk1"/>
              </a:solidFill>
              <a:latin typeface="Times New Roman"/>
              <a:ea typeface="Times New Roman"/>
              <a:cs typeface="Times New Roman"/>
              <a:sym typeface="Times New Roman"/>
            </a:endParaRPr>
          </a:p>
        </p:txBody>
      </p:sp>
      <p:sp>
        <p:nvSpPr>
          <p:cNvPr id="237" name="Google Shape;237;p14"/>
          <p:cNvSpPr/>
          <p:nvPr/>
        </p:nvSpPr>
        <p:spPr>
          <a:xfrm>
            <a:off x="533400" y="2971800"/>
            <a:ext cx="815340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vi-VN" sz="2200">
                <a:solidFill>
                  <a:schemeClr val="dk1"/>
                </a:solidFill>
                <a:latin typeface="Times New Roman"/>
                <a:ea typeface="Times New Roman"/>
                <a:cs typeface="Times New Roman"/>
                <a:sym typeface="Times New Roman"/>
              </a:rPr>
              <a:t>⇨ </a:t>
            </a:r>
            <a:r>
              <a:rPr b="1" i="1" lang="vi-VN" sz="2200">
                <a:solidFill>
                  <a:schemeClr val="dk1"/>
                </a:solidFill>
                <a:latin typeface="Times New Roman"/>
                <a:ea typeface="Times New Roman"/>
                <a:cs typeface="Times New Roman"/>
                <a:sym typeface="Times New Roman"/>
              </a:rPr>
              <a:t>IoC</a:t>
            </a:r>
            <a:r>
              <a:rPr i="1" lang="vi-VN" sz="2200">
                <a:solidFill>
                  <a:schemeClr val="dk1"/>
                </a:solidFill>
                <a:latin typeface="Times New Roman"/>
                <a:ea typeface="Times New Roman"/>
                <a:cs typeface="Times New Roman"/>
                <a:sym typeface="Times New Roman"/>
              </a:rPr>
              <a:t> viết tắt của "</a:t>
            </a:r>
            <a:r>
              <a:rPr b="1" i="1" lang="vi-VN" sz="2200">
                <a:solidFill>
                  <a:schemeClr val="dk1"/>
                </a:solidFill>
                <a:latin typeface="Times New Roman"/>
                <a:ea typeface="Times New Roman"/>
                <a:cs typeface="Times New Roman"/>
                <a:sym typeface="Times New Roman"/>
              </a:rPr>
              <a:t>Inversion of Control</a:t>
            </a:r>
            <a:r>
              <a:rPr i="1" lang="vi-VN" sz="2200">
                <a:solidFill>
                  <a:schemeClr val="dk1"/>
                </a:solidFill>
                <a:latin typeface="Times New Roman"/>
                <a:ea typeface="Times New Roman"/>
                <a:cs typeface="Times New Roman"/>
                <a:sym typeface="Times New Roman"/>
              </a:rPr>
              <a:t>" - Có nghĩa là "</a:t>
            </a:r>
            <a:r>
              <a:rPr b="1" i="1" lang="vi-VN" sz="2200">
                <a:solidFill>
                  <a:schemeClr val="dk1"/>
                </a:solidFill>
                <a:latin typeface="Times New Roman"/>
                <a:ea typeface="Times New Roman"/>
                <a:cs typeface="Times New Roman"/>
                <a:sym typeface="Times New Roman"/>
              </a:rPr>
              <a:t>Đảo ngược của sự điều khiển</a:t>
            </a:r>
            <a:r>
              <a:rPr i="1" lang="vi-VN" sz="2200">
                <a:solidFill>
                  <a:schemeClr val="dk1"/>
                </a:solidFill>
                <a:latin typeface="Times New Roman"/>
                <a:ea typeface="Times New Roman"/>
                <a:cs typeface="Times New Roman"/>
                <a:sym typeface="Times New Roman"/>
              </a:rPr>
              <a:t>".</a:t>
            </a:r>
            <a:endParaRPr i="1" sz="2200">
              <a:solidFill>
                <a:schemeClr val="dk1"/>
              </a:solidFill>
              <a:latin typeface="Times New Roman"/>
              <a:ea typeface="Times New Roman"/>
              <a:cs typeface="Times New Roman"/>
              <a:sym typeface="Times New Roman"/>
            </a:endParaRPr>
          </a:p>
        </p:txBody>
      </p:sp>
      <p:sp>
        <p:nvSpPr>
          <p:cNvPr id="238" name="Google Shape;238;p14"/>
          <p:cNvSpPr/>
          <p:nvPr/>
        </p:nvSpPr>
        <p:spPr>
          <a:xfrm>
            <a:off x="533400" y="4063424"/>
            <a:ext cx="81534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vi-VN" sz="2000">
                <a:solidFill>
                  <a:schemeClr val="dk1"/>
                </a:solidFill>
                <a:latin typeface="Times New Roman"/>
                <a:ea typeface="Times New Roman"/>
                <a:cs typeface="Times New Roman"/>
                <a:sym typeface="Times New Roman"/>
              </a:rPr>
              <a:t>⇨ </a:t>
            </a:r>
            <a:r>
              <a:rPr b="1" i="1" lang="vi-VN" sz="2000">
                <a:solidFill>
                  <a:schemeClr val="dk1"/>
                </a:solidFill>
                <a:latin typeface="Times New Roman"/>
                <a:ea typeface="Times New Roman"/>
                <a:cs typeface="Times New Roman"/>
                <a:sym typeface="Times New Roman"/>
              </a:rPr>
              <a:t>IoC Container</a:t>
            </a:r>
            <a:r>
              <a:rPr i="1" lang="vi-VN" sz="2000">
                <a:solidFill>
                  <a:schemeClr val="dk1"/>
                </a:solidFill>
                <a:latin typeface="Times New Roman"/>
                <a:ea typeface="Times New Roman"/>
                <a:cs typeface="Times New Roman"/>
                <a:sym typeface="Times New Roman"/>
              </a:rPr>
              <a:t> là bộ chứa tất cả các </a:t>
            </a:r>
            <a:r>
              <a:rPr b="1" i="1" lang="vi-VN" sz="2000">
                <a:solidFill>
                  <a:schemeClr val="dk1"/>
                </a:solidFill>
                <a:latin typeface="Times New Roman"/>
                <a:ea typeface="Times New Roman"/>
                <a:cs typeface="Times New Roman"/>
                <a:sym typeface="Times New Roman"/>
              </a:rPr>
              <a:t>Spring BEAN</a:t>
            </a:r>
            <a:r>
              <a:rPr i="1" lang="vi-VN" sz="2000">
                <a:solidFill>
                  <a:schemeClr val="dk1"/>
                </a:solidFill>
                <a:latin typeface="Times New Roman"/>
                <a:ea typeface="Times New Roman"/>
                <a:cs typeface="Times New Roman"/>
                <a:sym typeface="Times New Roman"/>
              </a:rPr>
              <a:t> được sử dụng trong ứng dụng.</a:t>
            </a:r>
            <a:endParaRPr i="1" sz="20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500"/>
                                        <p:tgtEl>
                                          <p:spTgt spid="23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500"/>
                                        <p:tgtEl>
                                          <p:spTgt spid="23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500"/>
                                        <p:tgtEl>
                                          <p:spTgt spid="23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vi-VN"/>
              <a:t>Outline</a:t>
            </a:r>
            <a:endParaRPr/>
          </a:p>
        </p:txBody>
      </p:sp>
      <p:pic>
        <p:nvPicPr>
          <p:cNvPr descr="https://o7planning.org/vi/10127/cache/images/i/710248.png" id="96" name="Google Shape;96;p2"/>
          <p:cNvPicPr preferRelativeResize="0"/>
          <p:nvPr/>
        </p:nvPicPr>
        <p:blipFill rotWithShape="1">
          <a:blip r:embed="rId3">
            <a:alphaModFix/>
          </a:blip>
          <a:srcRect b="0" l="0" r="0" t="0"/>
          <a:stretch/>
        </p:blipFill>
        <p:spPr>
          <a:xfrm>
            <a:off x="228600" y="1752600"/>
            <a:ext cx="2819400" cy="1650114"/>
          </a:xfrm>
          <a:prstGeom prst="rect">
            <a:avLst/>
          </a:prstGeom>
          <a:noFill/>
          <a:ln>
            <a:noFill/>
          </a:ln>
        </p:spPr>
      </p:pic>
      <p:pic>
        <p:nvPicPr>
          <p:cNvPr descr="Kết quả hình ảnh cho spring boot" id="97" name="Google Shape;97;p2"/>
          <p:cNvPicPr preferRelativeResize="0"/>
          <p:nvPr/>
        </p:nvPicPr>
        <p:blipFill rotWithShape="1">
          <a:blip r:embed="rId4">
            <a:alphaModFix/>
          </a:blip>
          <a:srcRect b="0" l="0" r="0" t="0"/>
          <a:stretch/>
        </p:blipFill>
        <p:spPr>
          <a:xfrm>
            <a:off x="4038600" y="1891857"/>
            <a:ext cx="1528763" cy="1371600"/>
          </a:xfrm>
          <a:prstGeom prst="rect">
            <a:avLst/>
          </a:prstGeom>
          <a:noFill/>
          <a:ln>
            <a:noFill/>
          </a:ln>
        </p:spPr>
      </p:pic>
      <p:pic>
        <p:nvPicPr>
          <p:cNvPr descr="Kết quả hình ảnh cho microservice icon" id="98" name="Google Shape;98;p2"/>
          <p:cNvPicPr preferRelativeResize="0"/>
          <p:nvPr/>
        </p:nvPicPr>
        <p:blipFill rotWithShape="1">
          <a:blip r:embed="rId5">
            <a:alphaModFix/>
          </a:blip>
          <a:srcRect b="0" l="0" r="0" t="0"/>
          <a:stretch/>
        </p:blipFill>
        <p:spPr>
          <a:xfrm>
            <a:off x="6858000" y="1815657"/>
            <a:ext cx="1524000" cy="1524000"/>
          </a:xfrm>
          <a:prstGeom prst="rect">
            <a:avLst/>
          </a:prstGeom>
          <a:noFill/>
          <a:ln>
            <a:noFill/>
          </a:ln>
        </p:spPr>
      </p:pic>
      <p:sp>
        <p:nvSpPr>
          <p:cNvPr id="99" name="Google Shape;99;p2"/>
          <p:cNvSpPr/>
          <p:nvPr/>
        </p:nvSpPr>
        <p:spPr>
          <a:xfrm>
            <a:off x="3048000" y="2362200"/>
            <a:ext cx="762000" cy="381000"/>
          </a:xfrm>
          <a:prstGeom prst="rightArrow">
            <a:avLst>
              <a:gd fmla="val 50000" name="adj1"/>
              <a:gd fmla="val 50000" name="adj2"/>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0" name="Google Shape;100;p2"/>
          <p:cNvSpPr/>
          <p:nvPr/>
        </p:nvSpPr>
        <p:spPr>
          <a:xfrm>
            <a:off x="5791200" y="2362200"/>
            <a:ext cx="762000" cy="381000"/>
          </a:xfrm>
          <a:prstGeom prst="rightArrow">
            <a:avLst>
              <a:gd fmla="val 50000" name="adj1"/>
              <a:gd fmla="val 50000" name="adj2"/>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1" name="Google Shape;101;p2"/>
          <p:cNvSpPr/>
          <p:nvPr/>
        </p:nvSpPr>
        <p:spPr>
          <a:xfrm>
            <a:off x="457200" y="3653481"/>
            <a:ext cx="2057400" cy="29718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vi-VN" sz="1800" u="none" cap="none" strike="noStrike">
                <a:solidFill>
                  <a:schemeClr val="dk1"/>
                </a:solidFill>
                <a:latin typeface="Calibri"/>
                <a:ea typeface="Calibri"/>
                <a:cs typeface="Calibri"/>
                <a:sym typeface="Calibri"/>
              </a:rPr>
              <a:t>Giới thiệu về Spring:</a:t>
            </a:r>
            <a:endParaRPr/>
          </a:p>
          <a:p>
            <a:pPr indent="-285750" lvl="0" marL="285750" marR="0" rtl="0" algn="just">
              <a:spcBef>
                <a:spcPts val="0"/>
              </a:spcBef>
              <a:spcAft>
                <a:spcPts val="0"/>
              </a:spcAft>
              <a:buClr>
                <a:schemeClr val="dk1"/>
              </a:buClr>
              <a:buSzPts val="1800"/>
              <a:buFont typeface="Arial"/>
              <a:buChar char="•"/>
            </a:pPr>
            <a:r>
              <a:rPr b="0" i="0" lang="vi-VN" sz="1800" u="none" cap="none" strike="noStrike">
                <a:solidFill>
                  <a:schemeClr val="dk1"/>
                </a:solidFill>
                <a:latin typeface="Calibri"/>
                <a:ea typeface="Calibri"/>
                <a:cs typeface="Calibri"/>
                <a:sym typeface="Calibri"/>
              </a:rPr>
              <a:t>Các khái niệm cơ bản (định nghĩa, cú pháp,…)</a:t>
            </a:r>
            <a:endParaRPr/>
          </a:p>
          <a:p>
            <a:pPr indent="-285750" lvl="0" marL="285750" marR="0" rtl="0" algn="just">
              <a:spcBef>
                <a:spcPts val="0"/>
              </a:spcBef>
              <a:spcAft>
                <a:spcPts val="0"/>
              </a:spcAft>
              <a:buClr>
                <a:schemeClr val="dk1"/>
              </a:buClr>
              <a:buSzPts val="1800"/>
              <a:buFont typeface="Arial"/>
              <a:buChar char="•"/>
            </a:pPr>
            <a:r>
              <a:rPr b="0" i="0" lang="vi-VN" sz="1800" u="none" cap="none" strike="noStrike">
                <a:solidFill>
                  <a:schemeClr val="dk1"/>
                </a:solidFill>
                <a:latin typeface="Calibri"/>
                <a:ea typeface="Calibri"/>
                <a:cs typeface="Calibri"/>
                <a:sym typeface="Calibri"/>
              </a:rPr>
              <a:t>Nguyên tắc hoạt động</a:t>
            </a:r>
            <a:endParaRPr/>
          </a:p>
          <a:p>
            <a:pPr indent="-285750" lvl="0" marL="285750" marR="0" rtl="0" algn="just">
              <a:spcBef>
                <a:spcPts val="0"/>
              </a:spcBef>
              <a:spcAft>
                <a:spcPts val="0"/>
              </a:spcAft>
              <a:buClr>
                <a:schemeClr val="dk1"/>
              </a:buClr>
              <a:buSzPts val="1800"/>
              <a:buFont typeface="Arial"/>
              <a:buChar char="•"/>
            </a:pPr>
            <a:r>
              <a:rPr b="0" i="0" lang="vi-VN" sz="1800" u="none" cap="none" strike="noStrike">
                <a:solidFill>
                  <a:schemeClr val="dk1"/>
                </a:solidFill>
                <a:latin typeface="Calibri"/>
                <a:ea typeface="Calibri"/>
                <a:cs typeface="Calibri"/>
                <a:sym typeface="Calibri"/>
              </a:rPr>
              <a:t>Hướng dẫn cài đặt Spring</a:t>
            </a:r>
            <a:endParaRPr/>
          </a:p>
          <a:p>
            <a:pPr indent="-171450" lvl="0" marL="28575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2"/>
          <p:cNvSpPr/>
          <p:nvPr/>
        </p:nvSpPr>
        <p:spPr>
          <a:xfrm>
            <a:off x="3581400" y="3653481"/>
            <a:ext cx="2209800" cy="29718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vi-VN" sz="1800" u="none" cap="none" strike="noStrike">
                <a:solidFill>
                  <a:schemeClr val="dk1"/>
                </a:solidFill>
                <a:latin typeface="Calibri"/>
                <a:ea typeface="Calibri"/>
                <a:cs typeface="Calibri"/>
                <a:sym typeface="Calibri"/>
              </a:rPr>
              <a:t>Giới thiệu về Spring-Boot:</a:t>
            </a:r>
            <a:endParaRPr/>
          </a:p>
          <a:p>
            <a:pPr indent="-285750" lvl="0" marL="285750" marR="0" rtl="0" algn="just">
              <a:spcBef>
                <a:spcPts val="0"/>
              </a:spcBef>
              <a:spcAft>
                <a:spcPts val="0"/>
              </a:spcAft>
              <a:buClr>
                <a:schemeClr val="dk1"/>
              </a:buClr>
              <a:buSzPts val="1800"/>
              <a:buFont typeface="Arial"/>
              <a:buChar char="•"/>
            </a:pPr>
            <a:r>
              <a:rPr b="0" i="0" lang="vi-VN" sz="1800" u="none" cap="none" strike="noStrike">
                <a:solidFill>
                  <a:schemeClr val="dk1"/>
                </a:solidFill>
                <a:latin typeface="Calibri"/>
                <a:ea typeface="Calibri"/>
                <a:cs typeface="Calibri"/>
                <a:sym typeface="Calibri"/>
              </a:rPr>
              <a:t>Các khái niệm cơ bản (định nghĩa, cú pháp,…)</a:t>
            </a:r>
            <a:endParaRPr/>
          </a:p>
          <a:p>
            <a:pPr indent="-285750" lvl="0" marL="285750" marR="0" rtl="0" algn="just">
              <a:spcBef>
                <a:spcPts val="0"/>
              </a:spcBef>
              <a:spcAft>
                <a:spcPts val="0"/>
              </a:spcAft>
              <a:buClr>
                <a:schemeClr val="dk1"/>
              </a:buClr>
              <a:buSzPts val="1800"/>
              <a:buFont typeface="Arial"/>
              <a:buChar char="•"/>
            </a:pPr>
            <a:r>
              <a:rPr b="0" i="0" lang="vi-VN" sz="1800" u="none" cap="none" strike="noStrike">
                <a:solidFill>
                  <a:schemeClr val="dk1"/>
                </a:solidFill>
                <a:latin typeface="Calibri"/>
                <a:ea typeface="Calibri"/>
                <a:cs typeface="Calibri"/>
                <a:sym typeface="Calibri"/>
              </a:rPr>
              <a:t>Tạo một Webservice sử dụng Spring-Boot</a:t>
            </a:r>
            <a:endParaRPr/>
          </a:p>
          <a:p>
            <a:pPr indent="-285750" lvl="0" marL="285750" marR="0" rtl="0" algn="just">
              <a:spcBef>
                <a:spcPts val="0"/>
              </a:spcBef>
              <a:spcAft>
                <a:spcPts val="0"/>
              </a:spcAft>
              <a:buClr>
                <a:schemeClr val="dk1"/>
              </a:buClr>
              <a:buSzPts val="1800"/>
              <a:buFont typeface="Arial"/>
              <a:buChar char="•"/>
            </a:pPr>
            <a:r>
              <a:rPr b="0" i="0" lang="vi-VN" sz="1800" u="none" cap="none" strike="noStrike">
                <a:solidFill>
                  <a:schemeClr val="dk1"/>
                </a:solidFill>
                <a:latin typeface="Calibri"/>
                <a:ea typeface="Calibri"/>
                <a:cs typeface="Calibri"/>
                <a:sym typeface="Calibri"/>
              </a:rPr>
              <a:t>Giải thích về Spring boot</a:t>
            </a:r>
            <a:endParaRPr b="0" i="0" sz="1800" u="none" cap="none" strike="noStrike">
              <a:solidFill>
                <a:schemeClr val="dk1"/>
              </a:solidFill>
              <a:latin typeface="Calibri"/>
              <a:ea typeface="Calibri"/>
              <a:cs typeface="Calibri"/>
              <a:sym typeface="Calibri"/>
            </a:endParaRPr>
          </a:p>
        </p:txBody>
      </p:sp>
      <p:sp>
        <p:nvSpPr>
          <p:cNvPr id="103" name="Google Shape;103;p2"/>
          <p:cNvSpPr/>
          <p:nvPr/>
        </p:nvSpPr>
        <p:spPr>
          <a:xfrm>
            <a:off x="6597478" y="3653481"/>
            <a:ext cx="2057400" cy="29718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vi-VN" sz="1800" u="none" cap="none" strike="noStrike">
                <a:solidFill>
                  <a:schemeClr val="dk1"/>
                </a:solidFill>
                <a:latin typeface="Calibri"/>
                <a:ea typeface="Calibri"/>
                <a:cs typeface="Calibri"/>
                <a:sym typeface="Calibri"/>
              </a:rPr>
              <a:t>Giới thiệu về MicroService sử dụng Spring-Boot:</a:t>
            </a:r>
            <a:endParaRPr/>
          </a:p>
          <a:p>
            <a:pPr indent="-285750" lvl="0" marL="285750" marR="0" rtl="0" algn="just">
              <a:spcBef>
                <a:spcPts val="0"/>
              </a:spcBef>
              <a:spcAft>
                <a:spcPts val="0"/>
              </a:spcAft>
              <a:buClr>
                <a:schemeClr val="dk1"/>
              </a:buClr>
              <a:buSzPts val="1800"/>
              <a:buFont typeface="Arial"/>
              <a:buChar char="•"/>
            </a:pPr>
            <a:r>
              <a:rPr b="0" i="0" lang="vi-VN" sz="1800" u="none" cap="none" strike="noStrike">
                <a:solidFill>
                  <a:schemeClr val="dk1"/>
                </a:solidFill>
                <a:latin typeface="Calibri"/>
                <a:ea typeface="Calibri"/>
                <a:cs typeface="Calibri"/>
                <a:sym typeface="Calibri"/>
              </a:rPr>
              <a:t>Các khái niệm cơ bản (định nghĩa, cú pháp,…)</a:t>
            </a:r>
            <a:endParaRPr/>
          </a:p>
          <a:p>
            <a:pPr indent="-285750" lvl="0" marL="285750" marR="0" rtl="0" algn="just">
              <a:spcBef>
                <a:spcPts val="0"/>
              </a:spcBef>
              <a:spcAft>
                <a:spcPts val="0"/>
              </a:spcAft>
              <a:buClr>
                <a:schemeClr val="dk1"/>
              </a:buClr>
              <a:buSzPts val="1800"/>
              <a:buFont typeface="Arial"/>
              <a:buChar char="•"/>
            </a:pPr>
            <a:r>
              <a:rPr b="0" i="0" lang="vi-VN" sz="1800" u="none" cap="none" strike="noStrike">
                <a:solidFill>
                  <a:schemeClr val="dk1"/>
                </a:solidFill>
                <a:latin typeface="Calibri"/>
                <a:ea typeface="Calibri"/>
                <a:cs typeface="Calibri"/>
                <a:sym typeface="Calibri"/>
              </a:rPr>
              <a:t>Giải thích về những công cụ tạo nên 1 microservice</a:t>
            </a:r>
            <a:endParaRPr b="0" i="0" sz="18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p:tgtEl>
                                          <p:spTgt spid="9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500"/>
                                        <p:tgtEl>
                                          <p:spTgt spid="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500"/>
                                        <p:tgtEl>
                                          <p:spTgt spid="10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500"/>
                                        <p:tgtEl>
                                          <p:spTgt spid="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500"/>
                                        <p:tgtEl>
                                          <p:spTgt spid="10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457200" y="274638"/>
            <a:ext cx="8229600" cy="10207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lang="vi-VN" sz="3200"/>
              <a:t>I.Giới thiệu về Spring</a:t>
            </a:r>
            <a:endParaRPr sz="3200"/>
          </a:p>
        </p:txBody>
      </p:sp>
      <p:sp>
        <p:nvSpPr>
          <p:cNvPr id="109" name="Google Shape;109;p3"/>
          <p:cNvSpPr txBox="1"/>
          <p:nvPr>
            <p:ph idx="1" type="body"/>
          </p:nvPr>
        </p:nvSpPr>
        <p:spPr>
          <a:xfrm>
            <a:off x="152400" y="1357312"/>
            <a:ext cx="4191000" cy="1843088"/>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800"/>
              <a:buNone/>
            </a:pPr>
            <a:r>
              <a:rPr lang="vi-VN" sz="1800">
                <a:latin typeface="Times New Roman"/>
                <a:ea typeface="Times New Roman"/>
                <a:cs typeface="Times New Roman"/>
                <a:sym typeface="Times New Roman"/>
              </a:rPr>
              <a:t>⇨</a:t>
            </a:r>
            <a:r>
              <a:rPr b="1" lang="vi-VN" sz="1800">
                <a:latin typeface="Times New Roman"/>
                <a:ea typeface="Times New Roman"/>
                <a:cs typeface="Times New Roman"/>
                <a:sym typeface="Times New Roman"/>
              </a:rPr>
              <a:t> IoC Container:</a:t>
            </a:r>
            <a:r>
              <a:rPr lang="vi-VN" sz="1800">
                <a:latin typeface="Times New Roman"/>
                <a:ea typeface="Times New Roman"/>
                <a:cs typeface="Times New Roman"/>
                <a:sym typeface="Times New Roman"/>
              </a:rPr>
              <a:t> Đây là phần quan trọng nhất và cũng là phần cơ bản, nền tảng của </a:t>
            </a:r>
            <a:r>
              <a:rPr b="1" lang="vi-VN" sz="1800">
                <a:latin typeface="Times New Roman"/>
                <a:ea typeface="Times New Roman"/>
                <a:cs typeface="Times New Roman"/>
                <a:sym typeface="Times New Roman"/>
              </a:rPr>
              <a:t>Spring</a:t>
            </a:r>
            <a:r>
              <a:rPr lang="vi-VN" sz="1800">
                <a:latin typeface="Times New Roman"/>
                <a:ea typeface="Times New Roman"/>
                <a:cs typeface="Times New Roman"/>
                <a:sym typeface="Times New Roman"/>
              </a:rPr>
              <a:t>. Nó giữ vai trò về cấu hình và quản lý vòng đời (Lifecycle) của các đối tượng java.</a:t>
            </a:r>
            <a:endParaRPr sz="1800">
              <a:latin typeface="Times New Roman"/>
              <a:ea typeface="Times New Roman"/>
              <a:cs typeface="Times New Roman"/>
              <a:sym typeface="Times New Roman"/>
            </a:endParaRPr>
          </a:p>
        </p:txBody>
      </p:sp>
      <p:pic>
        <p:nvPicPr>
          <p:cNvPr descr="https://o7planning.org/vi/10127/cache/images/i/19544.png" id="110" name="Google Shape;110;p3"/>
          <p:cNvPicPr preferRelativeResize="0"/>
          <p:nvPr/>
        </p:nvPicPr>
        <p:blipFill rotWithShape="1">
          <a:blip r:embed="rId3">
            <a:alphaModFix/>
          </a:blip>
          <a:srcRect b="0" l="0" r="0" t="0"/>
          <a:stretch/>
        </p:blipFill>
        <p:spPr>
          <a:xfrm>
            <a:off x="4496265" y="1600200"/>
            <a:ext cx="4496879" cy="3552824"/>
          </a:xfrm>
          <a:prstGeom prst="rect">
            <a:avLst/>
          </a:prstGeom>
          <a:noFill/>
          <a:ln>
            <a:noFill/>
          </a:ln>
        </p:spPr>
      </p:pic>
      <p:sp>
        <p:nvSpPr>
          <p:cNvPr id="111" name="Google Shape;111;p3"/>
          <p:cNvSpPr txBox="1"/>
          <p:nvPr/>
        </p:nvSpPr>
        <p:spPr>
          <a:xfrm>
            <a:off x="4660801" y="5454134"/>
            <a:ext cx="41678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vi-VN" sz="1800" u="none" cap="none" strike="noStrike">
                <a:solidFill>
                  <a:schemeClr val="dk1"/>
                </a:solidFill>
                <a:latin typeface="Calibri"/>
                <a:ea typeface="Calibri"/>
                <a:cs typeface="Calibri"/>
                <a:sym typeface="Calibri"/>
              </a:rPr>
              <a:t>Hình minh họa cấu trúc </a:t>
            </a:r>
            <a:r>
              <a:rPr b="1" i="0" lang="vi-VN" sz="1800" u="none" cap="none" strike="noStrike">
                <a:solidFill>
                  <a:schemeClr val="dk1"/>
                </a:solidFill>
                <a:latin typeface="Calibri"/>
                <a:ea typeface="Calibri"/>
                <a:cs typeface="Calibri"/>
                <a:sym typeface="Calibri"/>
              </a:rPr>
              <a:t>Spring FrameWork</a:t>
            </a:r>
            <a:endParaRPr b="1" sz="1800">
              <a:solidFill>
                <a:schemeClr val="dk1"/>
              </a:solidFill>
              <a:latin typeface="Calibri"/>
              <a:ea typeface="Calibri"/>
              <a:cs typeface="Calibri"/>
              <a:sym typeface="Calibri"/>
            </a:endParaRPr>
          </a:p>
        </p:txBody>
      </p:sp>
      <p:sp>
        <p:nvSpPr>
          <p:cNvPr id="112" name="Google Shape;112;p3"/>
          <p:cNvSpPr txBox="1"/>
          <p:nvPr/>
        </p:nvSpPr>
        <p:spPr>
          <a:xfrm>
            <a:off x="1371600" y="662940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3"/>
          <p:cNvSpPr txBox="1"/>
          <p:nvPr/>
        </p:nvSpPr>
        <p:spPr>
          <a:xfrm>
            <a:off x="139010" y="3581400"/>
            <a:ext cx="4128189"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1800">
                <a:solidFill>
                  <a:schemeClr val="dk1"/>
                </a:solidFill>
                <a:latin typeface="Times New Roman"/>
                <a:ea typeface="Times New Roman"/>
                <a:cs typeface="Times New Roman"/>
                <a:sym typeface="Times New Roman"/>
              </a:rPr>
              <a:t>⇨</a:t>
            </a:r>
            <a:r>
              <a:rPr b="1" lang="vi-VN" sz="1800">
                <a:solidFill>
                  <a:schemeClr val="dk1"/>
                </a:solidFill>
                <a:latin typeface="Times New Roman"/>
                <a:ea typeface="Times New Roman"/>
                <a:cs typeface="Times New Roman"/>
                <a:sym typeface="Times New Roman"/>
              </a:rPr>
              <a:t> DAO,JEE,ORM, AOP, WEB:</a:t>
            </a:r>
            <a:r>
              <a:rPr lang="vi-VN" sz="1800">
                <a:solidFill>
                  <a:schemeClr val="dk1"/>
                </a:solidFill>
                <a:latin typeface="Times New Roman"/>
                <a:ea typeface="Times New Roman"/>
                <a:cs typeface="Times New Roman"/>
                <a:sym typeface="Times New Roman"/>
              </a:rPr>
              <a:t> Các module này là </a:t>
            </a:r>
            <a:r>
              <a:rPr b="1" lang="vi-VN" sz="1800">
                <a:solidFill>
                  <a:schemeClr val="dk1"/>
                </a:solidFill>
                <a:latin typeface="Times New Roman"/>
                <a:ea typeface="Times New Roman"/>
                <a:cs typeface="Times New Roman"/>
                <a:sym typeface="Times New Roman"/>
              </a:rPr>
              <a:t>tool</a:t>
            </a:r>
            <a:r>
              <a:rPr lang="vi-VN" sz="1800">
                <a:solidFill>
                  <a:schemeClr val="dk1"/>
                </a:solidFill>
                <a:latin typeface="Times New Roman"/>
                <a:ea typeface="Times New Roman"/>
                <a:cs typeface="Times New Roman"/>
                <a:sym typeface="Times New Roman"/>
              </a:rPr>
              <a:t> hoặc là </a:t>
            </a:r>
            <a:r>
              <a:rPr b="1" lang="vi-VN" sz="1800">
                <a:solidFill>
                  <a:schemeClr val="dk1"/>
                </a:solidFill>
                <a:latin typeface="Times New Roman"/>
                <a:ea typeface="Times New Roman"/>
                <a:cs typeface="Times New Roman"/>
                <a:sym typeface="Times New Roman"/>
              </a:rPr>
              <a:t>framework có sẵn</a:t>
            </a:r>
            <a:r>
              <a:rPr lang="vi-VN" sz="1800">
                <a:solidFill>
                  <a:schemeClr val="dk1"/>
                </a:solidFill>
                <a:latin typeface="Times New Roman"/>
                <a:ea typeface="Times New Roman"/>
                <a:cs typeface="Times New Roman"/>
                <a:sym typeface="Times New Roman"/>
              </a:rPr>
              <a:t> được tích hợp vào Spring.</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3"/>
          <p:cNvSpPr txBox="1"/>
          <p:nvPr/>
        </p:nvSpPr>
        <p:spPr>
          <a:xfrm>
            <a:off x="169490" y="4934129"/>
            <a:ext cx="4128189"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1800">
                <a:solidFill>
                  <a:schemeClr val="dk1"/>
                </a:solidFill>
                <a:latin typeface="Times New Roman"/>
                <a:ea typeface="Times New Roman"/>
                <a:cs typeface="Times New Roman"/>
                <a:sym typeface="Times New Roman"/>
              </a:rPr>
              <a:t>⇨ Để hiểu vấn đề này chúng ta xem một vài class sau đây</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5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457200" y="228600"/>
            <a:ext cx="8001000" cy="609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lang="vi-VN" sz="3100"/>
              <a:t>II.Inversion of Control (IoC) &amp; Dependency Injection</a:t>
            </a:r>
            <a:r>
              <a:rPr lang="vi-VN"/>
              <a:t> </a:t>
            </a:r>
            <a:endParaRPr/>
          </a:p>
        </p:txBody>
      </p:sp>
      <p:pic>
        <p:nvPicPr>
          <p:cNvPr id="120" name="Google Shape;120;p4"/>
          <p:cNvPicPr preferRelativeResize="0"/>
          <p:nvPr/>
        </p:nvPicPr>
        <p:blipFill rotWithShape="1">
          <a:blip r:embed="rId3">
            <a:alphaModFix/>
          </a:blip>
          <a:srcRect b="0" l="0" r="0" t="0"/>
          <a:stretch/>
        </p:blipFill>
        <p:spPr>
          <a:xfrm>
            <a:off x="5410200" y="990600"/>
            <a:ext cx="3435350" cy="5118100"/>
          </a:xfrm>
          <a:prstGeom prst="rect">
            <a:avLst/>
          </a:prstGeom>
          <a:noFill/>
          <a:ln>
            <a:noFill/>
          </a:ln>
        </p:spPr>
      </p:pic>
      <p:sp>
        <p:nvSpPr>
          <p:cNvPr id="121" name="Google Shape;121;p4"/>
          <p:cNvSpPr txBox="1"/>
          <p:nvPr/>
        </p:nvSpPr>
        <p:spPr>
          <a:xfrm>
            <a:off x="152400" y="990600"/>
            <a:ext cx="5029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1800">
                <a:solidFill>
                  <a:schemeClr val="dk1"/>
                </a:solidFill>
                <a:latin typeface="Calibri"/>
                <a:ea typeface="Calibri"/>
                <a:cs typeface="Calibri"/>
                <a:sym typeface="Calibri"/>
              </a:rPr>
              <a:t>⇨ </a:t>
            </a:r>
            <a:r>
              <a:rPr lang="vi-VN" sz="1800">
                <a:solidFill>
                  <a:schemeClr val="dk1"/>
                </a:solidFill>
                <a:latin typeface="Times New Roman"/>
                <a:ea typeface="Times New Roman"/>
                <a:cs typeface="Times New Roman"/>
                <a:sym typeface="Times New Roman"/>
              </a:rPr>
              <a:t>L</a:t>
            </a:r>
            <a:r>
              <a:rPr lang="vi-VN" sz="1800">
                <a:solidFill>
                  <a:schemeClr val="dk1"/>
                </a:solidFill>
                <a:latin typeface="Calibri"/>
                <a:ea typeface="Calibri"/>
                <a:cs typeface="Calibri"/>
                <a:sym typeface="Calibri"/>
              </a:rPr>
              <a:t>ớp </a:t>
            </a:r>
            <a:r>
              <a:rPr b="1" lang="vi-VN" sz="1800">
                <a:solidFill>
                  <a:schemeClr val="dk1"/>
                </a:solidFill>
                <a:latin typeface="Calibri"/>
                <a:ea typeface="Calibri"/>
                <a:cs typeface="Calibri"/>
                <a:sym typeface="Calibri"/>
              </a:rPr>
              <a:t>HelloWorldService</a:t>
            </a:r>
            <a:r>
              <a:rPr lang="vi-VN" sz="1800">
                <a:solidFill>
                  <a:schemeClr val="dk1"/>
                </a:solidFill>
                <a:latin typeface="Calibri"/>
                <a:ea typeface="Calibri"/>
                <a:cs typeface="Calibri"/>
                <a:sym typeface="Calibri"/>
              </a:rPr>
              <a:t> quản lý việc tạo ra đối tượng </a:t>
            </a:r>
            <a:r>
              <a:rPr b="1" lang="vi-VN" sz="1800">
                <a:solidFill>
                  <a:schemeClr val="dk1"/>
                </a:solidFill>
                <a:latin typeface="Calibri"/>
                <a:ea typeface="Calibri"/>
                <a:cs typeface="Calibri"/>
                <a:sym typeface="Calibri"/>
              </a:rPr>
              <a:t>HelloWorld</a:t>
            </a:r>
            <a:endParaRPr b="1" sz="1800">
              <a:solidFill>
                <a:schemeClr val="dk1"/>
              </a:solidFill>
              <a:latin typeface="Calibri"/>
              <a:ea typeface="Calibri"/>
              <a:cs typeface="Calibri"/>
              <a:sym typeface="Calibri"/>
            </a:endParaRPr>
          </a:p>
        </p:txBody>
      </p:sp>
      <p:sp>
        <p:nvSpPr>
          <p:cNvPr id="122" name="Google Shape;122;p4"/>
          <p:cNvSpPr txBox="1"/>
          <p:nvPr/>
        </p:nvSpPr>
        <p:spPr>
          <a:xfrm>
            <a:off x="137984" y="1655466"/>
            <a:ext cx="5029200"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1800">
                <a:solidFill>
                  <a:schemeClr val="dk1"/>
                </a:solidFill>
                <a:latin typeface="Calibri"/>
                <a:ea typeface="Calibri"/>
                <a:cs typeface="Calibri"/>
                <a:sym typeface="Calibri"/>
              </a:rPr>
              <a:t>⇨ Trong trường hợp </a:t>
            </a:r>
            <a:r>
              <a:rPr lang="vi-VN" sz="1800">
                <a:solidFill>
                  <a:schemeClr val="dk1"/>
                </a:solidFill>
                <a:latin typeface="Times New Roman"/>
                <a:ea typeface="Times New Roman"/>
                <a:cs typeface="Times New Roman"/>
                <a:sym typeface="Times New Roman"/>
              </a:rPr>
              <a:t>bên</a:t>
            </a:r>
            <a:r>
              <a:rPr lang="vi-VN" sz="1800">
                <a:solidFill>
                  <a:schemeClr val="dk1"/>
                </a:solidFill>
                <a:latin typeface="Calibri"/>
                <a:ea typeface="Calibri"/>
                <a:cs typeface="Calibri"/>
                <a:sym typeface="Calibri"/>
              </a:rPr>
              <a:t> khi một đối tượng </a:t>
            </a:r>
            <a:r>
              <a:rPr b="1" lang="vi-VN" sz="1800">
                <a:solidFill>
                  <a:schemeClr val="dk1"/>
                </a:solidFill>
                <a:latin typeface="Calibri"/>
                <a:ea typeface="Calibri"/>
                <a:cs typeface="Calibri"/>
                <a:sym typeface="Calibri"/>
              </a:rPr>
              <a:t>HelloWorldService</a:t>
            </a:r>
            <a:r>
              <a:rPr lang="vi-VN" sz="1800">
                <a:solidFill>
                  <a:schemeClr val="dk1"/>
                </a:solidFill>
                <a:latin typeface="Calibri"/>
                <a:ea typeface="Calibri"/>
                <a:cs typeface="Calibri"/>
                <a:sym typeface="Calibri"/>
              </a:rPr>
              <a:t> được tạo ra từ phương thức khởi tạo (constructor) của nó, đối tượng </a:t>
            </a:r>
            <a:r>
              <a:rPr b="1" lang="vi-VN" sz="1800">
                <a:solidFill>
                  <a:schemeClr val="dk1"/>
                </a:solidFill>
                <a:latin typeface="Calibri"/>
                <a:ea typeface="Calibri"/>
                <a:cs typeface="Calibri"/>
                <a:sym typeface="Calibri"/>
              </a:rPr>
              <a:t>HelloWorld</a:t>
            </a:r>
            <a:r>
              <a:rPr lang="vi-VN" sz="1800">
                <a:solidFill>
                  <a:schemeClr val="dk1"/>
                </a:solidFill>
                <a:latin typeface="Calibri"/>
                <a:ea typeface="Calibri"/>
                <a:cs typeface="Calibri"/>
                <a:sym typeface="Calibri"/>
              </a:rPr>
              <a:t> cũng được tạo ra, và nó được tạo từ </a:t>
            </a:r>
            <a:r>
              <a:rPr b="1" lang="vi-VN" sz="1800">
                <a:solidFill>
                  <a:schemeClr val="dk1"/>
                </a:solidFill>
                <a:latin typeface="Calibri"/>
                <a:ea typeface="Calibri"/>
                <a:cs typeface="Calibri"/>
                <a:sym typeface="Calibri"/>
              </a:rPr>
              <a:t>StrutsHelloWorld</a:t>
            </a:r>
            <a:r>
              <a:rPr lang="vi-VN" sz="1800">
                <a:solidFill>
                  <a:schemeClr val="dk1"/>
                </a:solidFill>
                <a:latin typeface="Calibri"/>
                <a:ea typeface="Calibri"/>
                <a:cs typeface="Calibri"/>
                <a:sym typeface="Calibri"/>
              </a:rPr>
              <a:t>.</a:t>
            </a:r>
            <a:endParaRPr b="1" sz="1800">
              <a:solidFill>
                <a:schemeClr val="dk1"/>
              </a:solidFill>
              <a:latin typeface="Calibri"/>
              <a:ea typeface="Calibri"/>
              <a:cs typeface="Calibri"/>
              <a:sym typeface="Calibri"/>
            </a:endParaRPr>
          </a:p>
        </p:txBody>
      </p:sp>
      <p:sp>
        <p:nvSpPr>
          <p:cNvPr id="123" name="Google Shape;123;p4"/>
          <p:cNvSpPr txBox="1"/>
          <p:nvPr/>
        </p:nvSpPr>
        <p:spPr>
          <a:xfrm>
            <a:off x="137984" y="3132794"/>
            <a:ext cx="502920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1800">
                <a:solidFill>
                  <a:schemeClr val="dk1"/>
                </a:solidFill>
                <a:latin typeface="Calibri"/>
                <a:ea typeface="Calibri"/>
                <a:cs typeface="Calibri"/>
                <a:sym typeface="Calibri"/>
              </a:rPr>
              <a:t>⯑ Câu hỏi đặt ra là bạn muốn tạo ra đối tượng </a:t>
            </a:r>
            <a:r>
              <a:rPr b="1" lang="vi-VN" sz="1800">
                <a:solidFill>
                  <a:schemeClr val="dk1"/>
                </a:solidFill>
                <a:latin typeface="Calibri"/>
                <a:ea typeface="Calibri"/>
                <a:cs typeface="Calibri"/>
                <a:sym typeface="Calibri"/>
              </a:rPr>
              <a:t>HelloWorldService</a:t>
            </a:r>
            <a:r>
              <a:rPr lang="vi-VN" sz="1800">
                <a:solidFill>
                  <a:schemeClr val="dk1"/>
                </a:solidFill>
                <a:latin typeface="Calibri"/>
                <a:ea typeface="Calibri"/>
                <a:cs typeface="Calibri"/>
                <a:sym typeface="Calibri"/>
              </a:rPr>
              <a:t> đồng thời đối tượng </a:t>
            </a:r>
            <a:r>
              <a:rPr b="1" lang="vi-VN" sz="1800">
                <a:solidFill>
                  <a:schemeClr val="dk1"/>
                </a:solidFill>
                <a:latin typeface="Calibri"/>
                <a:ea typeface="Calibri"/>
                <a:cs typeface="Calibri"/>
                <a:sym typeface="Calibri"/>
              </a:rPr>
              <a:t>HelloWorld</a:t>
            </a:r>
            <a:r>
              <a:rPr lang="vi-VN" sz="1800">
                <a:solidFill>
                  <a:schemeClr val="dk1"/>
                </a:solidFill>
                <a:latin typeface="Calibri"/>
                <a:ea typeface="Calibri"/>
                <a:cs typeface="Calibri"/>
                <a:sym typeface="Calibri"/>
              </a:rPr>
              <a:t> được tạo, nhưng nó phải là </a:t>
            </a:r>
            <a:r>
              <a:rPr b="1" lang="vi-VN" sz="1800">
                <a:solidFill>
                  <a:schemeClr val="dk1"/>
                </a:solidFill>
                <a:latin typeface="Calibri"/>
                <a:ea typeface="Calibri"/>
                <a:cs typeface="Calibri"/>
                <a:sym typeface="Calibri"/>
              </a:rPr>
              <a:t>SpringHelloWorld</a:t>
            </a:r>
            <a:r>
              <a:rPr lang="vi-VN" sz="1800">
                <a:solidFill>
                  <a:schemeClr val="dk1"/>
                </a:solidFill>
                <a:latin typeface="Calibri"/>
                <a:ea typeface="Calibri"/>
                <a:cs typeface="Calibri"/>
                <a:sym typeface="Calibri"/>
              </a:rPr>
              <a:t>.</a:t>
            </a:r>
            <a:endParaRPr b="1" sz="1800">
              <a:solidFill>
                <a:schemeClr val="dk1"/>
              </a:solidFill>
              <a:latin typeface="Calibri"/>
              <a:ea typeface="Calibri"/>
              <a:cs typeface="Calibri"/>
              <a:sym typeface="Calibri"/>
            </a:endParaRPr>
          </a:p>
        </p:txBody>
      </p:sp>
      <p:sp>
        <p:nvSpPr>
          <p:cNvPr id="124" name="Google Shape;124;p4"/>
          <p:cNvSpPr txBox="1"/>
          <p:nvPr/>
        </p:nvSpPr>
        <p:spPr>
          <a:xfrm>
            <a:off x="137984" y="4333123"/>
            <a:ext cx="5029200"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1800">
                <a:solidFill>
                  <a:schemeClr val="dk1"/>
                </a:solidFill>
                <a:latin typeface="Calibri"/>
                <a:ea typeface="Calibri"/>
                <a:cs typeface="Calibri"/>
                <a:sym typeface="Calibri"/>
              </a:rPr>
              <a:t>⇨ </a:t>
            </a:r>
            <a:r>
              <a:rPr lang="vi-VN" sz="1800">
                <a:solidFill>
                  <a:schemeClr val="dk1"/>
                </a:solidFill>
                <a:latin typeface="Times New Roman"/>
                <a:ea typeface="Times New Roman"/>
                <a:cs typeface="Times New Roman"/>
                <a:sym typeface="Times New Roman"/>
              </a:rPr>
              <a:t>N</a:t>
            </a:r>
            <a:r>
              <a:rPr lang="vi-VN" sz="1800">
                <a:solidFill>
                  <a:schemeClr val="dk1"/>
                </a:solidFill>
                <a:latin typeface="Calibri"/>
                <a:ea typeface="Calibri"/>
                <a:cs typeface="Calibri"/>
                <a:sym typeface="Calibri"/>
              </a:rPr>
              <a:t>hư vậy ở đây là </a:t>
            </a:r>
            <a:r>
              <a:rPr b="1" lang="vi-VN" sz="1800">
                <a:solidFill>
                  <a:schemeClr val="dk1"/>
                </a:solidFill>
                <a:latin typeface="Calibri"/>
                <a:ea typeface="Calibri"/>
                <a:cs typeface="Calibri"/>
                <a:sym typeface="Calibri"/>
              </a:rPr>
              <a:t>HelloWorldService</a:t>
            </a:r>
            <a:r>
              <a:rPr lang="vi-VN" sz="1800">
                <a:solidFill>
                  <a:schemeClr val="dk1"/>
                </a:solidFill>
                <a:latin typeface="Calibri"/>
                <a:ea typeface="Calibri"/>
                <a:cs typeface="Calibri"/>
                <a:sym typeface="Calibri"/>
              </a:rPr>
              <a:t> đang điều khiển "object creation" của </a:t>
            </a:r>
            <a:r>
              <a:rPr b="1" lang="vi-VN" sz="1800">
                <a:solidFill>
                  <a:schemeClr val="dk1"/>
                </a:solidFill>
                <a:latin typeface="Calibri"/>
                <a:ea typeface="Calibri"/>
                <a:cs typeface="Calibri"/>
                <a:sym typeface="Calibri"/>
              </a:rPr>
              <a:t>HelloWorld</a:t>
            </a:r>
            <a:r>
              <a:rPr lang="vi-VN" sz="1800">
                <a:solidFill>
                  <a:schemeClr val="dk1"/>
                </a:solidFill>
                <a:latin typeface="Calibri"/>
                <a:ea typeface="Calibri"/>
                <a:cs typeface="Calibri"/>
                <a:sym typeface="Calibri"/>
              </a:rPr>
              <a:t>. Tại sao chúng ta không chuyển việc tạo </a:t>
            </a:r>
            <a:r>
              <a:rPr b="1" lang="vi-VN" sz="1800">
                <a:solidFill>
                  <a:schemeClr val="dk1"/>
                </a:solidFill>
                <a:latin typeface="Calibri"/>
                <a:ea typeface="Calibri"/>
                <a:cs typeface="Calibri"/>
                <a:sym typeface="Calibri"/>
              </a:rPr>
              <a:t>HelloWorld</a:t>
            </a:r>
            <a:r>
              <a:rPr lang="vi-VN" sz="1800">
                <a:solidFill>
                  <a:schemeClr val="dk1"/>
                </a:solidFill>
                <a:latin typeface="Calibri"/>
                <a:ea typeface="Calibri"/>
                <a:cs typeface="Calibri"/>
                <a:sym typeface="Calibri"/>
              </a:rPr>
              <a:t> cho một bên thứ 3 xử lý thay vì làm ở </a:t>
            </a:r>
            <a:r>
              <a:rPr b="1" lang="vi-VN" sz="1800">
                <a:solidFill>
                  <a:schemeClr val="dk1"/>
                </a:solidFill>
                <a:latin typeface="Calibri"/>
                <a:ea typeface="Calibri"/>
                <a:cs typeface="Calibri"/>
                <a:sym typeface="Calibri"/>
              </a:rPr>
              <a:t>HelloWorldService</a:t>
            </a:r>
            <a:endParaRPr b="1" sz="1800">
              <a:solidFill>
                <a:schemeClr val="dk1"/>
              </a:solidFill>
              <a:latin typeface="Calibri"/>
              <a:ea typeface="Calibri"/>
              <a:cs typeface="Calibri"/>
              <a:sym typeface="Calibri"/>
            </a:endParaRPr>
          </a:p>
        </p:txBody>
      </p:sp>
      <p:sp>
        <p:nvSpPr>
          <p:cNvPr id="125" name="Google Shape;125;p4"/>
          <p:cNvSpPr txBox="1"/>
          <p:nvPr/>
        </p:nvSpPr>
        <p:spPr>
          <a:xfrm>
            <a:off x="137984" y="5810451"/>
            <a:ext cx="5029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1800">
                <a:solidFill>
                  <a:srgbClr val="FF0000"/>
                </a:solidFill>
                <a:latin typeface="Calibri"/>
                <a:ea typeface="Calibri"/>
                <a:cs typeface="Calibri"/>
                <a:sym typeface="Calibri"/>
              </a:rPr>
              <a:t>🡺</a:t>
            </a:r>
            <a:r>
              <a:rPr lang="vi-VN" sz="1800">
                <a:solidFill>
                  <a:schemeClr val="dk1"/>
                </a:solidFill>
                <a:latin typeface="Calibri"/>
                <a:ea typeface="Calibri"/>
                <a:cs typeface="Calibri"/>
                <a:sym typeface="Calibri"/>
              </a:rPr>
              <a:t> </a:t>
            </a:r>
            <a:r>
              <a:rPr b="1" lang="vi-VN" sz="1800">
                <a:solidFill>
                  <a:srgbClr val="FF0000"/>
                </a:solidFill>
                <a:latin typeface="Calibri"/>
                <a:ea typeface="Calibri"/>
                <a:cs typeface="Calibri"/>
                <a:sym typeface="Calibri"/>
              </a:rPr>
              <a:t>IoC Container</a:t>
            </a:r>
            <a:r>
              <a:rPr lang="vi-VN" sz="1800">
                <a:solidFill>
                  <a:schemeClr val="dk1"/>
                </a:solidFill>
                <a:latin typeface="Calibri"/>
                <a:ea typeface="Calibri"/>
                <a:cs typeface="Calibri"/>
                <a:sym typeface="Calibri"/>
              </a:rPr>
              <a:t> sẽ đóng vai trò người quản lý việc tạo ra cả </a:t>
            </a:r>
            <a:r>
              <a:rPr b="1" lang="vi-VN" sz="1800">
                <a:solidFill>
                  <a:schemeClr val="dk1"/>
                </a:solidFill>
                <a:latin typeface="Calibri"/>
                <a:ea typeface="Calibri"/>
                <a:cs typeface="Calibri"/>
                <a:sym typeface="Calibri"/>
              </a:rPr>
              <a:t>HelloWorldService</a:t>
            </a:r>
            <a:r>
              <a:rPr lang="vi-VN" sz="1800">
                <a:solidFill>
                  <a:schemeClr val="dk1"/>
                </a:solidFill>
                <a:latin typeface="Calibri"/>
                <a:ea typeface="Calibri"/>
                <a:cs typeface="Calibri"/>
                <a:sym typeface="Calibri"/>
              </a:rPr>
              <a:t> lẫn </a:t>
            </a:r>
            <a:r>
              <a:rPr b="1" lang="vi-VN" sz="1800">
                <a:solidFill>
                  <a:schemeClr val="dk1"/>
                </a:solidFill>
                <a:latin typeface="Calibri"/>
                <a:ea typeface="Calibri"/>
                <a:cs typeface="Calibri"/>
                <a:sym typeface="Calibri"/>
              </a:rPr>
              <a:t>HelloWorld.</a:t>
            </a:r>
            <a:endParaRPr b="1"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457200" y="152400"/>
            <a:ext cx="8229600" cy="10207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lang="vi-VN" sz="3100"/>
              <a:t>II.Inversion of Control (IoC) &amp; Dependency Injection</a:t>
            </a:r>
            <a:r>
              <a:rPr lang="vi-VN"/>
              <a:t> </a:t>
            </a:r>
            <a:endParaRPr/>
          </a:p>
        </p:txBody>
      </p:sp>
      <p:pic>
        <p:nvPicPr>
          <p:cNvPr id="131" name="Google Shape;131;p5"/>
          <p:cNvPicPr preferRelativeResize="0"/>
          <p:nvPr/>
        </p:nvPicPr>
        <p:blipFill rotWithShape="1">
          <a:blip r:embed="rId3">
            <a:alphaModFix/>
          </a:blip>
          <a:srcRect b="0" l="0" r="0" t="0"/>
          <a:stretch/>
        </p:blipFill>
        <p:spPr>
          <a:xfrm>
            <a:off x="838200" y="3124200"/>
            <a:ext cx="7467600" cy="3090922"/>
          </a:xfrm>
          <a:prstGeom prst="rect">
            <a:avLst/>
          </a:prstGeom>
          <a:noFill/>
          <a:ln>
            <a:noFill/>
          </a:ln>
        </p:spPr>
      </p:pic>
      <p:sp>
        <p:nvSpPr>
          <p:cNvPr id="132" name="Google Shape;132;p5"/>
          <p:cNvSpPr txBox="1"/>
          <p:nvPr/>
        </p:nvSpPr>
        <p:spPr>
          <a:xfrm>
            <a:off x="2665067" y="6215122"/>
            <a:ext cx="38138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Times New Roman"/>
                <a:ea typeface="Times New Roman"/>
                <a:cs typeface="Times New Roman"/>
                <a:sym typeface="Times New Roman"/>
              </a:rPr>
              <a:t>Hình ảnh giải thích về cấu trúc của IoC</a:t>
            </a:r>
            <a:endParaRPr sz="1800">
              <a:solidFill>
                <a:schemeClr val="dk1"/>
              </a:solidFill>
              <a:latin typeface="Times New Roman"/>
              <a:ea typeface="Times New Roman"/>
              <a:cs typeface="Times New Roman"/>
              <a:sym typeface="Times New Roman"/>
            </a:endParaRPr>
          </a:p>
        </p:txBody>
      </p:sp>
      <p:sp>
        <p:nvSpPr>
          <p:cNvPr id="133" name="Google Shape;133;p5"/>
          <p:cNvSpPr txBox="1"/>
          <p:nvPr/>
        </p:nvSpPr>
        <p:spPr>
          <a:xfrm>
            <a:off x="723899" y="1124634"/>
            <a:ext cx="7696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1800">
                <a:solidFill>
                  <a:schemeClr val="dk1"/>
                </a:solidFill>
                <a:latin typeface="Times New Roman"/>
                <a:ea typeface="Times New Roman"/>
                <a:cs typeface="Times New Roman"/>
                <a:sym typeface="Times New Roman"/>
              </a:rPr>
              <a:t>⇨ </a:t>
            </a:r>
            <a:r>
              <a:rPr b="1" lang="vi-VN" sz="1800">
                <a:solidFill>
                  <a:schemeClr val="dk1"/>
                </a:solidFill>
                <a:latin typeface="Times New Roman"/>
                <a:ea typeface="Times New Roman"/>
                <a:cs typeface="Times New Roman"/>
                <a:sym typeface="Times New Roman"/>
              </a:rPr>
              <a:t>IoC Container</a:t>
            </a:r>
            <a:r>
              <a:rPr lang="vi-VN" sz="1800">
                <a:solidFill>
                  <a:schemeClr val="dk1"/>
                </a:solidFill>
                <a:latin typeface="Times New Roman"/>
                <a:ea typeface="Times New Roman"/>
                <a:cs typeface="Times New Roman"/>
                <a:sym typeface="Times New Roman"/>
              </a:rPr>
              <a:t> tạo ra đối tượng </a:t>
            </a:r>
            <a:r>
              <a:rPr b="1" lang="vi-VN" sz="1800">
                <a:solidFill>
                  <a:schemeClr val="dk1"/>
                </a:solidFill>
                <a:latin typeface="Times New Roman"/>
                <a:ea typeface="Times New Roman"/>
                <a:cs typeface="Times New Roman"/>
                <a:sym typeface="Times New Roman"/>
              </a:rPr>
              <a:t>HelloWorldService</a:t>
            </a:r>
            <a:r>
              <a:rPr lang="vi-VN" sz="1800">
                <a:solidFill>
                  <a:schemeClr val="dk1"/>
                </a:solidFill>
                <a:latin typeface="Times New Roman"/>
                <a:ea typeface="Times New Roman"/>
                <a:cs typeface="Times New Roman"/>
                <a:sym typeface="Times New Roman"/>
              </a:rPr>
              <a:t> và đối tượng </a:t>
            </a:r>
            <a:r>
              <a:rPr b="1" lang="vi-VN" sz="1800">
                <a:solidFill>
                  <a:schemeClr val="dk1"/>
                </a:solidFill>
                <a:latin typeface="Times New Roman"/>
                <a:ea typeface="Times New Roman"/>
                <a:cs typeface="Times New Roman"/>
                <a:sym typeface="Times New Roman"/>
              </a:rPr>
              <a:t>HelloWorld</a:t>
            </a:r>
            <a:r>
              <a:rPr lang="vi-VN" sz="1800">
                <a:solidFill>
                  <a:schemeClr val="dk1"/>
                </a:solidFill>
                <a:latin typeface="Times New Roman"/>
                <a:ea typeface="Times New Roman"/>
                <a:cs typeface="Times New Roman"/>
                <a:sym typeface="Times New Roman"/>
              </a:rPr>
              <a:t> sau đó pass </a:t>
            </a:r>
            <a:r>
              <a:rPr b="1" lang="vi-VN" sz="1800">
                <a:solidFill>
                  <a:schemeClr val="dk1"/>
                </a:solidFill>
                <a:latin typeface="Times New Roman"/>
                <a:ea typeface="Times New Roman"/>
                <a:cs typeface="Times New Roman"/>
                <a:sym typeface="Times New Roman"/>
              </a:rPr>
              <a:t>HelloWorld</a:t>
            </a:r>
            <a:r>
              <a:rPr lang="vi-VN" sz="1800">
                <a:solidFill>
                  <a:schemeClr val="dk1"/>
                </a:solidFill>
                <a:latin typeface="Times New Roman"/>
                <a:ea typeface="Times New Roman"/>
                <a:cs typeface="Times New Roman"/>
                <a:sym typeface="Times New Roman"/>
              </a:rPr>
              <a:t> vào </a:t>
            </a:r>
            <a:r>
              <a:rPr b="1" lang="vi-VN" sz="1800">
                <a:solidFill>
                  <a:schemeClr val="dk1"/>
                </a:solidFill>
                <a:latin typeface="Times New Roman"/>
                <a:ea typeface="Times New Roman"/>
                <a:cs typeface="Times New Roman"/>
                <a:sym typeface="Times New Roman"/>
              </a:rPr>
              <a:t>HelloWorldService</a:t>
            </a:r>
            <a:r>
              <a:rPr lang="vi-VN" sz="1800">
                <a:solidFill>
                  <a:schemeClr val="dk1"/>
                </a:solidFill>
                <a:latin typeface="Times New Roman"/>
                <a:ea typeface="Times New Roman"/>
                <a:cs typeface="Times New Roman"/>
                <a:sym typeface="Times New Roman"/>
              </a:rPr>
              <a:t> thông qua setter</a:t>
            </a:r>
            <a:endParaRPr sz="1800">
              <a:solidFill>
                <a:schemeClr val="dk1"/>
              </a:solidFill>
              <a:latin typeface="Times New Roman"/>
              <a:ea typeface="Times New Roman"/>
              <a:cs typeface="Times New Roman"/>
              <a:sym typeface="Times New Roman"/>
            </a:endParaRPr>
          </a:p>
        </p:txBody>
      </p:sp>
      <p:sp>
        <p:nvSpPr>
          <p:cNvPr id="134" name="Google Shape;134;p5"/>
          <p:cNvSpPr txBox="1"/>
          <p:nvPr/>
        </p:nvSpPr>
        <p:spPr>
          <a:xfrm>
            <a:off x="723899" y="1905000"/>
            <a:ext cx="7696200"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1800">
                <a:solidFill>
                  <a:schemeClr val="dk1"/>
                </a:solidFill>
                <a:latin typeface="Times New Roman"/>
                <a:ea typeface="Times New Roman"/>
                <a:cs typeface="Times New Roman"/>
                <a:sym typeface="Times New Roman"/>
              </a:rPr>
              <a:t>⇨ Việc</a:t>
            </a:r>
            <a:r>
              <a:rPr b="1" lang="vi-VN" sz="1800">
                <a:solidFill>
                  <a:schemeClr val="dk1"/>
                </a:solidFill>
                <a:latin typeface="Times New Roman"/>
                <a:ea typeface="Times New Roman"/>
                <a:cs typeface="Times New Roman"/>
                <a:sym typeface="Times New Roman"/>
              </a:rPr>
              <a:t> IoC Container </a:t>
            </a:r>
            <a:r>
              <a:rPr lang="vi-VN" sz="1800">
                <a:solidFill>
                  <a:schemeClr val="dk1"/>
                </a:solidFill>
                <a:latin typeface="Times New Roman"/>
                <a:ea typeface="Times New Roman"/>
                <a:cs typeface="Times New Roman"/>
                <a:sym typeface="Times New Roman"/>
              </a:rPr>
              <a:t>đang làm chính là "tiêm sự phụ thuộc" </a:t>
            </a:r>
            <a:r>
              <a:rPr b="1" lang="vi-VN" sz="1800">
                <a:solidFill>
                  <a:schemeClr val="dk1"/>
                </a:solidFill>
                <a:latin typeface="Times New Roman"/>
                <a:ea typeface="Times New Roman"/>
                <a:cs typeface="Times New Roman"/>
                <a:sym typeface="Times New Roman"/>
              </a:rPr>
              <a:t>( Dependency Injection) </a:t>
            </a:r>
            <a:r>
              <a:rPr lang="vi-VN" sz="1800">
                <a:solidFill>
                  <a:schemeClr val="dk1"/>
                </a:solidFill>
                <a:latin typeface="Times New Roman"/>
                <a:ea typeface="Times New Roman"/>
                <a:cs typeface="Times New Roman"/>
                <a:sym typeface="Times New Roman"/>
              </a:rPr>
              <a:t>vào</a:t>
            </a:r>
            <a:r>
              <a:rPr b="1" lang="vi-VN" sz="1800">
                <a:solidFill>
                  <a:schemeClr val="dk1"/>
                </a:solidFill>
                <a:latin typeface="Times New Roman"/>
                <a:ea typeface="Times New Roman"/>
                <a:cs typeface="Times New Roman"/>
                <a:sym typeface="Times New Roman"/>
              </a:rPr>
              <a:t> HelloWorldService</a:t>
            </a:r>
            <a:r>
              <a:rPr lang="vi-VN" sz="1800">
                <a:solidFill>
                  <a:schemeClr val="dk1"/>
                </a:solidFill>
                <a:latin typeface="Times New Roman"/>
                <a:ea typeface="Times New Roman"/>
                <a:cs typeface="Times New Roman"/>
                <a:sym typeface="Times New Roman"/>
              </a:rPr>
              <a:t>.Sự phụ thuộc ở đây nghĩa là sự phụ thuộc giữa các object :</a:t>
            </a:r>
            <a:r>
              <a:rPr b="1" lang="vi-VN" sz="1800">
                <a:solidFill>
                  <a:schemeClr val="dk1"/>
                </a:solidFill>
                <a:latin typeface="Times New Roman"/>
                <a:ea typeface="Times New Roman"/>
                <a:cs typeface="Times New Roman"/>
                <a:sym typeface="Times New Roman"/>
              </a:rPr>
              <a:t> HelloWorldService </a:t>
            </a:r>
            <a:r>
              <a:rPr lang="vi-VN" sz="1800">
                <a:solidFill>
                  <a:schemeClr val="dk1"/>
                </a:solidFill>
                <a:latin typeface="Times New Roman"/>
                <a:ea typeface="Times New Roman"/>
                <a:cs typeface="Times New Roman"/>
                <a:sym typeface="Times New Roman"/>
              </a:rPr>
              <a:t>và</a:t>
            </a:r>
            <a:r>
              <a:rPr b="1" lang="vi-VN" sz="1800">
                <a:solidFill>
                  <a:schemeClr val="dk1"/>
                </a:solidFill>
                <a:latin typeface="Times New Roman"/>
                <a:ea typeface="Times New Roman"/>
                <a:cs typeface="Times New Roman"/>
                <a:sym typeface="Times New Roman"/>
              </a:rPr>
              <a:t> HelloWorld.</a:t>
            </a:r>
            <a:endParaRPr sz="18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457200" y="152400"/>
            <a:ext cx="7772400" cy="53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000"/>
              <a:buFont typeface="Calibri"/>
              <a:buNone/>
            </a:pPr>
            <a:r>
              <a:rPr lang="vi-VN" sz="2000">
                <a:latin typeface="Calibri"/>
                <a:ea typeface="Calibri"/>
                <a:cs typeface="Calibri"/>
                <a:sym typeface="Calibri"/>
              </a:rPr>
              <a:t>III.Sử dụng Maven để cài Spring Framework</a:t>
            </a:r>
            <a:r>
              <a:rPr lang="vi-VN" sz="3200">
                <a:latin typeface="Calibri"/>
                <a:ea typeface="Calibri"/>
                <a:cs typeface="Calibri"/>
                <a:sym typeface="Calibri"/>
              </a:rPr>
              <a:t> </a:t>
            </a:r>
            <a:endParaRPr sz="3200">
              <a:latin typeface="Calibri"/>
              <a:ea typeface="Calibri"/>
              <a:cs typeface="Calibri"/>
              <a:sym typeface="Calibri"/>
            </a:endParaRPr>
          </a:p>
        </p:txBody>
      </p:sp>
      <p:pic>
        <p:nvPicPr>
          <p:cNvPr descr="https://o7planning.org/vi/10127/cache/images/i/720922.png" id="140" name="Google Shape;140;p6"/>
          <p:cNvPicPr preferRelativeResize="0"/>
          <p:nvPr/>
        </p:nvPicPr>
        <p:blipFill rotWithShape="1">
          <a:blip r:embed="rId3">
            <a:alphaModFix/>
          </a:blip>
          <a:srcRect b="0" l="0" r="0" t="0"/>
          <a:stretch/>
        </p:blipFill>
        <p:spPr>
          <a:xfrm>
            <a:off x="1834109" y="1186648"/>
            <a:ext cx="5000625" cy="4086226"/>
          </a:xfrm>
          <a:prstGeom prst="rect">
            <a:avLst/>
          </a:prstGeom>
          <a:noFill/>
          <a:ln>
            <a:noFill/>
          </a:ln>
        </p:spPr>
      </p:pic>
      <p:pic>
        <p:nvPicPr>
          <p:cNvPr descr="https://o7planning.org/vi/10127/cache/images/i/720926.png" id="141" name="Google Shape;141;p6"/>
          <p:cNvPicPr preferRelativeResize="0"/>
          <p:nvPr/>
        </p:nvPicPr>
        <p:blipFill rotWithShape="1">
          <a:blip r:embed="rId4">
            <a:alphaModFix/>
          </a:blip>
          <a:srcRect b="0" l="0" r="0" t="0"/>
          <a:stretch/>
        </p:blipFill>
        <p:spPr>
          <a:xfrm>
            <a:off x="1738859" y="1319999"/>
            <a:ext cx="5191125" cy="3819525"/>
          </a:xfrm>
          <a:prstGeom prst="rect">
            <a:avLst/>
          </a:prstGeom>
          <a:noFill/>
          <a:ln>
            <a:noFill/>
          </a:ln>
        </p:spPr>
      </p:pic>
      <p:pic>
        <p:nvPicPr>
          <p:cNvPr descr="https://o7planning.org/vi/10127/cache/images/i/4653802.png" id="142" name="Google Shape;142;p6"/>
          <p:cNvPicPr preferRelativeResize="0"/>
          <p:nvPr/>
        </p:nvPicPr>
        <p:blipFill rotWithShape="1">
          <a:blip r:embed="rId5">
            <a:alphaModFix/>
          </a:blip>
          <a:srcRect b="0" l="0" r="0" t="0"/>
          <a:stretch/>
        </p:blipFill>
        <p:spPr>
          <a:xfrm>
            <a:off x="1495971" y="867561"/>
            <a:ext cx="5676900" cy="4724401"/>
          </a:xfrm>
          <a:prstGeom prst="rect">
            <a:avLst/>
          </a:prstGeom>
          <a:noFill/>
          <a:ln>
            <a:noFill/>
          </a:ln>
        </p:spPr>
      </p:pic>
      <p:pic>
        <p:nvPicPr>
          <p:cNvPr id="143" name="Google Shape;143;p6"/>
          <p:cNvPicPr preferRelativeResize="0"/>
          <p:nvPr/>
        </p:nvPicPr>
        <p:blipFill rotWithShape="1">
          <a:blip r:embed="rId6">
            <a:alphaModFix/>
          </a:blip>
          <a:srcRect b="0" l="0" r="0" t="0"/>
          <a:stretch/>
        </p:blipFill>
        <p:spPr>
          <a:xfrm>
            <a:off x="1761675" y="873860"/>
            <a:ext cx="5145492" cy="4711802"/>
          </a:xfrm>
          <a:prstGeom prst="rect">
            <a:avLst/>
          </a:prstGeom>
          <a:noFill/>
          <a:ln>
            <a:noFill/>
          </a:ln>
        </p:spPr>
      </p:pic>
      <p:pic>
        <p:nvPicPr>
          <p:cNvPr id="144" name="Google Shape;144;p6"/>
          <p:cNvPicPr preferRelativeResize="0"/>
          <p:nvPr/>
        </p:nvPicPr>
        <p:blipFill rotWithShape="1">
          <a:blip r:embed="rId7">
            <a:alphaModFix/>
          </a:blip>
          <a:srcRect b="0" l="0" r="0" t="0"/>
          <a:stretch/>
        </p:blipFill>
        <p:spPr>
          <a:xfrm>
            <a:off x="1881015" y="1216549"/>
            <a:ext cx="4972046" cy="3606206"/>
          </a:xfrm>
          <a:prstGeom prst="rect">
            <a:avLst/>
          </a:prstGeom>
          <a:noFill/>
          <a:ln>
            <a:noFill/>
          </a:ln>
        </p:spPr>
      </p:pic>
      <p:pic>
        <p:nvPicPr>
          <p:cNvPr descr="https://o7planning.org/vi/10127/cache/images/i/721034.png" id="145" name="Google Shape;145;p6"/>
          <p:cNvPicPr preferRelativeResize="0"/>
          <p:nvPr/>
        </p:nvPicPr>
        <p:blipFill rotWithShape="1">
          <a:blip r:embed="rId8">
            <a:alphaModFix/>
          </a:blip>
          <a:srcRect b="0" l="0" r="0" t="0"/>
          <a:stretch/>
        </p:blipFill>
        <p:spPr>
          <a:xfrm>
            <a:off x="1632955" y="634699"/>
            <a:ext cx="5274212" cy="4769906"/>
          </a:xfrm>
          <a:prstGeom prst="rect">
            <a:avLst/>
          </a:prstGeom>
          <a:noFill/>
          <a:ln>
            <a:noFill/>
          </a:ln>
        </p:spPr>
      </p:pic>
      <p:sp>
        <p:nvSpPr>
          <p:cNvPr id="146" name="Google Shape;146;p6"/>
          <p:cNvSpPr txBox="1"/>
          <p:nvPr/>
        </p:nvSpPr>
        <p:spPr>
          <a:xfrm>
            <a:off x="1295400" y="5879571"/>
            <a:ext cx="70104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1800">
                <a:solidFill>
                  <a:schemeClr val="dk1"/>
                </a:solidFill>
                <a:latin typeface="Calibri"/>
                <a:ea typeface="Calibri"/>
                <a:cs typeface="Calibri"/>
                <a:sym typeface="Calibri"/>
              </a:rPr>
              <a:t>Đảm bảo rằng Project của bạn được build trên </a:t>
            </a:r>
            <a:r>
              <a:rPr b="1" lang="vi-VN" sz="1800">
                <a:solidFill>
                  <a:schemeClr val="dk1"/>
                </a:solidFill>
                <a:latin typeface="Calibri"/>
                <a:ea typeface="Calibri"/>
                <a:cs typeface="Calibri"/>
                <a:sym typeface="Calibri"/>
              </a:rPr>
              <a:t>Java 7 hoặc mới hơn</a:t>
            </a:r>
            <a:r>
              <a:rPr lang="vi-VN" sz="1800">
                <a:solidFill>
                  <a:schemeClr val="dk1"/>
                </a:solidFill>
                <a:latin typeface="Calibri"/>
                <a:ea typeface="Calibri"/>
                <a:cs typeface="Calibri"/>
                <a:sym typeface="Calibri"/>
              </a:rPr>
              <a:t>. Nhấn phải chuột vào project chọn </a:t>
            </a:r>
            <a:r>
              <a:rPr b="1" lang="vi-VN" sz="1800">
                <a:solidFill>
                  <a:schemeClr val="dk1"/>
                </a:solidFill>
                <a:latin typeface="Calibri"/>
                <a:ea typeface="Calibri"/>
                <a:cs typeface="Calibri"/>
                <a:sym typeface="Calibri"/>
              </a:rPr>
              <a:t>Properties</a:t>
            </a:r>
            <a:r>
              <a:rPr lang="vi-V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47" name="Google Shape;147;p6"/>
          <p:cNvSpPr txBox="1"/>
          <p:nvPr/>
        </p:nvSpPr>
        <p:spPr>
          <a:xfrm>
            <a:off x="1295400" y="5602572"/>
            <a:ext cx="701040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vi-VN" sz="1800">
                <a:solidFill>
                  <a:schemeClr val="dk1"/>
                </a:solidFill>
                <a:latin typeface="Calibri"/>
                <a:ea typeface="Calibri"/>
                <a:cs typeface="Calibri"/>
                <a:sym typeface="Calibri"/>
              </a:rPr>
              <a:t>Nhập vào:</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vi-VN" sz="1800">
                <a:solidFill>
                  <a:schemeClr val="dk1"/>
                </a:solidFill>
                <a:latin typeface="Calibri"/>
                <a:ea typeface="Calibri"/>
                <a:cs typeface="Calibri"/>
                <a:sym typeface="Calibri"/>
              </a:rPr>
              <a:t>Group Id:</a:t>
            </a:r>
            <a:r>
              <a:rPr lang="vi-VN" sz="1800">
                <a:solidFill>
                  <a:schemeClr val="dk1"/>
                </a:solidFill>
                <a:latin typeface="Calibri"/>
                <a:ea typeface="Calibri"/>
                <a:cs typeface="Calibri"/>
                <a:sym typeface="Calibri"/>
              </a:rPr>
              <a:t> </a:t>
            </a:r>
            <a:r>
              <a:rPr lang="vi-VN" sz="1800">
                <a:solidFill>
                  <a:schemeClr val="dk1"/>
                </a:solidFill>
                <a:latin typeface="Times New Roman"/>
                <a:ea typeface="Times New Roman"/>
                <a:cs typeface="Times New Roman"/>
                <a:sym typeface="Times New Roman"/>
              </a:rPr>
              <a:t>com</a:t>
            </a:r>
            <a:r>
              <a:rPr lang="vi-VN" sz="1800">
                <a:solidFill>
                  <a:schemeClr val="dk1"/>
                </a:solidFill>
                <a:latin typeface="Calibri"/>
                <a:ea typeface="Calibri"/>
                <a:cs typeface="Calibri"/>
                <a:sym typeface="Calibri"/>
              </a:rPr>
              <a:t>.</a:t>
            </a:r>
            <a:r>
              <a:rPr lang="vi-VN" sz="1800">
                <a:solidFill>
                  <a:schemeClr val="dk1"/>
                </a:solidFill>
                <a:latin typeface="Times New Roman"/>
                <a:ea typeface="Times New Roman"/>
                <a:cs typeface="Times New Roman"/>
                <a:sym typeface="Times New Roman"/>
              </a:rPr>
              <a:t>ThienHoang</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vi-VN" sz="1800">
                <a:solidFill>
                  <a:schemeClr val="dk1"/>
                </a:solidFill>
                <a:latin typeface="Calibri"/>
                <a:ea typeface="Calibri"/>
                <a:cs typeface="Calibri"/>
                <a:sym typeface="Calibri"/>
              </a:rPr>
              <a:t>Artifact Id:</a:t>
            </a:r>
            <a:r>
              <a:rPr lang="vi-VN" sz="1800">
                <a:solidFill>
                  <a:schemeClr val="dk1"/>
                </a:solidFill>
                <a:latin typeface="Calibri"/>
                <a:ea typeface="Calibri"/>
                <a:cs typeface="Calibri"/>
                <a:sym typeface="Calibri"/>
              </a:rPr>
              <a:t> HelloSpringAnnotation</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vi-VN" sz="1800">
                <a:solidFill>
                  <a:schemeClr val="dk1"/>
                </a:solidFill>
                <a:latin typeface="Calibri"/>
                <a:ea typeface="Calibri"/>
                <a:cs typeface="Calibri"/>
                <a:sym typeface="Calibri"/>
              </a:rPr>
              <a:t>package:</a:t>
            </a:r>
            <a:r>
              <a:rPr lang="vi-VN" sz="1800">
                <a:solidFill>
                  <a:schemeClr val="dk1"/>
                </a:solidFill>
                <a:latin typeface="Calibri"/>
                <a:ea typeface="Calibri"/>
                <a:cs typeface="Calibri"/>
                <a:sym typeface="Calibri"/>
              </a:rPr>
              <a:t> </a:t>
            </a:r>
            <a:r>
              <a:rPr lang="vi-VN" sz="1800">
                <a:solidFill>
                  <a:schemeClr val="dk1"/>
                </a:solidFill>
                <a:latin typeface="Times New Roman"/>
                <a:ea typeface="Times New Roman"/>
                <a:cs typeface="Times New Roman"/>
                <a:sym typeface="Times New Roman"/>
              </a:rPr>
              <a:t>com.ThienHoang.HelloSpringAnnotation</a:t>
            </a:r>
            <a:endParaRPr sz="1800">
              <a:solidFill>
                <a:schemeClr val="dk1"/>
              </a:solidFill>
              <a:latin typeface="Times New Roman"/>
              <a:ea typeface="Times New Roman"/>
              <a:cs typeface="Times New Roman"/>
              <a:sym typeface="Times New Roman"/>
            </a:endParaRPr>
          </a:p>
        </p:txBody>
      </p:sp>
      <p:sp>
        <p:nvSpPr>
          <p:cNvPr id="148" name="Google Shape;148;p6"/>
          <p:cNvSpPr txBox="1"/>
          <p:nvPr/>
        </p:nvSpPr>
        <p:spPr>
          <a:xfrm>
            <a:off x="3863773" y="6018070"/>
            <a:ext cx="18736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Calibri"/>
                <a:ea typeface="Calibri"/>
                <a:cs typeface="Calibri"/>
                <a:sym typeface="Calibri"/>
              </a:rPr>
              <a:t>File/New/Other...</a:t>
            </a:r>
            <a:endParaRPr/>
          </a:p>
        </p:txBody>
      </p:sp>
      <p:pic>
        <p:nvPicPr>
          <p:cNvPr descr="https://o7planning.org/vi/10127/cache/images/i/721043.png" id="149" name="Google Shape;149;p6"/>
          <p:cNvPicPr preferRelativeResize="0"/>
          <p:nvPr/>
        </p:nvPicPr>
        <p:blipFill rotWithShape="1">
          <a:blip r:embed="rId9">
            <a:alphaModFix/>
          </a:blip>
          <a:srcRect b="0" l="0" r="0" t="0"/>
          <a:stretch/>
        </p:blipFill>
        <p:spPr>
          <a:xfrm>
            <a:off x="1736411" y="2290989"/>
            <a:ext cx="5067300" cy="1457326"/>
          </a:xfrm>
          <a:prstGeom prst="rect">
            <a:avLst/>
          </a:prstGeom>
          <a:noFill/>
          <a:ln>
            <a:noFill/>
          </a:ln>
        </p:spPr>
      </p:pic>
      <p:sp>
        <p:nvSpPr>
          <p:cNvPr id="150" name="Google Shape;150;p6"/>
          <p:cNvSpPr txBox="1"/>
          <p:nvPr/>
        </p:nvSpPr>
        <p:spPr>
          <a:xfrm>
            <a:off x="1245876" y="5557227"/>
            <a:ext cx="72314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Calibri"/>
                <a:ea typeface="Calibri"/>
                <a:cs typeface="Calibri"/>
                <a:sym typeface="Calibri"/>
              </a:rPr>
              <a:t>Project của bạn đã được tạo ra </a:t>
            </a:r>
            <a:r>
              <a:rPr lang="vi-VN" sz="1800">
                <a:solidFill>
                  <a:schemeClr val="dk1"/>
                </a:solidFill>
                <a:latin typeface="Times New Roman"/>
                <a:ea typeface="Times New Roman"/>
                <a:cs typeface="Times New Roman"/>
                <a:sym typeface="Times New Roman"/>
              </a:rPr>
              <a:t>và</a:t>
            </a:r>
            <a:r>
              <a:rPr lang="vi-VN" sz="1800">
                <a:solidFill>
                  <a:schemeClr val="dk1"/>
                </a:solidFill>
                <a:latin typeface="Calibri"/>
                <a:ea typeface="Calibri"/>
                <a:cs typeface="Calibri"/>
                <a:sym typeface="Calibri"/>
              </a:rPr>
              <a:t> </a:t>
            </a:r>
            <a:r>
              <a:rPr lang="vi-VN" sz="1800">
                <a:solidFill>
                  <a:schemeClr val="dk1"/>
                </a:solidFill>
                <a:latin typeface="Times New Roman"/>
                <a:ea typeface="Times New Roman"/>
                <a:cs typeface="Times New Roman"/>
                <a:sym typeface="Times New Roman"/>
              </a:rPr>
              <a:t>hình trên là cấu trúc vào 1 project Maven.</a:t>
            </a:r>
            <a:endParaRPr sz="1800">
              <a:solidFill>
                <a:schemeClr val="dk1"/>
              </a:solidFill>
              <a:latin typeface="Times New Roman"/>
              <a:ea typeface="Times New Roman"/>
              <a:cs typeface="Times New Roman"/>
              <a:sym typeface="Times New Roman"/>
            </a:endParaRPr>
          </a:p>
        </p:txBody>
      </p:sp>
      <p:sp>
        <p:nvSpPr>
          <p:cNvPr id="151" name="Google Shape;151;p6"/>
          <p:cNvSpPr txBox="1"/>
          <p:nvPr/>
        </p:nvSpPr>
        <p:spPr>
          <a:xfrm>
            <a:off x="384743" y="817316"/>
            <a:ext cx="861133"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Times New Roman"/>
                <a:ea typeface="Times New Roman"/>
                <a:cs typeface="Times New Roman"/>
                <a:sym typeface="Times New Roman"/>
              </a:rPr>
              <a:t>Bước 1</a:t>
            </a:r>
            <a:endParaRPr sz="1800">
              <a:solidFill>
                <a:schemeClr val="dk1"/>
              </a:solidFill>
              <a:latin typeface="Times New Roman"/>
              <a:ea typeface="Times New Roman"/>
              <a:cs typeface="Times New Roman"/>
              <a:sym typeface="Times New Roman"/>
            </a:endParaRPr>
          </a:p>
        </p:txBody>
      </p:sp>
      <p:sp>
        <p:nvSpPr>
          <p:cNvPr id="152" name="Google Shape;152;p6"/>
          <p:cNvSpPr txBox="1"/>
          <p:nvPr/>
        </p:nvSpPr>
        <p:spPr>
          <a:xfrm>
            <a:off x="384743" y="817316"/>
            <a:ext cx="861133"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Times New Roman"/>
                <a:ea typeface="Times New Roman"/>
                <a:cs typeface="Times New Roman"/>
                <a:sym typeface="Times New Roman"/>
              </a:rPr>
              <a:t>Bước 2</a:t>
            </a:r>
            <a:endParaRPr sz="1800">
              <a:solidFill>
                <a:schemeClr val="dk1"/>
              </a:solidFill>
              <a:latin typeface="Times New Roman"/>
              <a:ea typeface="Times New Roman"/>
              <a:cs typeface="Times New Roman"/>
              <a:sym typeface="Times New Roman"/>
            </a:endParaRPr>
          </a:p>
        </p:txBody>
      </p:sp>
      <p:sp>
        <p:nvSpPr>
          <p:cNvPr id="153" name="Google Shape;153;p6"/>
          <p:cNvSpPr txBox="1"/>
          <p:nvPr/>
        </p:nvSpPr>
        <p:spPr>
          <a:xfrm>
            <a:off x="384743" y="817316"/>
            <a:ext cx="861133"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Times New Roman"/>
                <a:ea typeface="Times New Roman"/>
                <a:cs typeface="Times New Roman"/>
                <a:sym typeface="Times New Roman"/>
              </a:rPr>
              <a:t>Bước 3</a:t>
            </a:r>
            <a:endParaRPr sz="1800">
              <a:solidFill>
                <a:schemeClr val="dk1"/>
              </a:solidFill>
              <a:latin typeface="Times New Roman"/>
              <a:ea typeface="Times New Roman"/>
              <a:cs typeface="Times New Roman"/>
              <a:sym typeface="Times New Roman"/>
            </a:endParaRPr>
          </a:p>
        </p:txBody>
      </p:sp>
      <p:sp>
        <p:nvSpPr>
          <p:cNvPr id="154" name="Google Shape;154;p6"/>
          <p:cNvSpPr txBox="1"/>
          <p:nvPr/>
        </p:nvSpPr>
        <p:spPr>
          <a:xfrm>
            <a:off x="384743" y="817316"/>
            <a:ext cx="861133"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Times New Roman"/>
                <a:ea typeface="Times New Roman"/>
                <a:cs typeface="Times New Roman"/>
                <a:sym typeface="Times New Roman"/>
              </a:rPr>
              <a:t>Bước 4</a:t>
            </a:r>
            <a:endParaRPr sz="1800">
              <a:solidFill>
                <a:schemeClr val="dk1"/>
              </a:solidFill>
              <a:latin typeface="Times New Roman"/>
              <a:ea typeface="Times New Roman"/>
              <a:cs typeface="Times New Roman"/>
              <a:sym typeface="Times New Roman"/>
            </a:endParaRPr>
          </a:p>
        </p:txBody>
      </p:sp>
      <p:sp>
        <p:nvSpPr>
          <p:cNvPr id="155" name="Google Shape;155;p6"/>
          <p:cNvSpPr txBox="1"/>
          <p:nvPr/>
        </p:nvSpPr>
        <p:spPr>
          <a:xfrm>
            <a:off x="384743" y="817316"/>
            <a:ext cx="861133"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Times New Roman"/>
                <a:ea typeface="Times New Roman"/>
                <a:cs typeface="Times New Roman"/>
                <a:sym typeface="Times New Roman"/>
              </a:rPr>
              <a:t>Bước 6</a:t>
            </a:r>
            <a:endParaRPr sz="1800">
              <a:solidFill>
                <a:schemeClr val="dk1"/>
              </a:solidFill>
              <a:latin typeface="Times New Roman"/>
              <a:ea typeface="Times New Roman"/>
              <a:cs typeface="Times New Roman"/>
              <a:sym typeface="Times New Roman"/>
            </a:endParaRPr>
          </a:p>
        </p:txBody>
      </p:sp>
      <p:sp>
        <p:nvSpPr>
          <p:cNvPr id="156" name="Google Shape;156;p6"/>
          <p:cNvSpPr txBox="1"/>
          <p:nvPr/>
        </p:nvSpPr>
        <p:spPr>
          <a:xfrm>
            <a:off x="384743" y="817316"/>
            <a:ext cx="861133"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Times New Roman"/>
                <a:ea typeface="Times New Roman"/>
                <a:cs typeface="Times New Roman"/>
                <a:sym typeface="Times New Roman"/>
              </a:rPr>
              <a:t>Bước 5</a:t>
            </a:r>
            <a:endParaRPr sz="18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0"/>
                                        </p:tgtEl>
                                      </p:cBhvr>
                                    </p:animEffect>
                                    <p:set>
                                      <p:cBhvr>
                                        <p:cTn dur="1" fill="hold">
                                          <p:stCondLst>
                                            <p:cond delay="500"/>
                                          </p:stCondLst>
                                        </p:cTn>
                                        <p:tgtEl>
                                          <p:spTgt spid="14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48"/>
                                        </p:tgtEl>
                                      </p:cBhvr>
                                    </p:animEffect>
                                    <p:set>
                                      <p:cBhvr>
                                        <p:cTn dur="1" fill="hold">
                                          <p:stCondLst>
                                            <p:cond delay="500"/>
                                          </p:stCondLst>
                                        </p:cTn>
                                        <p:tgtEl>
                                          <p:spTgt spid="14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51"/>
                                        </p:tgtEl>
                                      </p:cBhvr>
                                    </p:animEffect>
                                    <p:set>
                                      <p:cBhvr>
                                        <p:cTn dur="1" fill="hold">
                                          <p:stCondLst>
                                            <p:cond delay="500"/>
                                          </p:stCondLst>
                                        </p:cTn>
                                        <p:tgtEl>
                                          <p:spTgt spid="151"/>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1"/>
                                        </p:tgtEl>
                                      </p:cBhvr>
                                    </p:animEffect>
                                    <p:set>
                                      <p:cBhvr>
                                        <p:cTn dur="1" fill="hold">
                                          <p:stCondLst>
                                            <p:cond delay="500"/>
                                          </p:stCondLst>
                                        </p:cTn>
                                        <p:tgtEl>
                                          <p:spTgt spid="14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52"/>
                                        </p:tgtEl>
                                      </p:cBhvr>
                                    </p:animEffect>
                                    <p:set>
                                      <p:cBhvr>
                                        <p:cTn dur="1" fill="hold">
                                          <p:stCondLst>
                                            <p:cond delay="500"/>
                                          </p:stCondLst>
                                        </p:cTn>
                                        <p:tgtEl>
                                          <p:spTgt spid="152"/>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2"/>
                                        </p:tgtEl>
                                      </p:cBhvr>
                                    </p:animEffect>
                                    <p:set>
                                      <p:cBhvr>
                                        <p:cTn dur="1" fill="hold">
                                          <p:stCondLst>
                                            <p:cond delay="500"/>
                                          </p:stCondLst>
                                        </p:cTn>
                                        <p:tgtEl>
                                          <p:spTgt spid="14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53"/>
                                        </p:tgtEl>
                                      </p:cBhvr>
                                    </p:animEffect>
                                    <p:set>
                                      <p:cBhvr>
                                        <p:cTn dur="1" fill="hold">
                                          <p:stCondLst>
                                            <p:cond delay="500"/>
                                          </p:stCondLst>
                                        </p:cTn>
                                        <p:tgtEl>
                                          <p:spTgt spid="153"/>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3"/>
                                        </p:tgtEl>
                                      </p:cBhvr>
                                    </p:animEffect>
                                    <p:set>
                                      <p:cBhvr>
                                        <p:cTn dur="1" fill="hold">
                                          <p:stCondLst>
                                            <p:cond delay="500"/>
                                          </p:stCondLst>
                                        </p:cTn>
                                        <p:tgtEl>
                                          <p:spTgt spid="14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54"/>
                                        </p:tgtEl>
                                      </p:cBhvr>
                                    </p:animEffect>
                                    <p:set>
                                      <p:cBhvr>
                                        <p:cTn dur="1" fill="hold">
                                          <p:stCondLst>
                                            <p:cond delay="500"/>
                                          </p:stCondLst>
                                        </p:cTn>
                                        <p:tgtEl>
                                          <p:spTgt spid="1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47"/>
                                        </p:tgtEl>
                                      </p:cBhvr>
                                    </p:animEffect>
                                    <p:set>
                                      <p:cBhvr>
                                        <p:cTn dur="1" fill="hold">
                                          <p:stCondLst>
                                            <p:cond delay="500"/>
                                          </p:stCondLst>
                                        </p:cTn>
                                        <p:tgtEl>
                                          <p:spTgt spid="147"/>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4"/>
                                        </p:tgtEl>
                                      </p:cBhvr>
                                    </p:animEffect>
                                    <p:set>
                                      <p:cBhvr>
                                        <p:cTn dur="1" fill="hold">
                                          <p:stCondLst>
                                            <p:cond delay="500"/>
                                          </p:stCondLst>
                                        </p:cTn>
                                        <p:tgtEl>
                                          <p:spTgt spid="14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56"/>
                                        </p:tgtEl>
                                      </p:cBhvr>
                                    </p:animEffect>
                                    <p:set>
                                      <p:cBhvr>
                                        <p:cTn dur="1" fill="hold">
                                          <p:stCondLst>
                                            <p:cond delay="500"/>
                                          </p:stCondLst>
                                        </p:cTn>
                                        <p:tgtEl>
                                          <p:spTgt spid="1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50"/>
                                        </p:tgtEl>
                                      </p:cBhvr>
                                    </p:animEffect>
                                    <p:set>
                                      <p:cBhvr>
                                        <p:cTn dur="1" fill="hold">
                                          <p:stCondLst>
                                            <p:cond delay="500"/>
                                          </p:stCondLst>
                                        </p:cTn>
                                        <p:tgtEl>
                                          <p:spTgt spid="150"/>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5"/>
                                        </p:tgtEl>
                                      </p:cBhvr>
                                    </p:animEffect>
                                    <p:set>
                                      <p:cBhvr>
                                        <p:cTn dur="1" fill="hold">
                                          <p:stCondLst>
                                            <p:cond delay="500"/>
                                          </p:stCondLst>
                                        </p:cTn>
                                        <p:tgtEl>
                                          <p:spTgt spid="14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46"/>
                                        </p:tgtEl>
                                      </p:cBhvr>
                                    </p:animEffect>
                                    <p:set>
                                      <p:cBhvr>
                                        <p:cTn dur="1" fill="hold">
                                          <p:stCondLst>
                                            <p:cond delay="500"/>
                                          </p:stCondLst>
                                        </p:cTn>
                                        <p:tgtEl>
                                          <p:spTgt spid="146"/>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title"/>
          </p:nvPr>
        </p:nvSpPr>
        <p:spPr>
          <a:xfrm>
            <a:off x="457200" y="152400"/>
            <a:ext cx="7086600" cy="838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vi-VN" sz="2400"/>
              <a:t>IV.Khai báo thư viện cơ bản của Spring</a:t>
            </a:r>
            <a:r>
              <a:rPr lang="vi-VN" sz="3600"/>
              <a:t> </a:t>
            </a:r>
            <a:endParaRPr sz="3600"/>
          </a:p>
        </p:txBody>
      </p:sp>
      <p:sp>
        <p:nvSpPr>
          <p:cNvPr id="163" name="Google Shape;163;p7"/>
          <p:cNvSpPr txBox="1"/>
          <p:nvPr/>
        </p:nvSpPr>
        <p:spPr>
          <a:xfrm>
            <a:off x="381000" y="923042"/>
            <a:ext cx="834148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Calibri"/>
                <a:ea typeface="Calibri"/>
                <a:cs typeface="Calibri"/>
                <a:sym typeface="Calibri"/>
              </a:rPr>
              <a:t>⇨ Đây là ví dụ HelloWorld Spring, vì vậy chúng ta chỉ sử dụng thư viện Spring cơ bản (Core). Mở file pom.xml khai báo các thư viện sẽ sử dụng </a:t>
            </a:r>
            <a:r>
              <a:rPr lang="vi-VN" sz="1800">
                <a:solidFill>
                  <a:srgbClr val="FF0000"/>
                </a:solidFill>
                <a:latin typeface="Times New Roman"/>
                <a:ea typeface="Times New Roman"/>
                <a:cs typeface="Times New Roman"/>
                <a:sym typeface="Times New Roman"/>
              </a:rPr>
              <a:t>(code dependency ở dưới cmt)</a:t>
            </a:r>
            <a:r>
              <a:rPr lang="vi-V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64" name="Google Shape;164;p7"/>
          <p:cNvPicPr preferRelativeResize="0"/>
          <p:nvPr/>
        </p:nvPicPr>
        <p:blipFill rotWithShape="1">
          <a:blip r:embed="rId3">
            <a:alphaModFix/>
          </a:blip>
          <a:srcRect b="0" l="0" r="0" t="0"/>
          <a:stretch/>
        </p:blipFill>
        <p:spPr>
          <a:xfrm>
            <a:off x="1447799" y="1676400"/>
            <a:ext cx="5828335" cy="506002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8"/>
          <p:cNvSpPr txBox="1"/>
          <p:nvPr>
            <p:ph type="title"/>
          </p:nvPr>
        </p:nvSpPr>
        <p:spPr>
          <a:xfrm>
            <a:off x="457200" y="152400"/>
            <a:ext cx="8382000" cy="609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000"/>
              <a:buFont typeface="Calibri"/>
              <a:buNone/>
            </a:pPr>
            <a:r>
              <a:rPr lang="vi-VN" sz="2000">
                <a:latin typeface="Calibri"/>
                <a:ea typeface="Calibri"/>
                <a:cs typeface="Calibri"/>
                <a:sym typeface="Calibri"/>
              </a:rPr>
              <a:t>V. Demo 1 project sử dụng Spring Framework</a:t>
            </a:r>
            <a:r>
              <a:rPr lang="vi-VN" sz="3200">
                <a:latin typeface="Calibri"/>
                <a:ea typeface="Calibri"/>
                <a:cs typeface="Calibri"/>
                <a:sym typeface="Calibri"/>
              </a:rPr>
              <a:t> </a:t>
            </a:r>
            <a:endParaRPr sz="3200">
              <a:latin typeface="Calibri"/>
              <a:ea typeface="Calibri"/>
              <a:cs typeface="Calibri"/>
              <a:sym typeface="Calibri"/>
            </a:endParaRPr>
          </a:p>
        </p:txBody>
      </p:sp>
      <p:pic>
        <p:nvPicPr>
          <p:cNvPr id="170" name="Google Shape;170;p8"/>
          <p:cNvPicPr preferRelativeResize="0"/>
          <p:nvPr/>
        </p:nvPicPr>
        <p:blipFill rotWithShape="1">
          <a:blip r:embed="rId3">
            <a:alphaModFix/>
          </a:blip>
          <a:srcRect b="0" l="0" r="0" t="0"/>
          <a:stretch/>
        </p:blipFill>
        <p:spPr>
          <a:xfrm>
            <a:off x="381000" y="1066800"/>
            <a:ext cx="4191000" cy="4610100"/>
          </a:xfrm>
          <a:prstGeom prst="rect">
            <a:avLst/>
          </a:prstGeom>
          <a:noFill/>
          <a:ln>
            <a:noFill/>
          </a:ln>
        </p:spPr>
      </p:pic>
      <p:pic>
        <p:nvPicPr>
          <p:cNvPr descr="https://o7planning.org/vi/10127/cache/images/i/4654014.png" id="171" name="Google Shape;171;p8"/>
          <p:cNvPicPr preferRelativeResize="0"/>
          <p:nvPr/>
        </p:nvPicPr>
        <p:blipFill rotWithShape="1">
          <a:blip r:embed="rId4">
            <a:alphaModFix/>
          </a:blip>
          <a:srcRect b="0" l="0" r="0" t="0"/>
          <a:stretch/>
        </p:blipFill>
        <p:spPr>
          <a:xfrm>
            <a:off x="4800600" y="2128837"/>
            <a:ext cx="4229100" cy="2486026"/>
          </a:xfrm>
          <a:prstGeom prst="rect">
            <a:avLst/>
          </a:prstGeom>
          <a:noFill/>
          <a:ln>
            <a:noFill/>
          </a:ln>
        </p:spPr>
      </p:pic>
      <p:sp>
        <p:nvSpPr>
          <p:cNvPr id="172" name="Google Shape;172;p8"/>
          <p:cNvSpPr txBox="1"/>
          <p:nvPr/>
        </p:nvSpPr>
        <p:spPr>
          <a:xfrm>
            <a:off x="3545754" y="5848202"/>
            <a:ext cx="239688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000">
                <a:solidFill>
                  <a:schemeClr val="dk1"/>
                </a:solidFill>
                <a:latin typeface="Times New Roman"/>
                <a:ea typeface="Times New Roman"/>
                <a:cs typeface="Times New Roman"/>
                <a:sym typeface="Times New Roman"/>
              </a:rPr>
              <a:t>Cấu trúc của project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type="title"/>
          </p:nvPr>
        </p:nvSpPr>
        <p:spPr>
          <a:xfrm>
            <a:off x="457200" y="152400"/>
            <a:ext cx="8382000" cy="609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000"/>
              <a:buFont typeface="Calibri"/>
              <a:buNone/>
            </a:pPr>
            <a:r>
              <a:rPr lang="vi-VN" sz="2000">
                <a:latin typeface="Calibri"/>
                <a:ea typeface="Calibri"/>
                <a:cs typeface="Calibri"/>
                <a:sym typeface="Calibri"/>
              </a:rPr>
              <a:t>V. Demo 1 project sử dụng Spring Framework</a:t>
            </a:r>
            <a:r>
              <a:rPr lang="vi-VN" sz="3200">
                <a:latin typeface="Calibri"/>
                <a:ea typeface="Calibri"/>
                <a:cs typeface="Calibri"/>
                <a:sym typeface="Calibri"/>
              </a:rPr>
              <a:t> </a:t>
            </a:r>
            <a:endParaRPr sz="3200">
              <a:latin typeface="Calibri"/>
              <a:ea typeface="Calibri"/>
              <a:cs typeface="Calibri"/>
              <a:sym typeface="Calibri"/>
            </a:endParaRPr>
          </a:p>
        </p:txBody>
      </p:sp>
      <p:pic>
        <p:nvPicPr>
          <p:cNvPr id="178" name="Google Shape;178;p9"/>
          <p:cNvPicPr preferRelativeResize="0"/>
          <p:nvPr/>
        </p:nvPicPr>
        <p:blipFill rotWithShape="1">
          <a:blip r:embed="rId3">
            <a:alphaModFix/>
          </a:blip>
          <a:srcRect b="0" l="0" r="0" t="0"/>
          <a:stretch/>
        </p:blipFill>
        <p:spPr>
          <a:xfrm>
            <a:off x="2038350" y="1371600"/>
            <a:ext cx="5067300" cy="2990850"/>
          </a:xfrm>
          <a:prstGeom prst="rect">
            <a:avLst/>
          </a:prstGeom>
          <a:noFill/>
          <a:ln>
            <a:noFill/>
          </a:ln>
        </p:spPr>
      </p:pic>
      <p:sp>
        <p:nvSpPr>
          <p:cNvPr id="179" name="Google Shape;179;p9"/>
          <p:cNvSpPr txBox="1"/>
          <p:nvPr/>
        </p:nvSpPr>
        <p:spPr>
          <a:xfrm>
            <a:off x="2724841" y="5327303"/>
            <a:ext cx="36503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Times New Roman"/>
                <a:ea typeface="Times New Roman"/>
                <a:cs typeface="Times New Roman"/>
                <a:sym typeface="Times New Roman"/>
              </a:rPr>
              <a:t>Tạo 1 interface với các hàm như trên </a:t>
            </a:r>
            <a:endParaRPr sz="1800">
              <a:solidFill>
                <a:schemeClr val="dk1"/>
              </a:solidFill>
              <a:latin typeface="Times New Roman"/>
              <a:ea typeface="Times New Roman"/>
              <a:cs typeface="Times New Roman"/>
              <a:sym typeface="Times New Roman"/>
            </a:endParaRPr>
          </a:p>
        </p:txBody>
      </p:sp>
      <p:pic>
        <p:nvPicPr>
          <p:cNvPr id="180" name="Google Shape;180;p9"/>
          <p:cNvPicPr preferRelativeResize="0"/>
          <p:nvPr/>
        </p:nvPicPr>
        <p:blipFill rotWithShape="1">
          <a:blip r:embed="rId4">
            <a:alphaModFix/>
          </a:blip>
          <a:srcRect b="0" l="0" r="0" t="0"/>
          <a:stretch/>
        </p:blipFill>
        <p:spPr>
          <a:xfrm>
            <a:off x="171630" y="1404094"/>
            <a:ext cx="4400370" cy="2925862"/>
          </a:xfrm>
          <a:prstGeom prst="rect">
            <a:avLst/>
          </a:prstGeom>
          <a:noFill/>
          <a:ln>
            <a:noFill/>
          </a:ln>
        </p:spPr>
      </p:pic>
      <p:pic>
        <p:nvPicPr>
          <p:cNvPr id="181" name="Google Shape;181;p9"/>
          <p:cNvPicPr preferRelativeResize="0"/>
          <p:nvPr/>
        </p:nvPicPr>
        <p:blipFill rotWithShape="1">
          <a:blip r:embed="rId5">
            <a:alphaModFix/>
          </a:blip>
          <a:srcRect b="0" l="0" r="0" t="0"/>
          <a:stretch/>
        </p:blipFill>
        <p:spPr>
          <a:xfrm>
            <a:off x="4572000" y="1404094"/>
            <a:ext cx="4455112" cy="2925862"/>
          </a:xfrm>
          <a:prstGeom prst="rect">
            <a:avLst/>
          </a:prstGeom>
          <a:noFill/>
          <a:ln>
            <a:noFill/>
          </a:ln>
        </p:spPr>
      </p:pic>
      <p:sp>
        <p:nvSpPr>
          <p:cNvPr id="182" name="Google Shape;182;p9"/>
          <p:cNvSpPr txBox="1"/>
          <p:nvPr/>
        </p:nvSpPr>
        <p:spPr>
          <a:xfrm>
            <a:off x="2724840" y="5327303"/>
            <a:ext cx="34253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Times New Roman"/>
                <a:ea typeface="Times New Roman"/>
                <a:cs typeface="Times New Roman"/>
                <a:sym typeface="Times New Roman"/>
              </a:rPr>
              <a:t>Tạo 2 class thực thi hàm interface </a:t>
            </a:r>
            <a:endParaRPr sz="1800">
              <a:solidFill>
                <a:schemeClr val="dk1"/>
              </a:solidFill>
              <a:latin typeface="Times New Roman"/>
              <a:ea typeface="Times New Roman"/>
              <a:cs typeface="Times New Roman"/>
              <a:sym typeface="Times New Roman"/>
            </a:endParaRPr>
          </a:p>
        </p:txBody>
      </p:sp>
      <p:sp>
        <p:nvSpPr>
          <p:cNvPr id="183" name="Google Shape;183;p9"/>
          <p:cNvSpPr txBox="1"/>
          <p:nvPr/>
        </p:nvSpPr>
        <p:spPr>
          <a:xfrm>
            <a:off x="968620" y="4717703"/>
            <a:ext cx="7616379"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Times New Roman"/>
                <a:ea typeface="Times New Roman"/>
                <a:cs typeface="Times New Roman"/>
                <a:sym typeface="Times New Roman"/>
              </a:rPr>
              <a:t>Tạo 1 class tên GreetingService</a:t>
            </a:r>
            <a:endParaRPr/>
          </a:p>
          <a:p>
            <a:pPr indent="0" lvl="0" marL="0" marR="0" rtl="0" algn="l">
              <a:spcBef>
                <a:spcPts val="0"/>
              </a:spcBef>
              <a:spcAft>
                <a:spcPts val="0"/>
              </a:spcAft>
              <a:buNone/>
            </a:pPr>
            <a:r>
              <a:rPr b="1" lang="vi-VN" sz="1800">
                <a:solidFill>
                  <a:schemeClr val="dk1"/>
                </a:solidFill>
                <a:latin typeface="Times New Roman"/>
                <a:ea typeface="Times New Roman"/>
                <a:cs typeface="Times New Roman"/>
                <a:sym typeface="Times New Roman"/>
              </a:rPr>
              <a:t>@Service</a:t>
            </a:r>
            <a:r>
              <a:rPr lang="vi-VN" sz="1800">
                <a:solidFill>
                  <a:schemeClr val="dk1"/>
                </a:solidFill>
                <a:latin typeface="Times New Roman"/>
                <a:ea typeface="Times New Roman"/>
                <a:cs typeface="Times New Roman"/>
                <a:sym typeface="Times New Roman"/>
              </a:rPr>
              <a:t> là một annotation, nó được sử dụng để chú thích trên một class để nói với </a:t>
            </a:r>
            <a:r>
              <a:rPr b="1" lang="vi-VN" sz="1800">
                <a:solidFill>
                  <a:schemeClr val="dk1"/>
                </a:solidFill>
                <a:latin typeface="Times New Roman"/>
                <a:ea typeface="Times New Roman"/>
                <a:cs typeface="Times New Roman"/>
                <a:sym typeface="Times New Roman"/>
              </a:rPr>
              <a:t>Spring</a:t>
            </a:r>
            <a:r>
              <a:rPr lang="vi-VN" sz="1800">
                <a:solidFill>
                  <a:schemeClr val="dk1"/>
                </a:solidFill>
                <a:latin typeface="Times New Roman"/>
                <a:ea typeface="Times New Roman"/>
                <a:cs typeface="Times New Roman"/>
                <a:sym typeface="Times New Roman"/>
              </a:rPr>
              <a:t> rằng class đó là một </a:t>
            </a:r>
            <a:r>
              <a:rPr b="1" lang="vi-VN" sz="1800">
                <a:solidFill>
                  <a:schemeClr val="dk1"/>
                </a:solidFill>
                <a:latin typeface="Times New Roman"/>
                <a:ea typeface="Times New Roman"/>
                <a:cs typeface="Times New Roman"/>
                <a:sym typeface="Times New Roman"/>
              </a:rPr>
              <a:t>Spring BEAN</a:t>
            </a:r>
            <a:r>
              <a:rPr lang="vi-VN"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vi-VN" sz="1800">
                <a:solidFill>
                  <a:schemeClr val="dk1"/>
                </a:solidFill>
                <a:latin typeface="Times New Roman"/>
                <a:ea typeface="Times New Roman"/>
                <a:cs typeface="Times New Roman"/>
                <a:sym typeface="Times New Roman"/>
              </a:rPr>
              <a:t>@Autowired</a:t>
            </a:r>
            <a:r>
              <a:rPr lang="vi-VN" sz="1800">
                <a:solidFill>
                  <a:schemeClr val="dk1"/>
                </a:solidFill>
                <a:latin typeface="Times New Roman"/>
                <a:ea typeface="Times New Roman"/>
                <a:cs typeface="Times New Roman"/>
                <a:sym typeface="Times New Roman"/>
              </a:rPr>
              <a:t> được chú thích trên một trường (field) để nói với </a:t>
            </a:r>
            <a:r>
              <a:rPr b="1" lang="vi-VN" sz="1800">
                <a:solidFill>
                  <a:schemeClr val="dk1"/>
                </a:solidFill>
                <a:latin typeface="Times New Roman"/>
                <a:ea typeface="Times New Roman"/>
                <a:cs typeface="Times New Roman"/>
                <a:sym typeface="Times New Roman"/>
              </a:rPr>
              <a:t>Spring</a:t>
            </a:r>
            <a:r>
              <a:rPr lang="vi-VN" sz="1800">
                <a:solidFill>
                  <a:schemeClr val="dk1"/>
                </a:solidFill>
                <a:latin typeface="Times New Roman"/>
                <a:ea typeface="Times New Roman"/>
                <a:cs typeface="Times New Roman"/>
                <a:sym typeface="Times New Roman"/>
              </a:rPr>
              <a:t> rằng hãy tiêm (inject) giá trị vào cho trường đó. Chú ý: Từ tiêm ở đây có ý giống với gán giá trị cho trường đó. </a:t>
            </a:r>
            <a:endParaRPr sz="1800">
              <a:solidFill>
                <a:schemeClr val="dk1"/>
              </a:solidFill>
              <a:latin typeface="Times New Roman"/>
              <a:ea typeface="Times New Roman"/>
              <a:cs typeface="Times New Roman"/>
              <a:sym typeface="Times New Roman"/>
            </a:endParaRPr>
          </a:p>
        </p:txBody>
      </p:sp>
      <p:pic>
        <p:nvPicPr>
          <p:cNvPr id="184" name="Google Shape;184;p9"/>
          <p:cNvPicPr preferRelativeResize="0"/>
          <p:nvPr/>
        </p:nvPicPr>
        <p:blipFill rotWithShape="1">
          <a:blip r:embed="rId6">
            <a:alphaModFix/>
          </a:blip>
          <a:srcRect b="0" l="0" r="0" t="0"/>
          <a:stretch/>
        </p:blipFill>
        <p:spPr>
          <a:xfrm>
            <a:off x="1596460" y="838200"/>
            <a:ext cx="5726098" cy="3657600"/>
          </a:xfrm>
          <a:prstGeom prst="rect">
            <a:avLst/>
          </a:prstGeom>
          <a:noFill/>
          <a:ln>
            <a:noFill/>
          </a:ln>
        </p:spPr>
      </p:pic>
      <p:pic>
        <p:nvPicPr>
          <p:cNvPr id="185" name="Google Shape;185;p9"/>
          <p:cNvPicPr preferRelativeResize="0"/>
          <p:nvPr/>
        </p:nvPicPr>
        <p:blipFill rotWithShape="1">
          <a:blip r:embed="rId7">
            <a:alphaModFix/>
          </a:blip>
          <a:srcRect b="0" l="0" r="0" t="0"/>
          <a:stretch/>
        </p:blipFill>
        <p:spPr>
          <a:xfrm>
            <a:off x="1504950" y="1076325"/>
            <a:ext cx="6134100" cy="3181350"/>
          </a:xfrm>
          <a:prstGeom prst="rect">
            <a:avLst/>
          </a:prstGeom>
          <a:noFill/>
          <a:ln>
            <a:noFill/>
          </a:ln>
        </p:spPr>
      </p:pic>
      <p:sp>
        <p:nvSpPr>
          <p:cNvPr id="186" name="Google Shape;186;p9"/>
          <p:cNvSpPr txBox="1"/>
          <p:nvPr/>
        </p:nvSpPr>
        <p:spPr>
          <a:xfrm>
            <a:off x="968620" y="4717703"/>
            <a:ext cx="7616400" cy="175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Times New Roman"/>
                <a:ea typeface="Times New Roman"/>
                <a:cs typeface="Times New Roman"/>
                <a:sym typeface="Times New Roman"/>
              </a:rPr>
              <a:t>Tạo 1 class tên MyComponent</a:t>
            </a:r>
            <a:endParaRPr/>
          </a:p>
          <a:p>
            <a:pPr indent="0" lvl="0" marL="0" marR="0" rtl="0" algn="l">
              <a:spcBef>
                <a:spcPts val="0"/>
              </a:spcBef>
              <a:spcAft>
                <a:spcPts val="0"/>
              </a:spcAft>
              <a:buNone/>
            </a:pPr>
            <a:r>
              <a:rPr b="1" lang="vi-VN" sz="1800">
                <a:solidFill>
                  <a:schemeClr val="dk1"/>
                </a:solidFill>
                <a:latin typeface="Times New Roman"/>
                <a:ea typeface="Times New Roman"/>
                <a:cs typeface="Times New Roman"/>
                <a:sym typeface="Times New Roman"/>
              </a:rPr>
              <a:t>@Component</a:t>
            </a:r>
            <a:r>
              <a:rPr lang="vi-VN" sz="1800">
                <a:solidFill>
                  <a:schemeClr val="dk1"/>
                </a:solidFill>
                <a:latin typeface="Times New Roman"/>
                <a:ea typeface="Times New Roman"/>
                <a:cs typeface="Times New Roman"/>
                <a:sym typeface="Times New Roman"/>
              </a:rPr>
              <a:t> là một annotation, nó được sử dụng để chú thích trên một class để nói với </a:t>
            </a:r>
            <a:r>
              <a:rPr b="1" lang="vi-VN" sz="1800">
                <a:solidFill>
                  <a:schemeClr val="dk1"/>
                </a:solidFill>
                <a:latin typeface="Times New Roman"/>
                <a:ea typeface="Times New Roman"/>
                <a:cs typeface="Times New Roman"/>
                <a:sym typeface="Times New Roman"/>
              </a:rPr>
              <a:t>Spring</a:t>
            </a:r>
            <a:r>
              <a:rPr lang="vi-VN" sz="1800">
                <a:solidFill>
                  <a:schemeClr val="dk1"/>
                </a:solidFill>
                <a:latin typeface="Times New Roman"/>
                <a:ea typeface="Times New Roman"/>
                <a:cs typeface="Times New Roman"/>
                <a:sym typeface="Times New Roman"/>
              </a:rPr>
              <a:t> rằng class đó là một </a:t>
            </a:r>
            <a:r>
              <a:rPr b="1" lang="vi-VN" sz="1800">
                <a:solidFill>
                  <a:schemeClr val="dk1"/>
                </a:solidFill>
                <a:latin typeface="Times New Roman"/>
                <a:ea typeface="Times New Roman"/>
                <a:cs typeface="Times New Roman"/>
                <a:sym typeface="Times New Roman"/>
              </a:rPr>
              <a:t>Spring BEAN</a:t>
            </a:r>
            <a:r>
              <a:rPr lang="vi-VN"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vi-VN" sz="1800">
                <a:solidFill>
                  <a:schemeClr val="dk1"/>
                </a:solidFill>
                <a:latin typeface="Times New Roman"/>
                <a:ea typeface="Times New Roman"/>
                <a:cs typeface="Times New Roman"/>
                <a:sym typeface="Times New Roman"/>
              </a:rPr>
              <a:t>@Autowired</a:t>
            </a:r>
            <a:r>
              <a:rPr lang="vi-VN" sz="1800">
                <a:solidFill>
                  <a:schemeClr val="dk1"/>
                </a:solidFill>
                <a:latin typeface="Times New Roman"/>
                <a:ea typeface="Times New Roman"/>
                <a:cs typeface="Times New Roman"/>
                <a:sym typeface="Times New Roman"/>
              </a:rPr>
              <a:t> được chú thích trên một trường (field) để nói với </a:t>
            </a:r>
            <a:r>
              <a:rPr b="1" lang="vi-VN" sz="1800">
                <a:solidFill>
                  <a:schemeClr val="dk1"/>
                </a:solidFill>
                <a:latin typeface="Times New Roman"/>
                <a:ea typeface="Times New Roman"/>
                <a:cs typeface="Times New Roman"/>
                <a:sym typeface="Times New Roman"/>
              </a:rPr>
              <a:t>Spring</a:t>
            </a:r>
            <a:r>
              <a:rPr lang="vi-VN" sz="1800">
                <a:solidFill>
                  <a:schemeClr val="dk1"/>
                </a:solidFill>
                <a:latin typeface="Times New Roman"/>
                <a:ea typeface="Times New Roman"/>
                <a:cs typeface="Times New Roman"/>
                <a:sym typeface="Times New Roman"/>
              </a:rPr>
              <a:t> rằng hãy tiêm (inject) giá trị vào cho trường đó. Chú ý: Từ tiêm ở đây có ý giống với gán giá trị cho trường đó. </a:t>
            </a:r>
            <a:endParaRPr sz="1800">
              <a:solidFill>
                <a:schemeClr val="dk1"/>
              </a:solidFill>
              <a:latin typeface="Times New Roman"/>
              <a:ea typeface="Times New Roman"/>
              <a:cs typeface="Times New Roman"/>
              <a:sym typeface="Times New Roman"/>
            </a:endParaRPr>
          </a:p>
        </p:txBody>
      </p:sp>
      <p:pic>
        <p:nvPicPr>
          <p:cNvPr id="187" name="Google Shape;187;p9"/>
          <p:cNvPicPr preferRelativeResize="0"/>
          <p:nvPr/>
        </p:nvPicPr>
        <p:blipFill rotWithShape="1">
          <a:blip r:embed="rId8">
            <a:alphaModFix/>
          </a:blip>
          <a:srcRect b="0" l="0" r="0" t="0"/>
          <a:stretch/>
        </p:blipFill>
        <p:spPr>
          <a:xfrm>
            <a:off x="1771650" y="1139081"/>
            <a:ext cx="5334000" cy="3190875"/>
          </a:xfrm>
          <a:prstGeom prst="rect">
            <a:avLst/>
          </a:prstGeom>
          <a:noFill/>
          <a:ln>
            <a:noFill/>
          </a:ln>
        </p:spPr>
      </p:pic>
      <p:sp>
        <p:nvSpPr>
          <p:cNvPr id="188" name="Google Shape;188;p9"/>
          <p:cNvSpPr txBox="1"/>
          <p:nvPr/>
        </p:nvSpPr>
        <p:spPr>
          <a:xfrm>
            <a:off x="5951919" y="1862503"/>
            <a:ext cx="7616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chemeClr val="dk1"/>
                </a:solidFill>
                <a:latin typeface="Times New Roman"/>
                <a:ea typeface="Times New Roman"/>
                <a:cs typeface="Times New Roman"/>
                <a:sym typeface="Times New Roman"/>
              </a:rPr>
              <a:t>Tạo 1 class tên MyRepository</a:t>
            </a:r>
            <a:endParaRPr/>
          </a:p>
          <a:p>
            <a:pPr indent="0" lvl="0" marL="0" marR="0" rtl="0" algn="l">
              <a:spcBef>
                <a:spcPts val="0"/>
              </a:spcBef>
              <a:spcAft>
                <a:spcPts val="0"/>
              </a:spcAft>
              <a:buNone/>
            </a:pPr>
            <a:r>
              <a:rPr b="1" lang="vi-VN" sz="1800">
                <a:solidFill>
                  <a:schemeClr val="dk1"/>
                </a:solidFill>
                <a:latin typeface="Times New Roman"/>
                <a:ea typeface="Times New Roman"/>
                <a:cs typeface="Times New Roman"/>
                <a:sym typeface="Times New Roman"/>
              </a:rPr>
              <a:t>@Repository</a:t>
            </a:r>
            <a:r>
              <a:rPr lang="vi-VN" sz="1800">
                <a:solidFill>
                  <a:schemeClr val="dk1"/>
                </a:solidFill>
                <a:latin typeface="Times New Roman"/>
                <a:ea typeface="Times New Roman"/>
                <a:cs typeface="Times New Roman"/>
                <a:sym typeface="Times New Roman"/>
              </a:rPr>
              <a:t> là một annotation, nó được sử dụng để chú thích trên một class để nói với </a:t>
            </a:r>
            <a:r>
              <a:rPr b="1" lang="vi-VN" sz="1800">
                <a:solidFill>
                  <a:schemeClr val="dk1"/>
                </a:solidFill>
                <a:latin typeface="Times New Roman"/>
                <a:ea typeface="Times New Roman"/>
                <a:cs typeface="Times New Roman"/>
                <a:sym typeface="Times New Roman"/>
              </a:rPr>
              <a:t>Spring</a:t>
            </a:r>
            <a:r>
              <a:rPr lang="vi-VN" sz="1800">
                <a:solidFill>
                  <a:schemeClr val="dk1"/>
                </a:solidFill>
                <a:latin typeface="Times New Roman"/>
                <a:ea typeface="Times New Roman"/>
                <a:cs typeface="Times New Roman"/>
                <a:sym typeface="Times New Roman"/>
              </a:rPr>
              <a:t> rằng class đó là một </a:t>
            </a:r>
            <a:r>
              <a:rPr b="1" lang="vi-VN" sz="1800">
                <a:solidFill>
                  <a:schemeClr val="dk1"/>
                </a:solidFill>
                <a:latin typeface="Times New Roman"/>
                <a:ea typeface="Times New Roman"/>
                <a:cs typeface="Times New Roman"/>
                <a:sym typeface="Times New Roman"/>
              </a:rPr>
              <a:t>Spring BEAN</a:t>
            </a:r>
            <a:r>
              <a:rPr lang="vi-VN"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vi-VN" sz="1800">
                <a:solidFill>
                  <a:schemeClr val="dk1"/>
                </a:solidFill>
                <a:latin typeface="Times New Roman"/>
                <a:ea typeface="Times New Roman"/>
                <a:cs typeface="Times New Roman"/>
                <a:sym typeface="Times New Roman"/>
              </a:rPr>
              <a:t>⇨ Không có sự khác biệt về cách sử dụng của </a:t>
            </a:r>
            <a:r>
              <a:rPr b="1" lang="vi-VN" sz="1800">
                <a:solidFill>
                  <a:schemeClr val="dk1"/>
                </a:solidFill>
                <a:latin typeface="Times New Roman"/>
                <a:ea typeface="Times New Roman"/>
                <a:cs typeface="Times New Roman"/>
                <a:sym typeface="Times New Roman"/>
              </a:rPr>
              <a:t>@Service</a:t>
            </a:r>
            <a:r>
              <a:rPr lang="vi-VN" sz="1800">
                <a:solidFill>
                  <a:schemeClr val="dk1"/>
                </a:solidFill>
                <a:latin typeface="Times New Roman"/>
                <a:ea typeface="Times New Roman"/>
                <a:cs typeface="Times New Roman"/>
                <a:sym typeface="Times New Roman"/>
              </a:rPr>
              <a:t>, </a:t>
            </a:r>
            <a:r>
              <a:rPr b="1" lang="vi-VN" sz="1800">
                <a:solidFill>
                  <a:schemeClr val="dk1"/>
                </a:solidFill>
                <a:latin typeface="Times New Roman"/>
                <a:ea typeface="Times New Roman"/>
                <a:cs typeface="Times New Roman"/>
                <a:sym typeface="Times New Roman"/>
              </a:rPr>
              <a:t>@Component</a:t>
            </a:r>
            <a:r>
              <a:rPr lang="vi-VN" sz="1800">
                <a:solidFill>
                  <a:schemeClr val="dk1"/>
                </a:solidFill>
                <a:latin typeface="Times New Roman"/>
                <a:ea typeface="Times New Roman"/>
                <a:cs typeface="Times New Roman"/>
                <a:sym typeface="Times New Roman"/>
              </a:rPr>
              <a:t> và </a:t>
            </a:r>
            <a:r>
              <a:rPr b="1" lang="vi-VN" sz="1800">
                <a:solidFill>
                  <a:schemeClr val="dk1"/>
                </a:solidFill>
                <a:latin typeface="Times New Roman"/>
                <a:ea typeface="Times New Roman"/>
                <a:cs typeface="Times New Roman"/>
                <a:sym typeface="Times New Roman"/>
              </a:rPr>
              <a:t>@Repository</a:t>
            </a:r>
            <a:r>
              <a:rPr lang="vi-VN" sz="1800">
                <a:solidFill>
                  <a:schemeClr val="dk1"/>
                </a:solidFill>
                <a:latin typeface="Times New Roman"/>
                <a:ea typeface="Times New Roman"/>
                <a:cs typeface="Times New Roman"/>
                <a:sym typeface="Times New Roman"/>
              </a:rPr>
              <a:t>, bạn sử dụng để chú thích trên các class của bạn nên phù hợp với ý nghĩa và ngữ cảnh trong ứng dụng.</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78"/>
                                        </p:tgtEl>
                                      </p:cBhvr>
                                    </p:animEffect>
                                    <p:set>
                                      <p:cBhvr>
                                        <p:cTn dur="1" fill="hold">
                                          <p:stCondLst>
                                            <p:cond delay="500"/>
                                          </p:stCondLst>
                                        </p:cTn>
                                        <p:tgtEl>
                                          <p:spTgt spid="1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79"/>
                                        </p:tgtEl>
                                      </p:cBhvr>
                                    </p:animEffect>
                                    <p:set>
                                      <p:cBhvr>
                                        <p:cTn dur="1" fill="hold">
                                          <p:stCondLst>
                                            <p:cond delay="500"/>
                                          </p:stCondLst>
                                        </p:cTn>
                                        <p:tgtEl>
                                          <p:spTgt spid="179"/>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0"/>
                                        </p:tgtEl>
                                      </p:cBhvr>
                                    </p:animEffect>
                                    <p:set>
                                      <p:cBhvr>
                                        <p:cTn dur="1" fill="hold">
                                          <p:stCondLst>
                                            <p:cond delay="500"/>
                                          </p:stCondLst>
                                        </p:cTn>
                                        <p:tgtEl>
                                          <p:spTgt spid="1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81"/>
                                        </p:tgtEl>
                                      </p:cBhvr>
                                    </p:animEffect>
                                    <p:set>
                                      <p:cBhvr>
                                        <p:cTn dur="1" fill="hold">
                                          <p:stCondLst>
                                            <p:cond delay="500"/>
                                          </p:stCondLst>
                                        </p:cTn>
                                        <p:tgtEl>
                                          <p:spTgt spid="18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82"/>
                                        </p:tgtEl>
                                      </p:cBhvr>
                                    </p:animEffect>
                                    <p:set>
                                      <p:cBhvr>
                                        <p:cTn dur="1" fill="hold">
                                          <p:stCondLst>
                                            <p:cond delay="500"/>
                                          </p:stCondLst>
                                        </p:cTn>
                                        <p:tgtEl>
                                          <p:spTgt spid="182"/>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4"/>
                                        </p:tgtEl>
                                      </p:cBhvr>
                                    </p:animEffect>
                                    <p:set>
                                      <p:cBhvr>
                                        <p:cTn dur="1" fill="hold">
                                          <p:stCondLst>
                                            <p:cond delay="500"/>
                                          </p:stCondLst>
                                        </p:cTn>
                                        <p:tgtEl>
                                          <p:spTgt spid="1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83"/>
                                        </p:tgtEl>
                                      </p:cBhvr>
                                    </p:animEffect>
                                    <p:set>
                                      <p:cBhvr>
                                        <p:cTn dur="1" fill="hold">
                                          <p:stCondLst>
                                            <p:cond delay="500"/>
                                          </p:stCondLst>
                                        </p:cTn>
                                        <p:tgtEl>
                                          <p:spTgt spid="183"/>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5"/>
                                        </p:tgtEl>
                                      </p:cBhvr>
                                    </p:animEffect>
                                    <p:set>
                                      <p:cBhvr>
                                        <p:cTn dur="1" fill="hold">
                                          <p:stCondLst>
                                            <p:cond delay="500"/>
                                          </p:stCondLst>
                                        </p:cTn>
                                        <p:tgtEl>
                                          <p:spTgt spid="18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86"/>
                                        </p:tgtEl>
                                      </p:cBhvr>
                                    </p:animEffect>
                                    <p:set>
                                      <p:cBhvr>
                                        <p:cTn dur="1" fill="hold">
                                          <p:stCondLst>
                                            <p:cond delay="500"/>
                                          </p:stCondLst>
                                        </p:cTn>
                                        <p:tgtEl>
                                          <p:spTgt spid="186"/>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Nguyễn Đức Kiên</dc:creator>
</cp:coreProperties>
</file>