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R/nKbaZ+F6GM3BXk85kCS+ueLX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0" name="Ngo Quoc Trung (FWA.E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20T08:00:05.404">
    <p:pos x="5390" y="1479"/>
    <p:text>IOC has several way of implementing as the img shows above. Moreover, Asbstract factory and dependcy injection are among the most common ways of doing it</p:text>
    <p:extLst>
      <p:ext uri="{C676402C-5697-4E1C-873F-D02D1690AC5C}">
        <p15:threadingInfo timeZoneBias="0"/>
      </p:ext>
      <p:ext uri="http://customooxmlschemas.google.com/">
        <go:slidesCustomData xmlns:go="http://customooxmlschemas.google.com/" commentPostId="AAAAMii5q1k"/>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5-20T08:06:28.678">
    <p:pos x="5270" y="2037"/>
    <p:text>Before talking about bean factory, should mention about bean as a object as well as the need of its in any kind of web application such as Entity, Configuration component,... Moreover, to use it, as traditional way, we have to create a new instance of it and that could lead to leak resources -&gt; move to solution which is abstract factory (BeanFactory, ApplicationContext)</p:text>
    <p:extLst>
      <p:ext uri="{C676402C-5697-4E1C-873F-D02D1690AC5C}">
        <p15:threadingInfo timeZoneBias="0"/>
      </p:ext>
      <p:ext uri="http://customooxmlschemas.google.com/">
        <go:slidesCustomData xmlns:go="http://customooxmlschemas.google.com/" commentPostId="AAAAMii5q14"/>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5-20T07:58:21.527">
    <p:pos x="5217" y="2195"/>
    <p:text>Basically, Bean factory and applicationContext follow abstract design pattern. Normally, we have to create new service object if the client class requires method of that and that could lead to tight coupling between each class in the program,</p:text>
    <p:extLst>
      <p:ext uri="{C676402C-5697-4E1C-873F-D02D1690AC5C}">
        <p15:threadingInfo timeZoneBias="0"/>
      </p:ext>
      <p:ext uri="http://customooxmlschemas.google.com/">
        <go:slidesCustomData xmlns:go="http://customooxmlschemas.google.com/" commentPostId="AAAAMii5q1g"/>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5-20T08:08:38.447">
    <p:pos x="10" y="10"/>
    <p:text>The syntax or the ways of using bean in Spring framework that will be included in container followed by previous slides.</p:text>
    <p:extLst>
      <p:ext uri="{C676402C-5697-4E1C-873F-D02D1690AC5C}">
        <p15:threadingInfo timeZoneBias="0"/>
      </p:ext>
      <p:ext uri="http://customooxmlschemas.google.com/">
        <go:slidesCustomData xmlns:go="http://customooxmlschemas.google.com/" commentPostId="AAAAMii5q1o"/>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5-20T08:14:29.604">
    <p:pos x="10" y="10"/>
    <p:text>Mention about context:annotation-config as to scan and active annotaion that has been placed inside autowired class such as @autowired, @Qualifire,...
context:component-scan
support annotation config to scan with additional annotaitions: @Component, @Repository, @Controller, @Bean, @Service…</p:text>
    <p:extLst>
      <p:ext uri="{C676402C-5697-4E1C-873F-D02D1690AC5C}">
        <p15:threadingInfo timeZoneBias="0"/>
      </p:ext>
      <p:ext uri="http://customooxmlschemas.google.com/">
        <go:slidesCustomData xmlns:go="http://customooxmlschemas.google.com/" commentPostId="AAAAMii5q10"/>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5-21T04:18:03.772">
    <p:pos x="10" y="10"/>
    <p:text>With this approach, we could also apply to autowired bean byType, byName by adding element autowired. 
E.g: &lt;bean id="..." autowire = "byName"...&gt;</p:text>
    <p:extLst>
      <p:ext uri="{C676402C-5697-4E1C-873F-D02D1690AC5C}">
        <p15:threadingInfo timeZoneBias="0"/>
      </p:ext>
      <p:ext uri="http://customooxmlschemas.google.com/">
        <go:slidesCustomData xmlns:go="http://customooxmlschemas.google.com/" commentPostId="AAAAMii5q1Y"/>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05-21T04:23:17.777">
    <p:pos x="5841" y="1113"/>
    <p:text>Constructor: using for writing unit testing such as mocking service without missing any attribute like the way of doing with property injection</p:text>
    <p:extLst>
      <p:ext uri="{C676402C-5697-4E1C-873F-D02D1690AC5C}">
        <p15:threadingInfo timeZoneBias="0"/>
      </p:ext>
      <p:ext uri="http://customooxmlschemas.google.com/">
        <go:slidesCustomData xmlns:go="http://customooxmlschemas.google.com/" commentPostId="AAAAMii5q1s"/>
      </p:ext>
    </p:extLst>
  </p:cm>
  <p:cm authorId="0" idx="8" dt="2021-05-21T04:23:17.777">
    <p:pos x="5841" y="1113"/>
    <p:text>cái method a chưa làm nên cũng không rõ</p:text>
    <p:extLst>
      <p:ext uri="{C676402C-5697-4E1C-873F-D02D1690AC5C}">
        <p15:threadingInfo timeZoneBias="0">
          <p15:parentCm authorId="0" idx="7"/>
        </p15:threadingInfo>
      </p:ext>
      <p:ext uri="http://customooxmlschemas.google.com/">
        <go:slidesCustomData xmlns:go="http://customooxmlschemas.google.com/" commentPostId="AAAAMii5q1w"/>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05-20T08:10:24.340">
    <p:pos x="5838" y="322"/>
    <p:text>Will add syntax example to this slide</p:text>
    <p:extLst>
      <p:ext uri="{C676402C-5697-4E1C-873F-D02D1690AC5C}">
        <p15:threadingInfo timeZoneBias="0"/>
      </p:ext>
      <p:ext uri="http://customooxmlschemas.google.com/">
        <go:slidesCustomData xmlns:go="http://customooxmlschemas.google.com/" commentPostId="AAAAMii5q1c"/>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1-05-21T04:27:03.625">
    <p:pos x="10" y="10"/>
    <p:text>With interceptor, we could handle pre-phase of request such as retrieve any kind of data related to this request before it process or checking your custom authentication. One more ways that we could check the health of the service that needed to be called, etc</p:text>
    <p:extLst>
      <p:ext uri="{C676402C-5697-4E1C-873F-D02D1690AC5C}">
        <p15:threadingInfo timeZoneBias="0"/>
      </p:ext>
      <p:ext uri="http://customooxmlschemas.google.com/">
        <go:slidesCustomData xmlns:go="http://customooxmlschemas.google.com/" commentPostId="AAAAMii5q1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30"/>
          <p:cNvGrpSpPr/>
          <p:nvPr/>
        </p:nvGrpSpPr>
        <p:grpSpPr>
          <a:xfrm>
            <a:off x="0" y="-8467"/>
            <a:ext cx="12192000" cy="6866467"/>
            <a:chOff x="0" y="-8467"/>
            <a:chExt cx="12192000" cy="6866467"/>
          </a:xfrm>
        </p:grpSpPr>
        <p:cxnSp>
          <p:nvCxnSpPr>
            <p:cNvPr id="24" name="Google Shape;24;p3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3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3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3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3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3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3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3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9"/>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9"/>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4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0"/>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40"/>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4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4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41"/>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1"/>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4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4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4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4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43"/>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4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4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4"/>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45"/>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5"/>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33"/>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34"/>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34"/>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34"/>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7"/>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7"/>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8"/>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8"/>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38"/>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9"/>
          <p:cNvGrpSpPr/>
          <p:nvPr/>
        </p:nvGrpSpPr>
        <p:grpSpPr>
          <a:xfrm>
            <a:off x="0" y="-8467"/>
            <a:ext cx="12192000" cy="6866467"/>
            <a:chOff x="0" y="-8467"/>
            <a:chExt cx="12192000" cy="6866467"/>
          </a:xfrm>
        </p:grpSpPr>
        <p:cxnSp>
          <p:nvCxnSpPr>
            <p:cNvPr id="7" name="Google Shape;7;p2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9"/>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3.xml"/><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5.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omments" Target="../comments/comment9.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grpSp>
        <p:nvGrpSpPr>
          <p:cNvPr id="143" name="Google Shape;143;p1"/>
          <p:cNvGrpSpPr/>
          <p:nvPr/>
        </p:nvGrpSpPr>
        <p:grpSpPr>
          <a:xfrm>
            <a:off x="0" y="-8467"/>
            <a:ext cx="12192000" cy="6866467"/>
            <a:chOff x="0" y="-8467"/>
            <a:chExt cx="12192000" cy="6866467"/>
          </a:xfrm>
        </p:grpSpPr>
        <p:cxnSp>
          <p:nvCxnSpPr>
            <p:cNvPr id="144" name="Google Shape;144;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45" name="Google Shape;145;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46" name="Google Shape;146;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7" name="Google Shape;147;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8" name="Google Shape;148;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0" name="Google Shape;150;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1" name="Google Shape;151;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2" name="Google Shape;152;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
          <p:cNvSpPr txBox="1"/>
          <p:nvPr>
            <p:ph type="ctr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sz="3600"/>
              <a:t>Spring framework</a:t>
            </a:r>
            <a:endParaRPr/>
          </a:p>
        </p:txBody>
      </p:sp>
      <p:sp>
        <p:nvSpPr>
          <p:cNvPr id="155" name="Google Shape;155;p1"/>
          <p:cNvSpPr txBox="1"/>
          <p:nvPr/>
        </p:nvSpPr>
        <p:spPr>
          <a:xfrm>
            <a:off x="6336287" y="2160589"/>
            <a:ext cx="2934714" cy="3880773"/>
          </a:xfrm>
          <a:prstGeom prst="rect">
            <a:avLst/>
          </a:prstGeom>
          <a:noFill/>
          <a:ln>
            <a:noFill/>
          </a:ln>
        </p:spPr>
        <p:txBody>
          <a:bodyPr anchorCtr="0" anchor="t" bIns="45700" lIns="91425" spcFirstLastPara="1" rIns="91425" wrap="square" tIns="45700">
            <a:normAutofit/>
          </a:bodyPr>
          <a:lstStyle/>
          <a:p>
            <a:pPr indent="-91440" lvl="0" marL="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Spring framework: is most popular application development framework of Java.</a:t>
            </a:r>
            <a:endParaRPr/>
          </a:p>
          <a:p>
            <a:pPr indent="-91440" lvl="0" marL="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Main module: Core container, Data access/integration, Web, AOP, Instrumentation, and Test.</a:t>
            </a:r>
            <a:endParaRPr/>
          </a:p>
        </p:txBody>
      </p:sp>
      <p:pic>
        <p:nvPicPr>
          <p:cNvPr descr="Diagram&#10;&#10;Description automatically generated" id="156" name="Google Shape;156;p1"/>
          <p:cNvPicPr preferRelativeResize="0"/>
          <p:nvPr/>
        </p:nvPicPr>
        <p:blipFill rotWithShape="1">
          <a:blip r:embed="rId3">
            <a:alphaModFix/>
          </a:blip>
          <a:srcRect b="4393" l="0" r="3" t="2641"/>
          <a:stretch/>
        </p:blipFill>
        <p:spPr>
          <a:xfrm>
            <a:off x="677334" y="2159331"/>
            <a:ext cx="5423429" cy="38823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677334" y="609600"/>
            <a:ext cx="8596668" cy="38792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Singleton and prototype scopes</a:t>
            </a:r>
            <a:endParaRPr/>
          </a:p>
        </p:txBody>
      </p:sp>
      <p:sp>
        <p:nvSpPr>
          <p:cNvPr id="215" name="Google Shape;215;p10"/>
          <p:cNvSpPr txBox="1"/>
          <p:nvPr>
            <p:ph idx="1" type="body"/>
          </p:nvPr>
        </p:nvSpPr>
        <p:spPr>
          <a:xfrm>
            <a:off x="677334" y="1438101"/>
            <a:ext cx="8596668" cy="479445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Singleton: the container creates a single instance of that bean; all requests for that bean name will return the same object.</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Prototype: will return a different instance every time it is requested from the container. </a:t>
            </a:r>
            <a:endParaRPr/>
          </a:p>
        </p:txBody>
      </p:sp>
      <p:pic>
        <p:nvPicPr>
          <p:cNvPr id="216" name="Google Shape;216;p10"/>
          <p:cNvPicPr preferRelativeResize="0"/>
          <p:nvPr/>
        </p:nvPicPr>
        <p:blipFill rotWithShape="1">
          <a:blip r:embed="rId3">
            <a:alphaModFix/>
          </a:blip>
          <a:srcRect b="0" l="0" r="0" t="0"/>
          <a:stretch/>
        </p:blipFill>
        <p:spPr>
          <a:xfrm>
            <a:off x="2927507" y="2384008"/>
            <a:ext cx="4096322" cy="1076475"/>
          </a:xfrm>
          <a:prstGeom prst="rect">
            <a:avLst/>
          </a:prstGeom>
          <a:noFill/>
          <a:ln>
            <a:noFill/>
          </a:ln>
        </p:spPr>
      </p:pic>
      <p:pic>
        <p:nvPicPr>
          <p:cNvPr id="217" name="Google Shape;217;p10"/>
          <p:cNvPicPr preferRelativeResize="0"/>
          <p:nvPr/>
        </p:nvPicPr>
        <p:blipFill rotWithShape="1">
          <a:blip r:embed="rId4">
            <a:alphaModFix/>
          </a:blip>
          <a:srcRect b="0" l="0" r="0" t="0"/>
          <a:stretch/>
        </p:blipFill>
        <p:spPr>
          <a:xfrm>
            <a:off x="3042427" y="4522769"/>
            <a:ext cx="3866482" cy="12130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677334" y="609600"/>
            <a:ext cx="8596668" cy="3796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Bean factory and Application context</a:t>
            </a:r>
            <a:endParaRPr/>
          </a:p>
        </p:txBody>
      </p:sp>
      <p:sp>
        <p:nvSpPr>
          <p:cNvPr id="223" name="Google Shape;223;p11"/>
          <p:cNvSpPr txBox="1"/>
          <p:nvPr>
            <p:ph idx="1" type="body"/>
          </p:nvPr>
        </p:nvSpPr>
        <p:spPr>
          <a:xfrm>
            <a:off x="677333" y="1354975"/>
            <a:ext cx="8890615" cy="509570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Both are interface within a spring application that used for providing configuration information to the application</a:t>
            </a:r>
            <a:endParaRPr/>
          </a:p>
          <a:p>
            <a:pPr indent="-342900" lvl="0" marL="342900" rtl="0" algn="l">
              <a:spcBef>
                <a:spcPts val="1000"/>
              </a:spcBef>
              <a:spcAft>
                <a:spcPts val="0"/>
              </a:spcAft>
              <a:buSzPts val="1440"/>
              <a:buChar char="►"/>
            </a:pPr>
            <a:r>
              <a:rPr lang="en-US"/>
              <a:t>Application context contain all implement of bean factory. Bean factory only load the bean when it is required (lazy loading). Application context will load all the beans instantly (eager loading).</a:t>
            </a:r>
            <a:endParaRPr/>
          </a:p>
          <a:p>
            <a:pPr indent="-342900" lvl="0" marL="342900" rtl="0" algn="l">
              <a:spcBef>
                <a:spcPts val="1000"/>
              </a:spcBef>
              <a:spcAft>
                <a:spcPts val="0"/>
              </a:spcAft>
              <a:buSzPts val="1440"/>
              <a:buChar char="►"/>
            </a:pPr>
            <a:r>
              <a:rPr lang="en-US"/>
              <a:t>Abstract factory pattern:</a:t>
            </a:r>
            <a:endParaRPr/>
          </a:p>
          <a:p>
            <a:pPr indent="-251459" lvl="0" marL="342900" rtl="0" algn="l">
              <a:spcBef>
                <a:spcPts val="1000"/>
              </a:spcBef>
              <a:spcAft>
                <a:spcPts val="0"/>
              </a:spcAft>
              <a:buSzPts val="1440"/>
              <a:buNone/>
            </a:pPr>
            <a:r>
              <a:t/>
            </a:r>
            <a:endParaRPr/>
          </a:p>
        </p:txBody>
      </p:sp>
      <p:pic>
        <p:nvPicPr>
          <p:cNvPr descr="Diagram&#10;&#10;Description automatically generated" id="224" name="Google Shape;224;p11"/>
          <p:cNvPicPr preferRelativeResize="0"/>
          <p:nvPr/>
        </p:nvPicPr>
        <p:blipFill rotWithShape="1">
          <a:blip r:embed="rId4">
            <a:alphaModFix/>
          </a:blip>
          <a:srcRect b="0" l="0" r="0" t="0"/>
          <a:stretch/>
        </p:blipFill>
        <p:spPr>
          <a:xfrm>
            <a:off x="1426564" y="3486046"/>
            <a:ext cx="6853002" cy="29588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txBox="1"/>
          <p:nvPr>
            <p:ph type="title"/>
          </p:nvPr>
        </p:nvSpPr>
        <p:spPr>
          <a:xfrm>
            <a:off x="677334" y="609600"/>
            <a:ext cx="8596668" cy="42949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3 ways to configure in the Spring Framework</a:t>
            </a:r>
            <a:endParaRPr/>
          </a:p>
        </p:txBody>
      </p:sp>
      <p:sp>
        <p:nvSpPr>
          <p:cNvPr id="230" name="Google Shape;230;p12"/>
          <p:cNvSpPr txBox="1"/>
          <p:nvPr>
            <p:ph idx="1" type="body"/>
          </p:nvPr>
        </p:nvSpPr>
        <p:spPr>
          <a:xfrm>
            <a:off x="677334" y="1346663"/>
            <a:ext cx="8596668" cy="51289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XML-based configuration</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Java based configuration</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Annotation based configuration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ph type="title"/>
          </p:nvPr>
        </p:nvSpPr>
        <p:spPr>
          <a:xfrm>
            <a:off x="677334" y="247338"/>
            <a:ext cx="8596668" cy="55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rebuchet MS"/>
              <a:buNone/>
            </a:pPr>
            <a:r>
              <a:rPr lang="en-US" sz="2800"/>
              <a:t>3 ways to configure in the Spring Framework</a:t>
            </a:r>
            <a:endParaRPr/>
          </a:p>
          <a:p>
            <a:pPr indent="0" lvl="0" marL="0" rtl="0" algn="l">
              <a:spcBef>
                <a:spcPts val="0"/>
              </a:spcBef>
              <a:spcAft>
                <a:spcPts val="0"/>
              </a:spcAft>
              <a:buClr>
                <a:schemeClr val="accent1"/>
              </a:buClr>
              <a:buSzPts val="2800"/>
              <a:buFont typeface="Trebuchet MS"/>
              <a:buNone/>
            </a:pPr>
            <a:r>
              <a:t/>
            </a:r>
            <a:endParaRPr sz="2800"/>
          </a:p>
        </p:txBody>
      </p:sp>
      <p:sp>
        <p:nvSpPr>
          <p:cNvPr id="236" name="Google Shape;236;p13"/>
          <p:cNvSpPr txBox="1"/>
          <p:nvPr>
            <p:ph idx="1" type="body"/>
          </p:nvPr>
        </p:nvSpPr>
        <p:spPr>
          <a:xfrm>
            <a:off x="677334" y="911409"/>
            <a:ext cx="8596668" cy="55795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Annotation based configuration</a:t>
            </a:r>
            <a:endParaRPr/>
          </a:p>
        </p:txBody>
      </p:sp>
      <p:pic>
        <p:nvPicPr>
          <p:cNvPr id="237" name="Google Shape;237;p13"/>
          <p:cNvPicPr preferRelativeResize="0"/>
          <p:nvPr/>
        </p:nvPicPr>
        <p:blipFill rotWithShape="1">
          <a:blip r:embed="rId4">
            <a:alphaModFix/>
          </a:blip>
          <a:srcRect b="0" l="0" r="0" t="0"/>
          <a:stretch/>
        </p:blipFill>
        <p:spPr>
          <a:xfrm>
            <a:off x="1267294" y="1458990"/>
            <a:ext cx="8055144" cy="47986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677334" y="247338"/>
            <a:ext cx="8596668" cy="55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rebuchet MS"/>
              <a:buNone/>
            </a:pPr>
            <a:r>
              <a:rPr lang="en-US" sz="2800"/>
              <a:t>3 ways to configure in the Spring Framework</a:t>
            </a:r>
            <a:endParaRPr/>
          </a:p>
          <a:p>
            <a:pPr indent="0" lvl="0" marL="0" rtl="0" algn="l">
              <a:spcBef>
                <a:spcPts val="0"/>
              </a:spcBef>
              <a:spcAft>
                <a:spcPts val="0"/>
              </a:spcAft>
              <a:buClr>
                <a:schemeClr val="accent1"/>
              </a:buClr>
              <a:buSzPts val="2800"/>
              <a:buFont typeface="Trebuchet MS"/>
              <a:buNone/>
            </a:pPr>
            <a:r>
              <a:t/>
            </a:r>
            <a:endParaRPr sz="2800"/>
          </a:p>
        </p:txBody>
      </p:sp>
      <p:sp>
        <p:nvSpPr>
          <p:cNvPr id="243" name="Google Shape;243;p14"/>
          <p:cNvSpPr txBox="1"/>
          <p:nvPr>
            <p:ph idx="1" type="body"/>
          </p:nvPr>
        </p:nvSpPr>
        <p:spPr>
          <a:xfrm>
            <a:off x="677334" y="91140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Java based configuration</a:t>
            </a:r>
            <a:endParaRPr/>
          </a:p>
        </p:txBody>
      </p:sp>
      <p:pic>
        <p:nvPicPr>
          <p:cNvPr descr="Graphical user interface, website&#10;&#10;Description automatically generated" id="244" name="Google Shape;244;p14"/>
          <p:cNvPicPr preferRelativeResize="0"/>
          <p:nvPr/>
        </p:nvPicPr>
        <p:blipFill rotWithShape="1">
          <a:blip r:embed="rId3">
            <a:alphaModFix/>
          </a:blip>
          <a:srcRect b="0" l="0" r="0" t="0"/>
          <a:stretch/>
        </p:blipFill>
        <p:spPr>
          <a:xfrm>
            <a:off x="651811" y="1612031"/>
            <a:ext cx="9197734" cy="35233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677334" y="247338"/>
            <a:ext cx="8596668" cy="558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Trebuchet MS"/>
              <a:buNone/>
            </a:pPr>
            <a:r>
              <a:rPr lang="en-US" sz="2800"/>
              <a:t>3 ways to configure in the Spring Framework</a:t>
            </a:r>
            <a:endParaRPr/>
          </a:p>
          <a:p>
            <a:pPr indent="0" lvl="0" marL="0" rtl="0" algn="l">
              <a:spcBef>
                <a:spcPts val="0"/>
              </a:spcBef>
              <a:spcAft>
                <a:spcPts val="0"/>
              </a:spcAft>
              <a:buClr>
                <a:schemeClr val="accent1"/>
              </a:buClr>
              <a:buSzPts val="2800"/>
              <a:buFont typeface="Trebuchet MS"/>
              <a:buNone/>
            </a:pPr>
            <a:r>
              <a:t/>
            </a:r>
            <a:endParaRPr sz="2800"/>
          </a:p>
        </p:txBody>
      </p:sp>
      <p:sp>
        <p:nvSpPr>
          <p:cNvPr id="250" name="Google Shape;250;p15"/>
          <p:cNvSpPr txBox="1"/>
          <p:nvPr>
            <p:ph idx="1" type="body"/>
          </p:nvPr>
        </p:nvSpPr>
        <p:spPr>
          <a:xfrm>
            <a:off x="677334" y="91140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XML-based configuration</a:t>
            </a:r>
            <a:endParaRPr/>
          </a:p>
          <a:p>
            <a:pPr indent="-251459" lvl="0" marL="342900" rtl="0" algn="l">
              <a:spcBef>
                <a:spcPts val="1000"/>
              </a:spcBef>
              <a:spcAft>
                <a:spcPts val="0"/>
              </a:spcAft>
              <a:buSzPts val="1440"/>
              <a:buNone/>
            </a:pPr>
            <a:r>
              <a:t/>
            </a:r>
            <a:endParaRPr/>
          </a:p>
        </p:txBody>
      </p:sp>
      <p:pic>
        <p:nvPicPr>
          <p:cNvPr descr="Text&#10;&#10;Description automatically generated" id="251" name="Google Shape;251;p15"/>
          <p:cNvPicPr preferRelativeResize="0"/>
          <p:nvPr/>
        </p:nvPicPr>
        <p:blipFill rotWithShape="1">
          <a:blip r:embed="rId4">
            <a:alphaModFix/>
          </a:blip>
          <a:srcRect b="0" l="0" r="0" t="0"/>
          <a:stretch/>
        </p:blipFill>
        <p:spPr>
          <a:xfrm>
            <a:off x="795888" y="1546253"/>
            <a:ext cx="9522076" cy="40688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677334" y="609600"/>
            <a:ext cx="8596668" cy="68371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Dependency Injection</a:t>
            </a:r>
            <a:endParaRPr/>
          </a:p>
          <a:p>
            <a:pPr indent="0" lvl="0" marL="0" rtl="0" algn="l">
              <a:spcBef>
                <a:spcPts val="0"/>
              </a:spcBef>
              <a:spcAft>
                <a:spcPts val="0"/>
              </a:spcAft>
              <a:buClr>
                <a:schemeClr val="accent1"/>
              </a:buClr>
              <a:buSzPts val="3600"/>
              <a:buFont typeface="Trebuchet MS"/>
              <a:buNone/>
            </a:pPr>
            <a:r>
              <a:t/>
            </a:r>
            <a:endParaRPr/>
          </a:p>
        </p:txBody>
      </p:sp>
      <p:sp>
        <p:nvSpPr>
          <p:cNvPr id="257" name="Google Shape;257;p16"/>
          <p:cNvSpPr txBox="1"/>
          <p:nvPr>
            <p:ph idx="1" type="body"/>
          </p:nvPr>
        </p:nvSpPr>
        <p:spPr>
          <a:xfrm>
            <a:off x="677334" y="1773343"/>
            <a:ext cx="8596668" cy="259411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Constructor injection: the injector provides service through client class constructor.</a:t>
            </a:r>
            <a:endParaRPr/>
          </a:p>
          <a:p>
            <a:pPr indent="-342900" lvl="0" marL="342900" rtl="0" algn="l">
              <a:spcBef>
                <a:spcPts val="1000"/>
              </a:spcBef>
              <a:spcAft>
                <a:spcPts val="0"/>
              </a:spcAft>
              <a:buSzPts val="1440"/>
              <a:buChar char="►"/>
            </a:pPr>
            <a:r>
              <a:rPr lang="en-US"/>
              <a:t>Method injection: the client provides service through client class method such as setter or getter.</a:t>
            </a:r>
            <a:endParaRPr/>
          </a:p>
          <a:p>
            <a:pPr indent="-342900" lvl="0" marL="342900" rtl="0" algn="l">
              <a:spcBef>
                <a:spcPts val="1000"/>
              </a:spcBef>
              <a:spcAft>
                <a:spcPts val="0"/>
              </a:spcAft>
              <a:buSzPts val="1440"/>
              <a:buChar char="►"/>
            </a:pPr>
            <a:r>
              <a:rPr lang="en-US"/>
              <a:t>Property injection: the injector provides through a public property of the client class.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7"/>
          <p:cNvSpPr txBox="1"/>
          <p:nvPr>
            <p:ph idx="1" type="body"/>
          </p:nvPr>
        </p:nvSpPr>
        <p:spPr>
          <a:xfrm>
            <a:off x="677334" y="523703"/>
            <a:ext cx="8596668" cy="551766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@Autowired: It is used to autowired spring bean on setter method, field and constructor. It allow spring to auto detect and inject bean which we have already declared in class. </a:t>
            </a:r>
            <a:endParaRPr/>
          </a:p>
          <a:p>
            <a:pPr indent="-342900" lvl="0" marL="342900" rtl="0" algn="l">
              <a:spcBef>
                <a:spcPts val="1000"/>
              </a:spcBef>
              <a:spcAft>
                <a:spcPts val="0"/>
              </a:spcAft>
              <a:buSzPts val="1440"/>
              <a:buChar char="►"/>
            </a:pPr>
            <a:r>
              <a:rPr lang="en-US"/>
              <a:t>@Autowired on Properties: when the annotation is directly used on properties. Spring looks for and injects bean when object is created. This is how to eliminates the need for getters and setters. </a:t>
            </a:r>
            <a:endParaRPr/>
          </a:p>
          <a:p>
            <a:pPr indent="-342900" lvl="0" marL="342900" rtl="0" algn="l">
              <a:spcBef>
                <a:spcPts val="1000"/>
              </a:spcBef>
              <a:spcAft>
                <a:spcPts val="0"/>
              </a:spcAft>
              <a:buSzPts val="1440"/>
              <a:buChar char="►"/>
            </a:pPr>
            <a:r>
              <a:rPr lang="en-US"/>
              <a:t>@Autowired on Setter: when the annotation is used on the setter method, the setter method is called with the instance of bean when object is created.</a:t>
            </a:r>
            <a:endParaRPr/>
          </a:p>
          <a:p>
            <a:pPr indent="-342900" lvl="0" marL="342900" rtl="0" algn="l">
              <a:spcBef>
                <a:spcPts val="1000"/>
              </a:spcBef>
              <a:spcAft>
                <a:spcPts val="0"/>
              </a:spcAft>
              <a:buSzPts val="1440"/>
              <a:buChar char="►"/>
            </a:pPr>
            <a:r>
              <a:rPr lang="en-US"/>
              <a:t>@Autowired on Constructor: when the annotation is used on constructor, an instance of bean is injected as an argument to the constructor when object is created. </a:t>
            </a:r>
            <a:endParaRPr/>
          </a:p>
          <a:p>
            <a:pPr indent="-251459" lvl="0" marL="34290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ph type="title"/>
          </p:nvPr>
        </p:nvSpPr>
        <p:spPr>
          <a:xfrm>
            <a:off x="677334" y="609600"/>
            <a:ext cx="8596668" cy="47105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Some Annotation in Spring </a:t>
            </a:r>
            <a:endParaRPr/>
          </a:p>
        </p:txBody>
      </p:sp>
      <p:sp>
        <p:nvSpPr>
          <p:cNvPr id="268" name="Google Shape;268;p18"/>
          <p:cNvSpPr txBox="1"/>
          <p:nvPr>
            <p:ph idx="1" type="body"/>
          </p:nvPr>
        </p:nvSpPr>
        <p:spPr>
          <a:xfrm>
            <a:off x="677334" y="1255223"/>
            <a:ext cx="8596668" cy="55196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@Required: It applies to the bean setter method. It indicates that the annotated bean must be populated at configuration time with the required property</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@Qualifier: show how to differentiate beans of the same type. Uniquely identifies this bean with its string</a:t>
            </a:r>
            <a:endParaRPr/>
          </a:p>
          <a:p>
            <a:pPr indent="0" lvl="0" marL="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@Component: It is a class-level annotation. It is used to mark a Java class as a bean. The spring framework pick it up and configure it in the application context as a Spring bean </a:t>
            </a:r>
            <a:endParaRPr/>
          </a:p>
        </p:txBody>
      </p:sp>
      <p:pic>
        <p:nvPicPr>
          <p:cNvPr id="269" name="Google Shape;269;p18"/>
          <p:cNvPicPr preferRelativeResize="0"/>
          <p:nvPr/>
        </p:nvPicPr>
        <p:blipFill rotWithShape="1">
          <a:blip r:embed="rId3">
            <a:alphaModFix/>
          </a:blip>
          <a:srcRect b="0" l="0" r="0" t="0"/>
          <a:stretch/>
        </p:blipFill>
        <p:spPr>
          <a:xfrm>
            <a:off x="3646744" y="1969803"/>
            <a:ext cx="2657846" cy="1400370"/>
          </a:xfrm>
          <a:prstGeom prst="rect">
            <a:avLst/>
          </a:prstGeom>
          <a:noFill/>
          <a:ln>
            <a:noFill/>
          </a:ln>
        </p:spPr>
      </p:pic>
      <p:pic>
        <p:nvPicPr>
          <p:cNvPr id="270" name="Google Shape;270;p18"/>
          <p:cNvPicPr preferRelativeResize="0"/>
          <p:nvPr/>
        </p:nvPicPr>
        <p:blipFill rotWithShape="1">
          <a:blip r:embed="rId4">
            <a:alphaModFix/>
          </a:blip>
          <a:srcRect b="0" l="0" r="0" t="0"/>
          <a:stretch/>
        </p:blipFill>
        <p:spPr>
          <a:xfrm>
            <a:off x="3399060" y="4157642"/>
            <a:ext cx="3153215" cy="495369"/>
          </a:xfrm>
          <a:prstGeom prst="rect">
            <a:avLst/>
          </a:prstGeom>
          <a:noFill/>
          <a:ln>
            <a:noFill/>
          </a:ln>
        </p:spPr>
      </p:pic>
      <p:pic>
        <p:nvPicPr>
          <p:cNvPr id="271" name="Google Shape;271;p18"/>
          <p:cNvPicPr preferRelativeResize="0"/>
          <p:nvPr/>
        </p:nvPicPr>
        <p:blipFill rotWithShape="1">
          <a:blip r:embed="rId5">
            <a:alphaModFix/>
          </a:blip>
          <a:srcRect b="0" l="0" r="0" t="0"/>
          <a:stretch/>
        </p:blipFill>
        <p:spPr>
          <a:xfrm>
            <a:off x="3441928" y="5872486"/>
            <a:ext cx="3067478" cy="8002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9"/>
          <p:cNvSpPr txBox="1"/>
          <p:nvPr>
            <p:ph type="title"/>
          </p:nvPr>
        </p:nvSpPr>
        <p:spPr>
          <a:xfrm>
            <a:off x="677334" y="609600"/>
            <a:ext cx="8596668" cy="41286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@Controller, @Service and @Repository</a:t>
            </a:r>
            <a:endParaRPr/>
          </a:p>
        </p:txBody>
      </p:sp>
      <p:sp>
        <p:nvSpPr>
          <p:cNvPr id="277" name="Google Shape;277;p19"/>
          <p:cNvSpPr txBox="1"/>
          <p:nvPr>
            <p:ph idx="1" type="body"/>
          </p:nvPr>
        </p:nvSpPr>
        <p:spPr>
          <a:xfrm>
            <a:off x="677334" y="1205345"/>
            <a:ext cx="8596668" cy="48360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@Controller: is class-level annotation. It marks a class as a web request handler. It is mostly used with @RequestMapping annotation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@Service: is also used at class level, It tell the Spring that class contain business logic.</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@Repository: the repository is a DAOs (Data Access Objects) that access the database directly. The repository does all the operations related to the database.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title"/>
          </p:nvPr>
        </p:nvSpPr>
        <p:spPr>
          <a:xfrm>
            <a:off x="677334" y="609600"/>
            <a:ext cx="8596668" cy="49599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Spring Boot and Spring MVC</a:t>
            </a:r>
            <a:endParaRPr/>
          </a:p>
        </p:txBody>
      </p:sp>
      <p:sp>
        <p:nvSpPr>
          <p:cNvPr id="162" name="Google Shape;162;p2"/>
          <p:cNvSpPr txBox="1"/>
          <p:nvPr>
            <p:ph idx="1" type="body"/>
          </p:nvPr>
        </p:nvSpPr>
        <p:spPr>
          <a:xfrm>
            <a:off x="677334" y="1354975"/>
            <a:ext cx="8596668" cy="46863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Spring boot is a </a:t>
            </a:r>
            <a:r>
              <a:rPr b="1" lang="en-US"/>
              <a:t>module</a:t>
            </a:r>
            <a:r>
              <a:rPr lang="en-US"/>
              <a:t> of Spring framework, allow us to build a stand-alone application with minimal configurations.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Spring MVC is a model view controller-based web framework under the Spring framework.</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MVC model: stand for Model-View-Controller.</a:t>
            </a:r>
            <a:endParaRPr/>
          </a:p>
        </p:txBody>
      </p:sp>
      <p:pic>
        <p:nvPicPr>
          <p:cNvPr id="163" name="Google Shape;163;p2"/>
          <p:cNvPicPr preferRelativeResize="0"/>
          <p:nvPr/>
        </p:nvPicPr>
        <p:blipFill rotWithShape="1">
          <a:blip r:embed="rId3">
            <a:alphaModFix/>
          </a:blip>
          <a:srcRect b="0" l="0" r="0" t="0"/>
          <a:stretch/>
        </p:blipFill>
        <p:spPr>
          <a:xfrm>
            <a:off x="2298855" y="3879000"/>
            <a:ext cx="5649113" cy="265784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ph type="title"/>
          </p:nvPr>
        </p:nvSpPr>
        <p:spPr>
          <a:xfrm>
            <a:off x="677334" y="609600"/>
            <a:ext cx="8596668" cy="56249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Front-controller and flow of a request.</a:t>
            </a:r>
            <a:endParaRPr/>
          </a:p>
        </p:txBody>
      </p:sp>
      <p:sp>
        <p:nvSpPr>
          <p:cNvPr id="283" name="Google Shape;283;p20"/>
          <p:cNvSpPr txBox="1"/>
          <p:nvPr>
            <p:ph idx="1" type="body"/>
          </p:nvPr>
        </p:nvSpPr>
        <p:spPr>
          <a:xfrm>
            <a:off x="677334" y="1172095"/>
            <a:ext cx="8596668" cy="486926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Front controller is DispatcherServlet class.  </a:t>
            </a:r>
            <a:endParaRPr/>
          </a:p>
        </p:txBody>
      </p:sp>
      <p:pic>
        <p:nvPicPr>
          <p:cNvPr id="284" name="Google Shape;284;p20"/>
          <p:cNvPicPr preferRelativeResize="0"/>
          <p:nvPr/>
        </p:nvPicPr>
        <p:blipFill rotWithShape="1">
          <a:blip r:embed="rId3">
            <a:alphaModFix/>
          </a:blip>
          <a:srcRect b="0" l="0" r="0" t="0"/>
          <a:stretch/>
        </p:blipFill>
        <p:spPr>
          <a:xfrm>
            <a:off x="453588" y="1626482"/>
            <a:ext cx="10653274" cy="52315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1"/>
          <p:cNvSpPr txBox="1"/>
          <p:nvPr>
            <p:ph type="title"/>
          </p:nvPr>
        </p:nvSpPr>
        <p:spPr>
          <a:xfrm>
            <a:off x="677334" y="609600"/>
            <a:ext cx="8596668" cy="48768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View resolver</a:t>
            </a:r>
            <a:endParaRPr/>
          </a:p>
        </p:txBody>
      </p:sp>
      <p:sp>
        <p:nvSpPr>
          <p:cNvPr id="290" name="Google Shape;290;p21"/>
          <p:cNvSpPr txBox="1"/>
          <p:nvPr>
            <p:ph idx="1" type="body"/>
          </p:nvPr>
        </p:nvSpPr>
        <p:spPr>
          <a:xfrm>
            <a:off x="677334" y="1254035"/>
            <a:ext cx="8596668" cy="478732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Is which enable to render model in the browser without typing the implementation to a specific view technology.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Spring framework come with quite a few resolver like: InternalResourceViewResolver, XmlViewResolver, ResourceBundleViewResolver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2"/>
          <p:cNvSpPr txBox="1"/>
          <p:nvPr>
            <p:ph type="title"/>
          </p:nvPr>
        </p:nvSpPr>
        <p:spPr>
          <a:xfrm>
            <a:off x="677334" y="609600"/>
            <a:ext cx="8596668" cy="4615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Interceptor</a:t>
            </a:r>
            <a:endParaRPr/>
          </a:p>
        </p:txBody>
      </p:sp>
      <p:sp>
        <p:nvSpPr>
          <p:cNvPr id="296" name="Google Shape;296;p22"/>
          <p:cNvSpPr txBox="1"/>
          <p:nvPr>
            <p:ph idx="1" type="body"/>
          </p:nvPr>
        </p:nvSpPr>
        <p:spPr>
          <a:xfrm>
            <a:off x="677334" y="1166949"/>
            <a:ext cx="8596668" cy="556636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To perform operations under the following situations</a:t>
            </a:r>
            <a:endParaRPr/>
          </a:p>
          <a:p>
            <a:pPr indent="-342900" lvl="0" marL="342900" rtl="0" algn="l">
              <a:spcBef>
                <a:spcPts val="1000"/>
              </a:spcBef>
              <a:spcAft>
                <a:spcPts val="0"/>
              </a:spcAft>
              <a:buSzPts val="1440"/>
              <a:buFont typeface="Trebuchet MS"/>
              <a:buChar char="-"/>
            </a:pPr>
            <a:r>
              <a:rPr lang="en-US"/>
              <a:t>Before sending request to the controller (preHandle)</a:t>
            </a:r>
            <a:endParaRPr/>
          </a:p>
          <a:p>
            <a:pPr indent="-342900" lvl="0" marL="342900" rtl="0" algn="l">
              <a:spcBef>
                <a:spcPts val="1000"/>
              </a:spcBef>
              <a:spcAft>
                <a:spcPts val="0"/>
              </a:spcAft>
              <a:buSzPts val="1440"/>
              <a:buFont typeface="Trebuchet MS"/>
              <a:buChar char="-"/>
            </a:pPr>
            <a:r>
              <a:rPr lang="en-US"/>
              <a:t>Before sending the response to the client (postHandle)</a:t>
            </a:r>
            <a:endParaRPr/>
          </a:p>
          <a:p>
            <a:pPr indent="-342900" lvl="0" marL="342900" rtl="0" algn="l">
              <a:spcBef>
                <a:spcPts val="1000"/>
              </a:spcBef>
              <a:spcAft>
                <a:spcPts val="0"/>
              </a:spcAft>
              <a:buSzPts val="1440"/>
              <a:buFont typeface="Trebuchet MS"/>
              <a:buChar char="-"/>
            </a:pPr>
            <a:r>
              <a:rPr lang="en-US"/>
              <a:t>afterCompletion(): used to perform operations after completing the request and response</a:t>
            </a:r>
            <a:endParaRPr/>
          </a:p>
        </p:txBody>
      </p:sp>
      <p:pic>
        <p:nvPicPr>
          <p:cNvPr id="297" name="Google Shape;297;p22"/>
          <p:cNvPicPr preferRelativeResize="0"/>
          <p:nvPr/>
        </p:nvPicPr>
        <p:blipFill rotWithShape="1">
          <a:blip r:embed="rId4">
            <a:alphaModFix/>
          </a:blip>
          <a:srcRect b="0" l="0" r="0" t="0"/>
          <a:stretch/>
        </p:blipFill>
        <p:spPr>
          <a:xfrm>
            <a:off x="1555715" y="3132188"/>
            <a:ext cx="6839905" cy="34199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3"/>
          <p:cNvSpPr txBox="1"/>
          <p:nvPr>
            <p:ph type="title"/>
          </p:nvPr>
        </p:nvSpPr>
        <p:spPr>
          <a:xfrm>
            <a:off x="677334" y="576350"/>
            <a:ext cx="8596668" cy="40455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Model, ModelMap, ModelAndView</a:t>
            </a:r>
            <a:endParaRPr/>
          </a:p>
        </p:txBody>
      </p:sp>
      <p:sp>
        <p:nvSpPr>
          <p:cNvPr id="303" name="Google Shape;303;p23"/>
          <p:cNvSpPr txBox="1"/>
          <p:nvPr>
            <p:ph idx="1" type="body"/>
          </p:nvPr>
        </p:nvSpPr>
        <p:spPr>
          <a:xfrm>
            <a:off x="677334" y="1163783"/>
            <a:ext cx="8596668" cy="527026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Model: the model can supply attributes used for rendering views, we add this data to object.</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ModelMap: just like Model, but ModelMap allows us to parse a collection of values and treat them like Model.</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ModelAndView: allow us to parse all information required by Spring MVC </a:t>
            </a:r>
            <a:endParaRPr/>
          </a:p>
        </p:txBody>
      </p:sp>
      <p:pic>
        <p:nvPicPr>
          <p:cNvPr id="304" name="Google Shape;304;p23"/>
          <p:cNvPicPr preferRelativeResize="0"/>
          <p:nvPr/>
        </p:nvPicPr>
        <p:blipFill rotWithShape="1">
          <a:blip r:embed="rId3">
            <a:alphaModFix/>
          </a:blip>
          <a:srcRect b="0" l="0" r="0" t="0"/>
          <a:stretch/>
        </p:blipFill>
        <p:spPr>
          <a:xfrm>
            <a:off x="2789375" y="1685474"/>
            <a:ext cx="4372585" cy="1301827"/>
          </a:xfrm>
          <a:prstGeom prst="rect">
            <a:avLst/>
          </a:prstGeom>
          <a:noFill/>
          <a:ln>
            <a:noFill/>
          </a:ln>
        </p:spPr>
      </p:pic>
      <p:pic>
        <p:nvPicPr>
          <p:cNvPr id="305" name="Google Shape;305;p23"/>
          <p:cNvPicPr preferRelativeResize="0"/>
          <p:nvPr/>
        </p:nvPicPr>
        <p:blipFill rotWithShape="1">
          <a:blip r:embed="rId4">
            <a:alphaModFix/>
          </a:blip>
          <a:srcRect b="0" l="0" r="0" t="0"/>
          <a:stretch/>
        </p:blipFill>
        <p:spPr>
          <a:xfrm>
            <a:off x="2560742" y="3696914"/>
            <a:ext cx="4829849" cy="1209844"/>
          </a:xfrm>
          <a:prstGeom prst="rect">
            <a:avLst/>
          </a:prstGeom>
          <a:noFill/>
          <a:ln>
            <a:noFill/>
          </a:ln>
        </p:spPr>
      </p:pic>
      <p:pic>
        <p:nvPicPr>
          <p:cNvPr id="306" name="Google Shape;306;p23"/>
          <p:cNvPicPr preferRelativeResize="0"/>
          <p:nvPr/>
        </p:nvPicPr>
        <p:blipFill rotWithShape="1">
          <a:blip r:embed="rId5">
            <a:alphaModFix/>
          </a:blip>
          <a:srcRect b="0" l="0" r="0" t="0"/>
          <a:stretch/>
        </p:blipFill>
        <p:spPr>
          <a:xfrm>
            <a:off x="2346399" y="5397562"/>
            <a:ext cx="5258534" cy="12193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type="title"/>
          </p:nvPr>
        </p:nvSpPr>
        <p:spPr>
          <a:xfrm>
            <a:off x="677334" y="609600"/>
            <a:ext cx="8596668" cy="58161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Typical layout</a:t>
            </a:r>
            <a:br>
              <a:rPr lang="en-US"/>
            </a:br>
            <a:br>
              <a:rPr lang="en-US"/>
            </a:br>
            <a:r>
              <a:rPr lang="en-US" sz="2400">
                <a:solidFill>
                  <a:schemeClr val="dk1"/>
                </a:solidFill>
              </a:rPr>
              <a:t>Example of the typical layout of Spring Boot Application:</a:t>
            </a:r>
            <a:endParaRPr sz="2400"/>
          </a:p>
        </p:txBody>
      </p:sp>
      <p:pic>
        <p:nvPicPr>
          <p:cNvPr id="312" name="Google Shape;312;p24"/>
          <p:cNvPicPr preferRelativeResize="0"/>
          <p:nvPr>
            <p:ph idx="1" type="body"/>
          </p:nvPr>
        </p:nvPicPr>
        <p:blipFill rotWithShape="1">
          <a:blip r:embed="rId3">
            <a:alphaModFix/>
          </a:blip>
          <a:srcRect b="0" l="0" r="0" t="0"/>
          <a:stretch/>
        </p:blipFill>
        <p:spPr>
          <a:xfrm>
            <a:off x="2635700" y="2744325"/>
            <a:ext cx="4115374" cy="29055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txBox="1"/>
          <p:nvPr>
            <p:ph type="title"/>
          </p:nvPr>
        </p:nvSpPr>
        <p:spPr>
          <a:xfrm>
            <a:off x="677334" y="609600"/>
            <a:ext cx="8596668" cy="42949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Spring MVC and REST Annotation</a:t>
            </a:r>
            <a:endParaRPr/>
          </a:p>
        </p:txBody>
      </p:sp>
      <p:sp>
        <p:nvSpPr>
          <p:cNvPr id="318" name="Google Shape;318;p25"/>
          <p:cNvSpPr txBox="1"/>
          <p:nvPr>
            <p:ph idx="1" type="body"/>
          </p:nvPr>
        </p:nvSpPr>
        <p:spPr>
          <a:xfrm>
            <a:off x="677334" y="1296785"/>
            <a:ext cx="8596668" cy="49710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@RequestMapping: It is used to map the web request. It has many optional elements like: consumes, header, method, name, params, path, procedures.</a:t>
            </a:r>
            <a:endParaRPr/>
          </a:p>
          <a:p>
            <a:pPr indent="-342900" lvl="0" marL="342900" rtl="0" algn="l">
              <a:spcBef>
                <a:spcPts val="1000"/>
              </a:spcBef>
              <a:spcAft>
                <a:spcPts val="0"/>
              </a:spcAft>
              <a:buSzPts val="1440"/>
              <a:buChar char="►"/>
            </a:pPr>
            <a:r>
              <a:rPr lang="en-US"/>
              <a:t>@GetMapping: It map the HTTP GET method on the specific handler method. It used to create a web service endpoint that </a:t>
            </a:r>
            <a:r>
              <a:rPr b="1" lang="en-US"/>
              <a:t>fetches</a:t>
            </a:r>
            <a:r>
              <a:rPr lang="en-US"/>
              <a:t>. Instead of using: @RequestMapping(method = RequestMapping.GET)</a:t>
            </a:r>
            <a:endParaRPr/>
          </a:p>
          <a:p>
            <a:pPr indent="-342900" lvl="0" marL="342900" rtl="0" algn="l">
              <a:spcBef>
                <a:spcPts val="1000"/>
              </a:spcBef>
              <a:spcAft>
                <a:spcPts val="0"/>
              </a:spcAft>
              <a:buSzPts val="1440"/>
              <a:buChar char="►"/>
            </a:pPr>
            <a:r>
              <a:rPr lang="en-US"/>
              <a:t>@PostMapping: equals HTTP POST, endpoint that </a:t>
            </a:r>
            <a:r>
              <a:rPr b="1" lang="en-US"/>
              <a:t>creates. </a:t>
            </a:r>
            <a:r>
              <a:rPr lang="en-US"/>
              <a:t>(method = RequestMapping.POST) </a:t>
            </a:r>
            <a:endParaRPr/>
          </a:p>
          <a:p>
            <a:pPr indent="-342900" lvl="0" marL="342900" rtl="0" algn="l">
              <a:spcBef>
                <a:spcPts val="1000"/>
              </a:spcBef>
              <a:spcAft>
                <a:spcPts val="0"/>
              </a:spcAft>
              <a:buSzPts val="1440"/>
              <a:buChar char="►"/>
            </a:pPr>
            <a:r>
              <a:rPr lang="en-US"/>
              <a:t>@PutMapping: equals HTTP PUT, endpoint that </a:t>
            </a:r>
            <a:r>
              <a:rPr b="1" lang="en-US"/>
              <a:t>creates or updates. </a:t>
            </a:r>
            <a:r>
              <a:rPr lang="en-US"/>
              <a:t>(method = RequestMapping.PUT)</a:t>
            </a:r>
            <a:endParaRPr/>
          </a:p>
          <a:p>
            <a:pPr indent="-342900" lvl="0" marL="342900" rtl="0" algn="l">
              <a:spcBef>
                <a:spcPts val="1000"/>
              </a:spcBef>
              <a:spcAft>
                <a:spcPts val="0"/>
              </a:spcAft>
              <a:buSzPts val="1440"/>
              <a:buChar char="►"/>
            </a:pPr>
            <a:r>
              <a:rPr lang="en-US"/>
              <a:t>@DeleteMapping: equals HTTP DELETE, endpoint that </a:t>
            </a:r>
            <a:r>
              <a:rPr b="1" lang="en-US"/>
              <a:t>delete </a:t>
            </a:r>
            <a:r>
              <a:rPr lang="en-US"/>
              <a:t>a resource</a:t>
            </a:r>
            <a:r>
              <a:rPr b="1" lang="en-US"/>
              <a:t>. </a:t>
            </a:r>
            <a:r>
              <a:rPr lang="en-US"/>
              <a:t>(method = RequestMapping.DELETE) </a:t>
            </a:r>
            <a:endParaRPr/>
          </a:p>
          <a:p>
            <a:pPr indent="-342900" lvl="0" marL="342900" rtl="0" algn="l">
              <a:spcBef>
                <a:spcPts val="1000"/>
              </a:spcBef>
              <a:spcAft>
                <a:spcPts val="0"/>
              </a:spcAft>
              <a:buSzPts val="1440"/>
              <a:buChar char="►"/>
            </a:pPr>
            <a:r>
              <a:rPr lang="en-US"/>
              <a:t> @PatchMapping: equals HTTP PATCH, endpoint that </a:t>
            </a:r>
            <a:r>
              <a:rPr b="1" lang="en-US"/>
              <a:t>creates. </a:t>
            </a:r>
            <a:r>
              <a:rPr lang="en-US"/>
              <a:t>(method = RequestMapping.POST)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677334" y="609600"/>
            <a:ext cx="8596668" cy="562494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Example REST Annotation</a:t>
            </a:r>
            <a:br>
              <a:rPr lang="en-US"/>
            </a:br>
            <a:br>
              <a:rPr lang="en-US"/>
            </a:br>
            <a:br>
              <a:rPr lang="en-US"/>
            </a:br>
            <a:br>
              <a:rPr lang="en-US"/>
            </a:br>
            <a:br>
              <a:rPr lang="en-US"/>
            </a:br>
            <a:r>
              <a:rPr lang="en-US" sz="2400">
                <a:solidFill>
                  <a:schemeClr val="dk1"/>
                </a:solidFill>
              </a:rPr>
              <a:t>Different kinds of annotation:</a:t>
            </a:r>
            <a:r>
              <a:rPr lang="en-US"/>
              <a:t> </a:t>
            </a:r>
            <a:endParaRPr/>
          </a:p>
        </p:txBody>
      </p:sp>
      <p:pic>
        <p:nvPicPr>
          <p:cNvPr id="324" name="Google Shape;324;p26"/>
          <p:cNvPicPr preferRelativeResize="0"/>
          <p:nvPr/>
        </p:nvPicPr>
        <p:blipFill rotWithShape="1">
          <a:blip r:embed="rId3">
            <a:alphaModFix/>
          </a:blip>
          <a:srcRect b="0" l="0" r="0" t="0"/>
          <a:stretch/>
        </p:blipFill>
        <p:spPr>
          <a:xfrm>
            <a:off x="2784611" y="4068131"/>
            <a:ext cx="4382112" cy="2429214"/>
          </a:xfrm>
          <a:prstGeom prst="rect">
            <a:avLst/>
          </a:prstGeom>
          <a:noFill/>
          <a:ln>
            <a:noFill/>
          </a:ln>
        </p:spPr>
      </p:pic>
      <p:pic>
        <p:nvPicPr>
          <p:cNvPr id="325" name="Google Shape;325;p26"/>
          <p:cNvPicPr preferRelativeResize="0"/>
          <p:nvPr/>
        </p:nvPicPr>
        <p:blipFill rotWithShape="1">
          <a:blip r:embed="rId4">
            <a:alphaModFix/>
          </a:blip>
          <a:srcRect b="0" l="0" r="0" t="0"/>
          <a:stretch/>
        </p:blipFill>
        <p:spPr>
          <a:xfrm>
            <a:off x="2941796" y="1381643"/>
            <a:ext cx="4067743" cy="19144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7"/>
          <p:cNvSpPr txBox="1"/>
          <p:nvPr>
            <p:ph type="title"/>
          </p:nvPr>
        </p:nvSpPr>
        <p:spPr>
          <a:xfrm>
            <a:off x="677334" y="609600"/>
            <a:ext cx="8596668" cy="43780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@RequestParam and @PathVariable </a:t>
            </a:r>
            <a:endParaRPr/>
          </a:p>
        </p:txBody>
      </p:sp>
      <p:sp>
        <p:nvSpPr>
          <p:cNvPr id="331" name="Google Shape;331;p27"/>
          <p:cNvSpPr txBox="1"/>
          <p:nvPr>
            <p:ph idx="1" type="body"/>
          </p:nvPr>
        </p:nvSpPr>
        <p:spPr>
          <a:xfrm>
            <a:off x="677334" y="1213658"/>
            <a:ext cx="8596668" cy="54614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@RequestParam extract values from the query string. @PathVariable exact value from the URL path. Most suitable for the RESTFul Web Service.</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And for RequestParam: known as query parameter. It can specify default values if the query params is not present in the URL. </a:t>
            </a:r>
            <a:endParaRPr/>
          </a:p>
        </p:txBody>
      </p:sp>
      <p:pic>
        <p:nvPicPr>
          <p:cNvPr id="332" name="Google Shape;332;p27"/>
          <p:cNvPicPr preferRelativeResize="0"/>
          <p:nvPr/>
        </p:nvPicPr>
        <p:blipFill rotWithShape="1">
          <a:blip r:embed="rId3">
            <a:alphaModFix/>
          </a:blip>
          <a:srcRect b="0" l="0" r="0" t="0"/>
          <a:stretch/>
        </p:blipFill>
        <p:spPr>
          <a:xfrm>
            <a:off x="3129159" y="1915908"/>
            <a:ext cx="4620270" cy="1000265"/>
          </a:xfrm>
          <a:prstGeom prst="rect">
            <a:avLst/>
          </a:prstGeom>
          <a:noFill/>
          <a:ln>
            <a:noFill/>
          </a:ln>
        </p:spPr>
      </p:pic>
      <p:pic>
        <p:nvPicPr>
          <p:cNvPr id="333" name="Google Shape;333;p27"/>
          <p:cNvPicPr preferRelativeResize="0"/>
          <p:nvPr/>
        </p:nvPicPr>
        <p:blipFill rotWithShape="1">
          <a:blip r:embed="rId4">
            <a:alphaModFix/>
          </a:blip>
          <a:srcRect b="0" l="0" r="0" t="0"/>
          <a:stretch/>
        </p:blipFill>
        <p:spPr>
          <a:xfrm>
            <a:off x="2640707" y="4540209"/>
            <a:ext cx="5763429" cy="1028844"/>
          </a:xfrm>
          <a:prstGeom prst="rect">
            <a:avLst/>
          </a:prstGeom>
          <a:noFill/>
          <a:ln>
            <a:noFill/>
          </a:ln>
        </p:spPr>
      </p:pic>
      <p:pic>
        <p:nvPicPr>
          <p:cNvPr id="334" name="Google Shape;334;p27"/>
          <p:cNvPicPr preferRelativeResize="0"/>
          <p:nvPr/>
        </p:nvPicPr>
        <p:blipFill rotWithShape="1">
          <a:blip r:embed="rId5">
            <a:alphaModFix/>
          </a:blip>
          <a:srcRect b="0" l="0" r="0" t="0"/>
          <a:stretch/>
        </p:blipFill>
        <p:spPr>
          <a:xfrm>
            <a:off x="3681686" y="3082428"/>
            <a:ext cx="3515216" cy="647790"/>
          </a:xfrm>
          <a:prstGeom prst="rect">
            <a:avLst/>
          </a:prstGeom>
          <a:noFill/>
          <a:ln>
            <a:noFill/>
          </a:ln>
        </p:spPr>
      </p:pic>
      <p:pic>
        <p:nvPicPr>
          <p:cNvPr id="335" name="Google Shape;335;p27"/>
          <p:cNvPicPr preferRelativeResize="0"/>
          <p:nvPr/>
        </p:nvPicPr>
        <p:blipFill rotWithShape="1">
          <a:blip r:embed="rId6">
            <a:alphaModFix/>
          </a:blip>
          <a:srcRect b="0" l="0" r="0" t="0"/>
          <a:stretch/>
        </p:blipFill>
        <p:spPr>
          <a:xfrm>
            <a:off x="3776948" y="5652180"/>
            <a:ext cx="3324689" cy="6287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type="title"/>
          </p:nvPr>
        </p:nvSpPr>
        <p:spPr>
          <a:xfrm>
            <a:off x="677334" y="609600"/>
            <a:ext cx="8596668" cy="42949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@RestController</a:t>
            </a:r>
            <a:endParaRPr/>
          </a:p>
        </p:txBody>
      </p:sp>
      <p:sp>
        <p:nvSpPr>
          <p:cNvPr id="341" name="Google Shape;341;p28"/>
          <p:cNvSpPr txBox="1"/>
          <p:nvPr>
            <p:ph idx="1" type="body"/>
          </p:nvPr>
        </p:nvSpPr>
        <p:spPr>
          <a:xfrm>
            <a:off x="677334" y="1371601"/>
            <a:ext cx="8596668" cy="522039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Is combination of @Controller and @ResponseBody annotation. The @RestController annotation is itself annotated with the @ResponseBody annotation. It eliminates the need for annotating each method with @ResponseBody. This annotation allow you to auto return object into HttpResponse.</a:t>
            </a:r>
            <a:endParaRPr/>
          </a:p>
        </p:txBody>
      </p:sp>
      <p:pic>
        <p:nvPicPr>
          <p:cNvPr id="342" name="Google Shape;342;p28"/>
          <p:cNvPicPr preferRelativeResize="0"/>
          <p:nvPr/>
        </p:nvPicPr>
        <p:blipFill rotWithShape="1">
          <a:blip r:embed="rId3">
            <a:alphaModFix/>
          </a:blip>
          <a:srcRect b="0" l="0" r="0" t="0"/>
          <a:stretch/>
        </p:blipFill>
        <p:spPr>
          <a:xfrm>
            <a:off x="2468749" y="3244047"/>
            <a:ext cx="5591955" cy="24196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
          <p:cNvSpPr txBox="1"/>
          <p:nvPr>
            <p:ph idx="1" type="body"/>
          </p:nvPr>
        </p:nvSpPr>
        <p:spPr>
          <a:xfrm>
            <a:off x="677334" y="640081"/>
            <a:ext cx="8596668" cy="540128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Model: The model encloses the application related data. Model interact with database but doesn’t deal with any logic about how to present the data (business logic).</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View: The view element is used to present data of model to the user. This element deals with how to link up with model’s data.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Controller: The controller is in between the model and the view element. It listen to all the incident with data processing based on its model from service layer and actions triggered in the view and performs response back to event. </a:t>
            </a:r>
            <a:endParaRPr/>
          </a:p>
          <a:p>
            <a:pPr indent="0" lvl="0" marL="0" rtl="0" algn="l">
              <a:spcBef>
                <a:spcPts val="1000"/>
              </a:spcBef>
              <a:spcAft>
                <a:spcPts val="0"/>
              </a:spcAft>
              <a:buSzPts val="1440"/>
              <a:buNone/>
            </a:pPr>
            <a:r>
              <a:t/>
            </a:r>
            <a:endParaRPr/>
          </a:p>
        </p:txBody>
      </p:sp>
      <p:pic>
        <p:nvPicPr>
          <p:cNvPr id="169" name="Google Shape;169;p3"/>
          <p:cNvPicPr preferRelativeResize="0"/>
          <p:nvPr/>
        </p:nvPicPr>
        <p:blipFill rotWithShape="1">
          <a:blip r:embed="rId3">
            <a:alphaModFix/>
          </a:blip>
          <a:srcRect b="0" l="0" r="0" t="0"/>
          <a:stretch/>
        </p:blipFill>
        <p:spPr>
          <a:xfrm>
            <a:off x="2921825" y="3893473"/>
            <a:ext cx="5134692" cy="2495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677334" y="609600"/>
            <a:ext cx="8596668" cy="54586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Program flow in MVC model:</a:t>
            </a:r>
            <a:endParaRPr/>
          </a:p>
        </p:txBody>
      </p:sp>
      <p:pic>
        <p:nvPicPr>
          <p:cNvPr id="175" name="Google Shape;175;p4"/>
          <p:cNvPicPr preferRelativeResize="0"/>
          <p:nvPr>
            <p:ph idx="1" type="body"/>
          </p:nvPr>
        </p:nvPicPr>
        <p:blipFill rotWithShape="1">
          <a:blip r:embed="rId3">
            <a:alphaModFix/>
          </a:blip>
          <a:srcRect b="0" l="0" r="0" t="0"/>
          <a:stretch/>
        </p:blipFill>
        <p:spPr>
          <a:xfrm>
            <a:off x="328667" y="1556186"/>
            <a:ext cx="6468378" cy="3677163"/>
          </a:xfrm>
          <a:prstGeom prst="rect">
            <a:avLst/>
          </a:prstGeom>
          <a:noFill/>
          <a:ln>
            <a:noFill/>
          </a:ln>
        </p:spPr>
      </p:pic>
      <p:sp>
        <p:nvSpPr>
          <p:cNvPr id="176" name="Google Shape;176;p4"/>
          <p:cNvSpPr txBox="1"/>
          <p:nvPr/>
        </p:nvSpPr>
        <p:spPr>
          <a:xfrm>
            <a:off x="6251171" y="1022466"/>
            <a:ext cx="4197928"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1- User send request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2- Dispatcher Servlet (front controller use handler mapping to know what controller deal with this request)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3- Controller receive request, call class services (business layer) to resolve.</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4- Controller get model from database and send to dispatcher servlet</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5- Dispatcher servlet use view resolver to get response.</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6- View template, model, view page are built and send to user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677334" y="609600"/>
            <a:ext cx="8596668" cy="47936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Font typeface="Trebuchet MS"/>
              <a:buNone/>
            </a:pPr>
            <a:r>
              <a:rPr lang="en-US" sz="2400"/>
              <a:t>Example about model, view, controller in Spring MVC</a:t>
            </a:r>
            <a:endParaRPr/>
          </a:p>
        </p:txBody>
      </p:sp>
      <p:sp>
        <p:nvSpPr>
          <p:cNvPr id="182" name="Google Shape;182;p5"/>
          <p:cNvSpPr txBox="1"/>
          <p:nvPr>
            <p:ph idx="1" type="body"/>
          </p:nvPr>
        </p:nvSpPr>
        <p:spPr>
          <a:xfrm>
            <a:off x="677334" y="1346662"/>
            <a:ext cx="8596668" cy="52370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Model: Files like Entity, DAO to interact with database </a:t>
            </a:r>
            <a:endParaRPr/>
          </a:p>
          <a:p>
            <a:pPr indent="-342900" lvl="0" marL="342900" rtl="0" algn="l">
              <a:spcBef>
                <a:spcPts val="1000"/>
              </a:spcBef>
              <a:spcAft>
                <a:spcPts val="0"/>
              </a:spcAft>
              <a:buSzPts val="1440"/>
              <a:buChar char="►"/>
            </a:pPr>
            <a:r>
              <a:rPr lang="en-US"/>
              <a:t>View: Files like JSP, html,… </a:t>
            </a:r>
            <a:endParaRPr/>
          </a:p>
          <a:p>
            <a:pPr indent="-342900" lvl="0" marL="342900" rtl="0" algn="l">
              <a:spcBef>
                <a:spcPts val="1000"/>
              </a:spcBef>
              <a:spcAft>
                <a:spcPts val="0"/>
              </a:spcAft>
              <a:buSzPts val="1440"/>
              <a:buChar char="►"/>
            </a:pPr>
            <a:r>
              <a:rPr lang="en-US"/>
              <a:t>Controller: Dispatcher Controller, Handler Mapping, Controller delegate requests.</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Advantage:</a:t>
            </a:r>
            <a:endParaRPr/>
          </a:p>
          <a:p>
            <a:pPr indent="-342900" lvl="0" marL="342900" rtl="0" algn="l">
              <a:spcBef>
                <a:spcPts val="1000"/>
              </a:spcBef>
              <a:spcAft>
                <a:spcPts val="0"/>
              </a:spcAft>
              <a:buSzPts val="1440"/>
              <a:buFont typeface="Trebuchet MS"/>
              <a:buChar char="-"/>
            </a:pPr>
            <a:r>
              <a:rPr lang="en-US"/>
              <a:t>Separate roles: each role can be fulfilled by a specialized object.</a:t>
            </a:r>
            <a:endParaRPr/>
          </a:p>
          <a:p>
            <a:pPr indent="-342900" lvl="0" marL="342900" rtl="0" algn="l">
              <a:spcBef>
                <a:spcPts val="1000"/>
              </a:spcBef>
              <a:spcAft>
                <a:spcPts val="0"/>
              </a:spcAft>
              <a:buSzPts val="1440"/>
              <a:buFont typeface="Trebuchet MS"/>
              <a:buChar char="-"/>
            </a:pPr>
            <a:r>
              <a:rPr lang="en-US"/>
              <a:t>Light-weight: It uses light-weight servlet container</a:t>
            </a:r>
            <a:endParaRPr/>
          </a:p>
          <a:p>
            <a:pPr indent="-342900" lvl="0" marL="342900" rtl="0" algn="l">
              <a:spcBef>
                <a:spcPts val="1000"/>
              </a:spcBef>
              <a:spcAft>
                <a:spcPts val="0"/>
              </a:spcAft>
              <a:buSzPts val="1440"/>
              <a:buFont typeface="Trebuchet MS"/>
              <a:buChar char="-"/>
            </a:pPr>
            <a:r>
              <a:rPr lang="en-US"/>
              <a:t>Powerful Configuration</a:t>
            </a:r>
            <a:endParaRPr/>
          </a:p>
          <a:p>
            <a:pPr indent="-342900" lvl="0" marL="342900" rtl="0" algn="l">
              <a:spcBef>
                <a:spcPts val="1000"/>
              </a:spcBef>
              <a:spcAft>
                <a:spcPts val="0"/>
              </a:spcAft>
              <a:buSzPts val="1440"/>
              <a:buFont typeface="Trebuchet MS"/>
              <a:buChar char="-"/>
            </a:pPr>
            <a:r>
              <a:rPr lang="en-US"/>
              <a:t>Rapid development</a:t>
            </a:r>
            <a:endParaRPr/>
          </a:p>
          <a:p>
            <a:pPr indent="-342900" lvl="0" marL="342900" rtl="0" algn="l">
              <a:spcBef>
                <a:spcPts val="1000"/>
              </a:spcBef>
              <a:spcAft>
                <a:spcPts val="0"/>
              </a:spcAft>
              <a:buSzPts val="1440"/>
              <a:buFont typeface="Trebuchet MS"/>
              <a:buChar char="-"/>
            </a:pPr>
            <a:r>
              <a:rPr lang="en-US"/>
              <a:t>Reusable business code</a:t>
            </a:r>
            <a:endParaRPr/>
          </a:p>
          <a:p>
            <a:pPr indent="-342900" lvl="0" marL="342900" rtl="0" algn="l">
              <a:spcBef>
                <a:spcPts val="1000"/>
              </a:spcBef>
              <a:spcAft>
                <a:spcPts val="0"/>
              </a:spcAft>
              <a:buSzPts val="1440"/>
              <a:buFont typeface="Trebuchet MS"/>
              <a:buChar char="-"/>
            </a:pPr>
            <a:r>
              <a:rPr lang="en-US"/>
              <a:t>Easy to test</a:t>
            </a:r>
            <a:endParaRPr/>
          </a:p>
          <a:p>
            <a:pPr indent="-342900" lvl="0" marL="342900" rtl="0" algn="l">
              <a:spcBef>
                <a:spcPts val="1000"/>
              </a:spcBef>
              <a:spcAft>
                <a:spcPts val="0"/>
              </a:spcAft>
              <a:buSzPts val="1440"/>
              <a:buFont typeface="Trebuchet MS"/>
              <a:buChar char="-"/>
            </a:pPr>
            <a:r>
              <a:rPr lang="en-US"/>
              <a:t>Flexible mapping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677334" y="247338"/>
            <a:ext cx="8596668" cy="54630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Dependency Injection</a:t>
            </a:r>
            <a:endParaRPr/>
          </a:p>
        </p:txBody>
      </p:sp>
      <p:sp>
        <p:nvSpPr>
          <p:cNvPr id="188" name="Google Shape;188;p6"/>
          <p:cNvSpPr txBox="1"/>
          <p:nvPr>
            <p:ph idx="1" type="body"/>
          </p:nvPr>
        </p:nvSpPr>
        <p:spPr>
          <a:xfrm>
            <a:off x="122259" y="973436"/>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DI stand for dependency injection, is a pattern we can use to implement IoC. Where the control being inverted is setting an object’s dependency.</a:t>
            </a:r>
            <a:endParaRPr/>
          </a:p>
          <a:p>
            <a:pPr indent="-342900" lvl="0" marL="342900" rtl="0" algn="l">
              <a:spcBef>
                <a:spcPts val="1000"/>
              </a:spcBef>
              <a:spcAft>
                <a:spcPts val="0"/>
              </a:spcAft>
              <a:buSzPts val="1440"/>
              <a:buChar char="►"/>
            </a:pPr>
            <a:r>
              <a:rPr lang="en-US"/>
              <a:t>Involves 3 types of classes:</a:t>
            </a:r>
            <a:endParaRPr/>
          </a:p>
          <a:p>
            <a:pPr indent="-285750" lvl="1" marL="742950" rtl="0" algn="l">
              <a:spcBef>
                <a:spcPts val="1000"/>
              </a:spcBef>
              <a:spcAft>
                <a:spcPts val="0"/>
              </a:spcAft>
              <a:buSzPts val="1280"/>
              <a:buFont typeface="Arial"/>
              <a:buChar char="•"/>
            </a:pPr>
            <a:r>
              <a:rPr lang="en-US"/>
              <a:t>Client class: The client class (dependent class) is a class which depends on the service class.</a:t>
            </a:r>
            <a:endParaRPr/>
          </a:p>
          <a:p>
            <a:pPr indent="-285750" lvl="1" marL="742950" rtl="0" algn="l">
              <a:spcBef>
                <a:spcPts val="1000"/>
              </a:spcBef>
              <a:spcAft>
                <a:spcPts val="0"/>
              </a:spcAft>
              <a:buSzPts val="1280"/>
              <a:buFont typeface="Arial"/>
              <a:buChar char="•"/>
            </a:pPr>
            <a:r>
              <a:rPr lang="en-US"/>
              <a:t>Service class: The service class (dependency class) is a class which provides service the client class.</a:t>
            </a:r>
            <a:endParaRPr/>
          </a:p>
          <a:p>
            <a:pPr indent="-285750" lvl="1" marL="742950" rtl="0" algn="l">
              <a:spcBef>
                <a:spcPts val="1000"/>
              </a:spcBef>
              <a:spcAft>
                <a:spcPts val="0"/>
              </a:spcAft>
              <a:buSzPts val="1280"/>
              <a:buFont typeface="Arial"/>
              <a:buChar char="•"/>
            </a:pPr>
            <a:r>
              <a:rPr lang="en-US"/>
              <a:t>Injector class: The injector class injects the service class object into the client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7"/>
          <p:cNvSpPr txBox="1"/>
          <p:nvPr>
            <p:ph type="title"/>
          </p:nvPr>
        </p:nvSpPr>
        <p:spPr>
          <a:xfrm>
            <a:off x="689237" y="297305"/>
            <a:ext cx="6102519" cy="70870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Inversion of Control (IOC)</a:t>
            </a:r>
            <a:endParaRPr/>
          </a:p>
        </p:txBody>
      </p:sp>
      <p:sp>
        <p:nvSpPr>
          <p:cNvPr id="194" name="Google Shape;194;p7"/>
          <p:cNvSpPr txBox="1"/>
          <p:nvPr>
            <p:ph idx="1" type="body"/>
          </p:nvPr>
        </p:nvSpPr>
        <p:spPr>
          <a:xfrm>
            <a:off x="1047429" y="1111277"/>
            <a:ext cx="8355375" cy="119978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IoC stand for Inversion of control, traditional way, our code makes call to library. But IoC enables a framework to take control of the flow of program and make call to our code.</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0" lvl="3" marL="1371600" rtl="0" algn="l">
              <a:spcBef>
                <a:spcPts val="1000"/>
              </a:spcBef>
              <a:spcAft>
                <a:spcPts val="0"/>
              </a:spcAft>
              <a:buSzPts val="960"/>
              <a:buNone/>
            </a:pPr>
            <a:r>
              <a:t/>
            </a:r>
            <a:endParaRPr/>
          </a:p>
        </p:txBody>
      </p:sp>
      <p:pic>
        <p:nvPicPr>
          <p:cNvPr descr="Diagram, timeline&#10;&#10;Description automatically generated" id="195" name="Google Shape;195;p7"/>
          <p:cNvPicPr preferRelativeResize="0"/>
          <p:nvPr/>
        </p:nvPicPr>
        <p:blipFill rotWithShape="1">
          <a:blip r:embed="rId4">
            <a:alphaModFix/>
          </a:blip>
          <a:srcRect b="0" l="0" r="0" t="0"/>
          <a:stretch/>
        </p:blipFill>
        <p:spPr>
          <a:xfrm>
            <a:off x="1918330" y="2351263"/>
            <a:ext cx="6651401" cy="30625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type="title"/>
          </p:nvPr>
        </p:nvSpPr>
        <p:spPr>
          <a:xfrm>
            <a:off x="677334" y="609600"/>
            <a:ext cx="8596668" cy="3796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Bean life cycle in Java Spring </a:t>
            </a:r>
            <a:endParaRPr/>
          </a:p>
        </p:txBody>
      </p:sp>
      <p:sp>
        <p:nvSpPr>
          <p:cNvPr id="201" name="Google Shape;201;p8"/>
          <p:cNvSpPr txBox="1"/>
          <p:nvPr>
            <p:ph idx="1" type="body"/>
          </p:nvPr>
        </p:nvSpPr>
        <p:spPr>
          <a:xfrm>
            <a:off x="677334" y="1246909"/>
            <a:ext cx="8596668" cy="479445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a:p>
            <a:pPr indent="-342900" lvl="0" marL="342900" rtl="0" algn="l">
              <a:spcBef>
                <a:spcPts val="1000"/>
              </a:spcBef>
              <a:spcAft>
                <a:spcPts val="0"/>
              </a:spcAft>
              <a:buSzPts val="1440"/>
              <a:buFont typeface="Noto Sans Symbols"/>
              <a:buChar char="►"/>
            </a:pPr>
            <a:r>
              <a:rPr lang="en-US"/>
              <a:t>Bean life cycle is managed by spring container. When we run the program, the spring container gets started. After that, the container create the instance of a bean then dependency are injected. And finally, the bean is destroyed when the spring container is closed. </a:t>
            </a:r>
            <a:endParaRPr/>
          </a:p>
          <a:p>
            <a:pPr indent="-342900" lvl="0" marL="342900" rtl="0" algn="l">
              <a:spcBef>
                <a:spcPts val="1000"/>
              </a:spcBef>
              <a:spcAft>
                <a:spcPts val="0"/>
              </a:spcAft>
              <a:buSzPts val="1440"/>
              <a:buFont typeface="Noto Sans Symbols"/>
              <a:buChar char="►"/>
            </a:pPr>
            <a:r>
              <a:rPr lang="en-US"/>
              <a:t>Bean basically is an entity in your application.</a:t>
            </a:r>
            <a:endParaRPr/>
          </a:p>
        </p:txBody>
      </p:sp>
      <p:pic>
        <p:nvPicPr>
          <p:cNvPr id="202" name="Google Shape;202;p8"/>
          <p:cNvPicPr preferRelativeResize="0"/>
          <p:nvPr/>
        </p:nvPicPr>
        <p:blipFill rotWithShape="1">
          <a:blip r:embed="rId4">
            <a:alphaModFix/>
          </a:blip>
          <a:srcRect b="0" l="0" r="0" t="0"/>
          <a:stretch/>
        </p:blipFill>
        <p:spPr>
          <a:xfrm>
            <a:off x="1668744" y="3241510"/>
            <a:ext cx="6694436" cy="20615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a:off x="677334" y="609600"/>
            <a:ext cx="8596668" cy="43780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Spring bean scope</a:t>
            </a:r>
            <a:br>
              <a:rPr lang="en-US"/>
            </a:br>
            <a:br>
              <a:rPr lang="en-US"/>
            </a:br>
            <a:br>
              <a:rPr lang="en-US"/>
            </a:br>
            <a:br>
              <a:rPr lang="en-US"/>
            </a:br>
            <a:br>
              <a:rPr lang="en-US"/>
            </a:br>
            <a:br>
              <a:rPr lang="en-US"/>
            </a:br>
            <a:r>
              <a:rPr lang="en-US"/>
              <a:t> </a:t>
            </a:r>
            <a:endParaRPr/>
          </a:p>
        </p:txBody>
      </p:sp>
      <p:sp>
        <p:nvSpPr>
          <p:cNvPr id="208" name="Google Shape;208;p9"/>
          <p:cNvSpPr txBox="1"/>
          <p:nvPr>
            <p:ph idx="1" type="body"/>
          </p:nvPr>
        </p:nvSpPr>
        <p:spPr>
          <a:xfrm>
            <a:off x="677334" y="1271847"/>
            <a:ext cx="8596668" cy="4769515"/>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Singleton (default scope)</a:t>
            </a:r>
            <a:endParaRPr/>
          </a:p>
          <a:p>
            <a:pPr indent="-342900" lvl="0" marL="342900" rtl="0" algn="l">
              <a:spcBef>
                <a:spcPts val="1000"/>
              </a:spcBef>
              <a:spcAft>
                <a:spcPts val="0"/>
              </a:spcAft>
              <a:buSzPts val="1440"/>
              <a:buChar char="►"/>
            </a:pPr>
            <a:r>
              <a:rPr lang="en-US"/>
              <a:t>Prototype</a:t>
            </a:r>
            <a:endParaRPr/>
          </a:p>
          <a:p>
            <a:pPr indent="-342900" lvl="0" marL="342900" rtl="0" algn="l">
              <a:spcBef>
                <a:spcPts val="1000"/>
              </a:spcBef>
              <a:spcAft>
                <a:spcPts val="0"/>
              </a:spcAft>
              <a:buSzPts val="1440"/>
              <a:buChar char="►"/>
            </a:pPr>
            <a:r>
              <a:rPr lang="en-US"/>
              <a:t>Request</a:t>
            </a:r>
            <a:endParaRPr/>
          </a:p>
          <a:p>
            <a:pPr indent="-342900" lvl="0" marL="342900" rtl="0" algn="l">
              <a:spcBef>
                <a:spcPts val="1000"/>
              </a:spcBef>
              <a:spcAft>
                <a:spcPts val="0"/>
              </a:spcAft>
              <a:buSzPts val="1440"/>
              <a:buChar char="►"/>
            </a:pPr>
            <a:r>
              <a:rPr lang="en-US"/>
              <a:t>Session			Scopes are only available in web application  </a:t>
            </a:r>
            <a:endParaRPr/>
          </a:p>
          <a:p>
            <a:pPr indent="-342900" lvl="0" marL="342900" rtl="0" algn="l">
              <a:spcBef>
                <a:spcPts val="1000"/>
              </a:spcBef>
              <a:spcAft>
                <a:spcPts val="0"/>
              </a:spcAft>
              <a:buSzPts val="1440"/>
              <a:buChar char="►"/>
            </a:pPr>
            <a:r>
              <a:rPr lang="en-US"/>
              <a:t>Application			</a:t>
            </a:r>
            <a:endParaRPr/>
          </a:p>
          <a:p>
            <a:pPr indent="-342900" lvl="0" marL="342900" rtl="0" algn="l">
              <a:spcBef>
                <a:spcPts val="1000"/>
              </a:spcBef>
              <a:spcAft>
                <a:spcPts val="0"/>
              </a:spcAft>
              <a:buSzPts val="1440"/>
              <a:buChar char="►"/>
            </a:pPr>
            <a:r>
              <a:rPr lang="en-US"/>
              <a:t>Web socket </a:t>
            </a:r>
            <a:endParaRPr/>
          </a:p>
        </p:txBody>
      </p:sp>
      <p:sp>
        <p:nvSpPr>
          <p:cNvPr id="209" name="Google Shape;209;p9"/>
          <p:cNvSpPr/>
          <p:nvPr/>
        </p:nvSpPr>
        <p:spPr>
          <a:xfrm>
            <a:off x="2335877" y="3391593"/>
            <a:ext cx="764771" cy="1346662"/>
          </a:xfrm>
          <a:prstGeom prst="rightBrace">
            <a:avLst>
              <a:gd fmla="val 8333" name="adj1"/>
              <a:gd fmla="val 50000" name="adj2"/>
            </a:avLst>
          </a:prstGeom>
          <a:no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2021-05-17T02:42:36Z</dcterms:created>
  <dc:creator>Nguyen Thuc Nguyen Chuong (FWA.EC)</dc:creator>
</cp:coreProperties>
</file>