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comments/comment4.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ySQL Architecture" id="{DBEA1F07-57EA-4F25-8312-62A04D4852D6}">
          <p14:sldIdLst>
            <p14:sldId id="256"/>
            <p14:sldId id="257"/>
            <p14:sldId id="258"/>
            <p14:sldId id="259"/>
            <p14:sldId id="260"/>
            <p14:sldId id="261"/>
            <p14:sldId id="262"/>
            <p14:sldId id="263"/>
          </p14:sldIdLst>
        </p14:section>
        <p14:section name="ERD" id="{BCB61D0E-D19F-40A6-9798-8B28E08D4358}">
          <p14:sldIdLst>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DIlgYK2uHRWIMhrQHX2mlEAD8u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Đào Tuấn Dũng"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5D5B46-7B8B-4D56-A802-FD9562B5E55C}">
  <a:tblStyle styleId="{B45D5B46-7B8B-4D56-A802-FD9562B5E55C}"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47" d="100"/>
          <a:sy n="147" d="100"/>
        </p:scale>
        <p:origin x="486"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46"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9-03T13:08:08.994" idx="1">
    <p:pos x="5489" y="102"/>
    <p:text>https://www.smartdraw.com/entity-relationship-diagram/</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Onl9fBk"/>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09-01T01:22:40.975" idx="2">
    <p:pos x="5352" y="108"/>
    <p:text>https://gitmind.com/erd-examples.html</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Om9asHI"/>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1-09-03T13:32:11.495" idx="3">
    <p:pos x="5490" y="120"/>
    <p:text>https://www.geeksforgeeks.org/sql-ddl-dql-dml-dcl-tcl-commands/</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Onl9fBw"/>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1-09-03T13:32:35.440" idx="4">
    <p:pos x="5526" y="84"/>
    <p:text>https://www.javatpoint.com/dbms-sql-command</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Onl9fB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dirty="0">
                <a:latin typeface="Calibri" panose="020F0502020204030204" pitchFamily="34" charset="0"/>
                <a:cs typeface="Calibri" panose="020F0502020204030204" pitchFamily="34" charset="0"/>
              </a:rPr>
              <a:t>https://www.smartdraw.com/entity-relationship-diagram/</a:t>
            </a:r>
            <a:endParaRPr dirty="0">
              <a:latin typeface="Calibri" panose="020F0502020204030204" pitchFamily="34" charset="0"/>
              <a:cs typeface="Calibri" panose="020F0502020204030204" pitchFamily="34" charset="0"/>
            </a:endParaRPr>
          </a:p>
        </p:txBody>
      </p:sp>
      <p:sp>
        <p:nvSpPr>
          <p:cNvPr id="102" name="Google Shape;10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Calibri" panose="020F0502020204030204" pitchFamily="34" charset="0"/>
                <a:cs typeface="Calibri" panose="020F0502020204030204" pitchFamily="34" charset="0"/>
                <a:sym typeface="Arial"/>
              </a:rPr>
              <a:t>10</a:t>
            </a:fld>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
        <p:nvSpPr>
          <p:cNvPr id="109" name="Google Shape;10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Calibri" panose="020F0502020204030204" pitchFamily="34" charset="0"/>
                <a:cs typeface="Calibri" panose="020F0502020204030204" pitchFamily="34" charset="0"/>
                <a:sym typeface="Arial"/>
              </a:rPr>
              <a:t>11</a:t>
            </a:fld>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e14901d8d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115" name="Google Shape;115;gee14901d8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e14901d8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121" name="Google Shape;121;gee14901d8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e14901d8d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127" name="Google Shape;127;gee14901d8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err="1">
                <a:latin typeface="Calibri" panose="020F0502020204030204" pitchFamily="34" charset="0"/>
                <a:cs typeface="Calibri" panose="020F0502020204030204" pitchFamily="34" charset="0"/>
              </a:rPr>
              <a:t>Sửa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40" name="Google Shape;14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Calibri" panose="020F0502020204030204" pitchFamily="34" charset="0"/>
                <a:cs typeface="Calibri" panose="020F0502020204030204" pitchFamily="34" charset="0"/>
                <a:sym typeface="Arial"/>
              </a:rPr>
              <a:t>16</a:t>
            </a:fld>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145" name="Google Shape;14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156" name="Google Shape;1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latin typeface="Calibri" panose="020F0502020204030204" pitchFamily="34" charset="0"/>
                <a:cs typeface="Calibri" panose="020F0502020204030204" pitchFamily="34" charset="0"/>
              </a:rPr>
              <a:t>https://www.geeksforgeeks.org/sql-ddl-dql-dml-dcl-tcl-commands/</a:t>
            </a:r>
            <a:endParaRPr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SzPts val="1100"/>
              <a:buNone/>
            </a:pPr>
            <a:r>
              <a:rPr lang="en-US" dirty="0">
                <a:latin typeface="Calibri" panose="020F0502020204030204" pitchFamily="34" charset="0"/>
                <a:cs typeface="Calibri" panose="020F0502020204030204" pitchFamily="34" charset="0"/>
              </a:rPr>
              <a:t>https://www.javatpoint.com/dbms-sql-command</a:t>
            </a:r>
            <a:endParaRPr dirty="0">
              <a:latin typeface="Calibri" panose="020F0502020204030204" pitchFamily="34" charset="0"/>
              <a:cs typeface="Calibri" panose="020F0502020204030204" pitchFamily="34" charset="0"/>
            </a:endParaRPr>
          </a:p>
        </p:txBody>
      </p:sp>
      <p:sp>
        <p:nvSpPr>
          <p:cNvPr id="169" name="Google Shape;16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d55f303d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latin typeface="Calibri" panose="020F0502020204030204" pitchFamily="34" charset="0"/>
                <a:cs typeface="Calibri" panose="020F0502020204030204" pitchFamily="34" charset="0"/>
              </a:rPr>
              <a:t>https://www.geeksforgeeks.org/sql-ddl-dql-dml-dcl-tcl-commands/</a:t>
            </a:r>
            <a:endParaRPr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SzPts val="1100"/>
              <a:buNone/>
            </a:pPr>
            <a:r>
              <a:rPr lang="en-US" dirty="0">
                <a:latin typeface="Calibri" panose="020F0502020204030204" pitchFamily="34" charset="0"/>
                <a:cs typeface="Calibri" panose="020F0502020204030204" pitchFamily="34" charset="0"/>
              </a:rPr>
              <a:t>https://www.javatpoint.com/dbms-sql-command</a:t>
            </a:r>
            <a:endParaRPr dirty="0">
              <a:latin typeface="Calibri" panose="020F0502020204030204" pitchFamily="34" charset="0"/>
              <a:cs typeface="Calibri" panose="020F0502020204030204" pitchFamily="34" charset="0"/>
            </a:endParaRPr>
          </a:p>
        </p:txBody>
      </p:sp>
      <p:sp>
        <p:nvSpPr>
          <p:cNvPr id="174" name="Google Shape;174;ged55f303d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latin typeface="Calibri" panose="020F0502020204030204" pitchFamily="34" charset="0"/>
                <a:cs typeface="Calibri" panose="020F0502020204030204"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https://www.geeksforgeeks.org/sql-ddl-dql-dml-dcl-tcl-commands/</a:t>
            </a:r>
            <a:endParaRPr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SzPts val="1100"/>
              <a:buNone/>
            </a:pPr>
            <a:r>
              <a:rPr lang="en-US" dirty="0">
                <a:latin typeface="Calibri" panose="020F0502020204030204" pitchFamily="34" charset="0"/>
                <a:cs typeface="Calibri" panose="020F0502020204030204" pitchFamily="34" charset="0"/>
              </a:rPr>
              <a:t>https://www.javatpoint.com/dbms-sql-command</a:t>
            </a:r>
            <a:endParaRPr dirty="0">
              <a:latin typeface="Calibri" panose="020F0502020204030204" pitchFamily="34" charset="0"/>
              <a:cs typeface="Calibri" panose="020F0502020204030204" pitchFamily="34" charset="0"/>
            </a:endParaRPr>
          </a:p>
        </p:txBody>
      </p:sp>
      <p:sp>
        <p:nvSpPr>
          <p:cNvPr id="181" name="Google Shape;18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err="1">
                <a:latin typeface="Calibri" panose="020F0502020204030204" pitchFamily="34" charset="0"/>
                <a:cs typeface="Calibri" panose="020F0502020204030204" pitchFamily="34" charset="0"/>
              </a:rPr>
              <a:t>Sửa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87" name="Google Shape;18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Calibri" panose="020F0502020204030204" pitchFamily="34" charset="0"/>
                <a:cs typeface="Calibri" panose="020F0502020204030204" pitchFamily="34" charset="0"/>
                <a:sym typeface="Arial"/>
              </a:rPr>
              <a:t>24</a:t>
            </a:fld>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196" name="Google Shape;19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205" name="Google Shape;20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216" name="Google Shape;21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221" name="Google Shape;22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232" name="Google Shape;23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dirty="0">
                <a:latin typeface="Calibri" panose="020F0502020204030204" pitchFamily="34" charset="0"/>
                <a:cs typeface="Calibri" panose="020F0502020204030204" pitchFamily="34" charset="0"/>
              </a:rPr>
              <a:t>https://www.w3schools.com/sql/sql_autoincrement.asp</a:t>
            </a:r>
            <a:endParaRPr b="0" dirty="0">
              <a:latin typeface="Calibri" panose="020F0502020204030204" pitchFamily="34" charset="0"/>
              <a:cs typeface="Calibri" panose="020F0502020204030204" pitchFamily="34" charset="0"/>
            </a:endParaRPr>
          </a:p>
        </p:txBody>
      </p:sp>
      <p:sp>
        <p:nvSpPr>
          <p:cNvPr id="237" name="Google Shape;23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err="1">
                <a:latin typeface="Calibri" panose="020F0502020204030204" pitchFamily="34" charset="0"/>
                <a:cs typeface="Calibri" panose="020F0502020204030204" pitchFamily="34" charset="0"/>
              </a:rPr>
              <a:t>Sửa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65" name="Google Shape;6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Calibri" panose="020F0502020204030204" pitchFamily="34" charset="0"/>
                <a:cs typeface="Calibri" panose="020F0502020204030204" pitchFamily="34" charset="0"/>
                <a:sym typeface="Arial"/>
              </a:rPr>
              <a:t>4</a:t>
            </a:fld>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err="1">
                <a:latin typeface="Calibri" panose="020F0502020204030204" pitchFamily="34" charset="0"/>
                <a:cs typeface="Calibri" panose="020F0502020204030204" pitchFamily="34" charset="0"/>
              </a:rPr>
              <a:t>Sửa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72" name="Google Shape;7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Calibri" panose="020F0502020204030204" pitchFamily="34" charset="0"/>
                <a:cs typeface="Calibri" panose="020F0502020204030204" pitchFamily="34" charset="0"/>
                <a:sym typeface="Arial"/>
              </a:rPr>
              <a:t>5</a:t>
            </a:fld>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latin typeface="Calibri" panose="020F0502020204030204" pitchFamily="34" charset="0"/>
                <a:cs typeface="Calibri" panose="020F0502020204030204"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https://www.geeksforgeeks.org/architecture-of-mysql/</a:t>
            </a:r>
            <a:endParaRPr dirty="0">
              <a:latin typeface="Calibri" panose="020F0502020204030204" pitchFamily="34" charset="0"/>
              <a:cs typeface="Calibri" panose="020F0502020204030204" pitchFamily="34" charset="0"/>
            </a:endParaRPr>
          </a:p>
          <a:p>
            <a:pPr marL="0" lvl="0" indent="0" algn="l" rtl="0">
              <a:lnSpc>
                <a:spcPct val="100000"/>
              </a:lnSpc>
              <a:spcBef>
                <a:spcPts val="0"/>
              </a:spcBef>
              <a:spcAft>
                <a:spcPts val="0"/>
              </a:spcAft>
              <a:buSzPts val="1100"/>
              <a:buNone/>
            </a:pPr>
            <a:r>
              <a:rPr lang="en-US" dirty="0">
                <a:latin typeface="Calibri" panose="020F0502020204030204" pitchFamily="34" charset="0"/>
                <a:cs typeface="Calibri" panose="020F0502020204030204" pitchFamily="34" charset="0"/>
              </a:rPr>
              <a:t>https://viblo.asia/p/tim-hieu-mysql-architecture-RnB5pj9JZPG</a:t>
            </a:r>
            <a:endParaRPr dirty="0">
              <a:latin typeface="Calibri" panose="020F0502020204030204" pitchFamily="34" charset="0"/>
              <a:cs typeface="Calibri" panose="020F0502020204030204" pitchFamily="34" charset="0"/>
            </a:endParaRPr>
          </a:p>
        </p:txBody>
      </p:sp>
      <p:sp>
        <p:nvSpPr>
          <p:cNvPr id="78" name="Google Shape;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latin typeface="Calibri" panose="020F0502020204030204" pitchFamily="34" charset="0"/>
                <a:cs typeface="Calibri" panose="020F0502020204030204"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https://lalitvc.wordpress.com/2016/11/03/mysql-architecture-and-components/</a:t>
            </a:r>
            <a:endParaRPr dirty="0">
              <a:latin typeface="Calibri" panose="020F0502020204030204" pitchFamily="34" charset="0"/>
              <a:cs typeface="Calibri" panose="020F0502020204030204" pitchFamily="34" charset="0"/>
            </a:endParaRPr>
          </a:p>
        </p:txBody>
      </p:sp>
      <p:sp>
        <p:nvSpPr>
          <p:cNvPr id="85" name="Google Shape;8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Calibri" panose="020F0502020204030204" pitchFamily="34" charset="0"/>
                <a:cs typeface="Calibri" panose="020F0502020204030204" pitchFamily="34" charset="0"/>
                <a:sym typeface="Arial"/>
              </a:rPr>
              <a:t>7</a:t>
            </a:fld>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Calibri" panose="020F0502020204030204" pitchFamily="34" charset="0"/>
              <a:cs typeface="Calibri" panose="020F0502020204030204" pitchFamily="34" charset="0"/>
            </a:endParaRPr>
          </a:p>
        </p:txBody>
      </p:sp>
      <p:sp>
        <p:nvSpPr>
          <p:cNvPr id="90" name="Google Shape;9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7"/>
          <p:cNvSpPr txBox="1">
            <a:spLocks noGrp="1"/>
          </p:cNvSpPr>
          <p:nvPr>
            <p:ph type="ctrTitle"/>
          </p:nvPr>
        </p:nvSpPr>
        <p:spPr>
          <a:xfrm>
            <a:off x="996630" y="2003888"/>
            <a:ext cx="4523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600">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dirty="0"/>
          </a:p>
        </p:txBody>
      </p:sp>
      <p:cxnSp>
        <p:nvCxnSpPr>
          <p:cNvPr id="10" name="Google Shape;10;p27"/>
          <p:cNvCxnSpPr/>
          <p:nvPr/>
        </p:nvCxnSpPr>
        <p:spPr>
          <a:xfrm>
            <a:off x="-6025" y="3676512"/>
            <a:ext cx="9162000" cy="0"/>
          </a:xfrm>
          <a:prstGeom prst="straightConnector1">
            <a:avLst/>
          </a:prstGeom>
          <a:noFill/>
          <a:ln w="9525" cap="flat" cmpd="sng">
            <a:solidFill>
              <a:srgbClr val="000000"/>
            </a:solidFill>
            <a:prstDash val="solid"/>
            <a:round/>
            <a:headEnd type="none" w="sm" len="sm"/>
            <a:tailEnd type="none" w="sm" len="sm"/>
          </a:ln>
        </p:spPr>
      </p:cxnSp>
      <p:sp>
        <p:nvSpPr>
          <p:cNvPr id="11" name="Google Shape;11;p27"/>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
        <p:cNvGrpSpPr/>
        <p:nvPr/>
      </p:nvGrpSpPr>
      <p:grpSpPr>
        <a:xfrm>
          <a:off x="0" y="0"/>
          <a:ext cx="0" cy="0"/>
          <a:chOff x="0" y="0"/>
          <a:chExt cx="0" cy="0"/>
        </a:xfrm>
      </p:grpSpPr>
      <p:cxnSp>
        <p:nvCxnSpPr>
          <p:cNvPr id="13" name="Google Shape;13;p28"/>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14" name="Google Shape;14;p2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15" name="Google Shape;15;p28"/>
          <p:cNvSpPr txBox="1">
            <a:spLocks noGrp="1"/>
          </p:cNvSpPr>
          <p:nvPr>
            <p:ph type="title"/>
          </p:nvPr>
        </p:nvSpPr>
        <p:spPr>
          <a:xfrm>
            <a:off x="1381250" y="922668"/>
            <a:ext cx="3878400" cy="43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2000"/>
              <a:buFont typeface="Arial"/>
              <a:buNone/>
              <a:defRPr sz="2000" b="1">
                <a:latin typeface="Calibri" panose="020F0502020204030204" pitchFamily="34" charset="0"/>
                <a:ea typeface="Calibri" panose="020F0502020204030204" pitchFamily="34" charset="0"/>
                <a:cs typeface="Calibri" panose="020F0502020204030204" pitchFamily="34" charset="0"/>
                <a:sym typeface="Arial"/>
              </a:defRPr>
            </a:lvl1pPr>
            <a:lvl2pPr lvl="1" algn="l">
              <a:lnSpc>
                <a:spcPct val="100000"/>
              </a:lnSpc>
              <a:spcBef>
                <a:spcPts val="0"/>
              </a:spcBef>
              <a:spcAft>
                <a:spcPts val="0"/>
              </a:spcAft>
              <a:buSzPts val="2000"/>
              <a:buFont typeface="Arial"/>
              <a:buNone/>
              <a:defRPr sz="2000" b="1">
                <a:highlight>
                  <a:srgbClr val="FFFFFF"/>
                </a:highlight>
                <a:latin typeface="Arial"/>
                <a:ea typeface="Arial"/>
                <a:cs typeface="Arial"/>
                <a:sym typeface="Arial"/>
              </a:defRPr>
            </a:lvl2pPr>
            <a:lvl3pPr lvl="2" algn="l">
              <a:lnSpc>
                <a:spcPct val="100000"/>
              </a:lnSpc>
              <a:spcBef>
                <a:spcPts val="0"/>
              </a:spcBef>
              <a:spcAft>
                <a:spcPts val="0"/>
              </a:spcAft>
              <a:buSzPts val="2000"/>
              <a:buFont typeface="Arial"/>
              <a:buNone/>
              <a:defRPr sz="2000" b="1">
                <a:highlight>
                  <a:srgbClr val="FFFFFF"/>
                </a:highlight>
                <a:latin typeface="Arial"/>
                <a:ea typeface="Arial"/>
                <a:cs typeface="Arial"/>
                <a:sym typeface="Arial"/>
              </a:defRPr>
            </a:lvl3pPr>
            <a:lvl4pPr lvl="3" algn="l">
              <a:lnSpc>
                <a:spcPct val="100000"/>
              </a:lnSpc>
              <a:spcBef>
                <a:spcPts val="0"/>
              </a:spcBef>
              <a:spcAft>
                <a:spcPts val="0"/>
              </a:spcAft>
              <a:buSzPts val="2000"/>
              <a:buFont typeface="Arial"/>
              <a:buNone/>
              <a:defRPr sz="2000" b="1">
                <a:highlight>
                  <a:srgbClr val="FFFFFF"/>
                </a:highlight>
                <a:latin typeface="Arial"/>
                <a:ea typeface="Arial"/>
                <a:cs typeface="Arial"/>
                <a:sym typeface="Arial"/>
              </a:defRPr>
            </a:lvl4pPr>
            <a:lvl5pPr lvl="4" algn="l">
              <a:lnSpc>
                <a:spcPct val="100000"/>
              </a:lnSpc>
              <a:spcBef>
                <a:spcPts val="0"/>
              </a:spcBef>
              <a:spcAft>
                <a:spcPts val="0"/>
              </a:spcAft>
              <a:buSzPts val="2000"/>
              <a:buFont typeface="Arial"/>
              <a:buNone/>
              <a:defRPr sz="2000" b="1">
                <a:highlight>
                  <a:srgbClr val="FFFFFF"/>
                </a:highlight>
                <a:latin typeface="Arial"/>
                <a:ea typeface="Arial"/>
                <a:cs typeface="Arial"/>
                <a:sym typeface="Arial"/>
              </a:defRPr>
            </a:lvl5pPr>
            <a:lvl6pPr lvl="5" algn="l">
              <a:lnSpc>
                <a:spcPct val="100000"/>
              </a:lnSpc>
              <a:spcBef>
                <a:spcPts val="0"/>
              </a:spcBef>
              <a:spcAft>
                <a:spcPts val="0"/>
              </a:spcAft>
              <a:buSzPts val="2000"/>
              <a:buFont typeface="Arial"/>
              <a:buNone/>
              <a:defRPr sz="2000" b="1">
                <a:highlight>
                  <a:srgbClr val="FFFFFF"/>
                </a:highlight>
                <a:latin typeface="Arial"/>
                <a:ea typeface="Arial"/>
                <a:cs typeface="Arial"/>
                <a:sym typeface="Arial"/>
              </a:defRPr>
            </a:lvl6pPr>
            <a:lvl7pPr lvl="6" algn="l">
              <a:lnSpc>
                <a:spcPct val="100000"/>
              </a:lnSpc>
              <a:spcBef>
                <a:spcPts val="0"/>
              </a:spcBef>
              <a:spcAft>
                <a:spcPts val="0"/>
              </a:spcAft>
              <a:buSzPts val="2000"/>
              <a:buFont typeface="Arial"/>
              <a:buNone/>
              <a:defRPr sz="2000" b="1">
                <a:highlight>
                  <a:srgbClr val="FFFFFF"/>
                </a:highlight>
                <a:latin typeface="Arial"/>
                <a:ea typeface="Arial"/>
                <a:cs typeface="Arial"/>
                <a:sym typeface="Arial"/>
              </a:defRPr>
            </a:lvl7pPr>
            <a:lvl8pPr lvl="7" algn="l">
              <a:lnSpc>
                <a:spcPct val="100000"/>
              </a:lnSpc>
              <a:spcBef>
                <a:spcPts val="0"/>
              </a:spcBef>
              <a:spcAft>
                <a:spcPts val="0"/>
              </a:spcAft>
              <a:buSzPts val="2000"/>
              <a:buFont typeface="Arial"/>
              <a:buNone/>
              <a:defRPr sz="2000" b="1">
                <a:highlight>
                  <a:srgbClr val="FFFFFF"/>
                </a:highlight>
                <a:latin typeface="Arial"/>
                <a:ea typeface="Arial"/>
                <a:cs typeface="Arial"/>
                <a:sym typeface="Arial"/>
              </a:defRPr>
            </a:lvl8pPr>
            <a:lvl9pPr lvl="8" algn="l">
              <a:lnSpc>
                <a:spcPct val="100000"/>
              </a:lnSpc>
              <a:spcBef>
                <a:spcPts val="0"/>
              </a:spcBef>
              <a:spcAft>
                <a:spcPts val="0"/>
              </a:spcAft>
              <a:buSzPts val="2000"/>
              <a:buFont typeface="Arial"/>
              <a:buNone/>
              <a:defRPr sz="2000" b="1">
                <a:highlight>
                  <a:srgbClr val="FFFFFF"/>
                </a:highlight>
                <a:latin typeface="Arial"/>
                <a:ea typeface="Arial"/>
                <a:cs typeface="Arial"/>
                <a:sym typeface="Arial"/>
              </a:defRPr>
            </a:lvl9pPr>
          </a:lstStyle>
          <a:p>
            <a:endParaRPr dirty="0"/>
          </a:p>
        </p:txBody>
      </p:sp>
      <p:sp>
        <p:nvSpPr>
          <p:cNvPr id="16" name="Google Shape;16;p28"/>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Clr>
                <a:srgbClr val="FFCD00"/>
              </a:buClr>
              <a:buSzPts val="2400"/>
              <a:buFont typeface="Arial"/>
              <a:buChar char="◉"/>
              <a:defRPr sz="2400">
                <a:latin typeface="Calibri" panose="020F0502020204030204" pitchFamily="34" charset="0"/>
                <a:ea typeface="Calibri" panose="020F0502020204030204" pitchFamily="34" charset="0"/>
                <a:cs typeface="Calibri" panose="020F0502020204030204" pitchFamily="34" charset="0"/>
                <a:sym typeface="Arial"/>
              </a:defRPr>
            </a:lvl1pPr>
            <a:lvl2pPr marL="914400" lvl="1" indent="-355600" algn="l">
              <a:lnSpc>
                <a:spcPct val="100000"/>
              </a:lnSpc>
              <a:spcBef>
                <a:spcPts val="480"/>
              </a:spcBef>
              <a:spcAft>
                <a:spcPts val="0"/>
              </a:spcAft>
              <a:buClr>
                <a:srgbClr val="FFCD00"/>
              </a:buClr>
              <a:buSzPts val="2000"/>
              <a:buFont typeface="Arial"/>
              <a:buChar char="○"/>
              <a:defRPr sz="2000">
                <a:latin typeface="Arial"/>
                <a:ea typeface="Arial"/>
                <a:cs typeface="Arial"/>
                <a:sym typeface="Arial"/>
              </a:defRPr>
            </a:lvl2pPr>
            <a:lvl3pPr marL="1371600" lvl="2" indent="-355600" algn="l">
              <a:lnSpc>
                <a:spcPct val="100000"/>
              </a:lnSpc>
              <a:spcBef>
                <a:spcPts val="480"/>
              </a:spcBef>
              <a:spcAft>
                <a:spcPts val="0"/>
              </a:spcAft>
              <a:buClr>
                <a:srgbClr val="FFCD00"/>
              </a:buClr>
              <a:buSzPts val="2000"/>
              <a:buFont typeface="Arial"/>
              <a:buChar char="■"/>
              <a:defRPr sz="2000">
                <a:latin typeface="Arial"/>
                <a:ea typeface="Arial"/>
                <a:cs typeface="Arial"/>
                <a:sym typeface="Arial"/>
              </a:defRPr>
            </a:lvl3pPr>
            <a:lvl4pPr marL="1828800" lvl="3" indent="-3429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4pPr>
            <a:lvl5pPr marL="2286000" lvl="4" indent="-3429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5pPr>
            <a:lvl6pPr marL="2743200" lvl="5" indent="-3429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6pPr>
            <a:lvl7pPr marL="3200400" lvl="6" indent="-3429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7pPr>
            <a:lvl8pPr marL="3657600" lvl="7" indent="-3429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8pPr>
            <a:lvl9pPr marL="4114800" lvl="8" indent="-3429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9pPr>
          </a:lstStyle>
          <a:p>
            <a:endParaRPr dirty="0"/>
          </a:p>
        </p:txBody>
      </p:sp>
      <p:cxnSp>
        <p:nvCxnSpPr>
          <p:cNvPr id="17" name="Google Shape;17;p28"/>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8"/>
        <p:cNvGrpSpPr/>
        <p:nvPr/>
      </p:nvGrpSpPr>
      <p:grpSpPr>
        <a:xfrm>
          <a:off x="0" y="0"/>
          <a:ext cx="0" cy="0"/>
          <a:chOff x="0" y="0"/>
          <a:chExt cx="0" cy="0"/>
        </a:xfrm>
      </p:grpSpPr>
      <p:sp>
        <p:nvSpPr>
          <p:cNvPr id="19" name="Google Shape;19;p29"/>
          <p:cNvSpPr txBox="1">
            <a:spLocks noGrp="1"/>
          </p:cNvSpPr>
          <p:nvPr>
            <p:ph type="subTitle" idx="1"/>
          </p:nvPr>
        </p:nvSpPr>
        <p:spPr>
          <a:xfrm>
            <a:off x="2022300" y="2815923"/>
            <a:ext cx="5591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sz="1400">
                <a:highlight>
                  <a:srgbClr val="FFCD00"/>
                </a:highlight>
                <a:latin typeface="Calibri" panose="020F0502020204030204" pitchFamily="34" charset="0"/>
                <a:cs typeface="Calibri" panose="020F0502020204030204" pitchFamily="34" charset="0"/>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a:endParaRPr dirty="0"/>
          </a:p>
        </p:txBody>
      </p:sp>
      <p:cxnSp>
        <p:nvCxnSpPr>
          <p:cNvPr id="20" name="Google Shape;20;p29"/>
          <p:cNvCxnSpPr/>
          <p:nvPr/>
        </p:nvCxnSpPr>
        <p:spPr>
          <a:xfrm>
            <a:off x="-6025" y="2571762"/>
            <a:ext cx="1984500" cy="0"/>
          </a:xfrm>
          <a:prstGeom prst="straightConnector1">
            <a:avLst/>
          </a:prstGeom>
          <a:noFill/>
          <a:ln w="9525" cap="flat" cmpd="sng">
            <a:solidFill>
              <a:srgbClr val="CCCCCC"/>
            </a:solidFill>
            <a:prstDash val="solid"/>
            <a:round/>
            <a:headEnd type="none" w="sm" len="sm"/>
            <a:tailEnd type="none" w="sm" len="sm"/>
          </a:ln>
        </p:spPr>
      </p:cxnSp>
      <p:sp>
        <p:nvSpPr>
          <p:cNvPr id="21" name="Google Shape;21;p29"/>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2" name="Google Shape;22;p29"/>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000"/>
              <a:buNone/>
              <a:defRPr sz="3000">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dirty="0"/>
          </a:p>
        </p:txBody>
      </p:sp>
      <p:cxnSp>
        <p:nvCxnSpPr>
          <p:cNvPr id="23" name="Google Shape;23;p29"/>
          <p:cNvCxnSpPr/>
          <p:nvPr/>
        </p:nvCxnSpPr>
        <p:spPr>
          <a:xfrm>
            <a:off x="5898975" y="2571750"/>
            <a:ext cx="32511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30"/>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500"/>
              <a:buNone/>
              <a:defRPr sz="4500">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dirty="0"/>
          </a:p>
        </p:txBody>
      </p:sp>
      <p:sp>
        <p:nvSpPr>
          <p:cNvPr id="26" name="Google Shape;26;p30"/>
          <p:cNvSpPr txBox="1">
            <a:spLocks noGrp="1"/>
          </p:cNvSpPr>
          <p:nvPr>
            <p:ph type="subTitle" idx="1"/>
          </p:nvPr>
        </p:nvSpPr>
        <p:spPr>
          <a:xfrm>
            <a:off x="1143000" y="2701528"/>
            <a:ext cx="6858000" cy="1241822"/>
          </a:xfrm>
          <a:prstGeom prst="rect">
            <a:avLst/>
          </a:prstGeom>
          <a:noFill/>
          <a:ln>
            <a:noFill/>
          </a:ln>
        </p:spPr>
        <p:txBody>
          <a:bodyPr spcFirstLastPara="1" wrap="square" lIns="91425" tIns="91425" rIns="91425" bIns="91425" anchor="t" anchorCtr="0">
            <a:noAutofit/>
          </a:bodyPr>
          <a:lstStyle>
            <a:lvl1pPr lvl="0" algn="ctr">
              <a:lnSpc>
                <a:spcPct val="100000"/>
              </a:lnSpc>
              <a:spcBef>
                <a:spcPts val="600"/>
              </a:spcBef>
              <a:spcAft>
                <a:spcPts val="0"/>
              </a:spcAft>
              <a:buSzPts val="1800"/>
              <a:buNone/>
              <a:defRPr sz="1800">
                <a:latin typeface="Calibri" panose="020F0502020204030204" pitchFamily="34" charset="0"/>
                <a:cs typeface="Calibri" panose="020F0502020204030204" pitchFamily="34" charset="0"/>
              </a:defRPr>
            </a:lvl1pPr>
            <a:lvl2pPr lvl="1" algn="ctr">
              <a:lnSpc>
                <a:spcPct val="100000"/>
              </a:lnSpc>
              <a:spcBef>
                <a:spcPts val="480"/>
              </a:spcBef>
              <a:spcAft>
                <a:spcPts val="0"/>
              </a:spcAft>
              <a:buSzPts val="1500"/>
              <a:buNone/>
              <a:defRPr sz="1500"/>
            </a:lvl2pPr>
            <a:lvl3pPr lvl="2" algn="ctr">
              <a:lnSpc>
                <a:spcPct val="100000"/>
              </a:lnSpc>
              <a:spcBef>
                <a:spcPts val="480"/>
              </a:spcBef>
              <a:spcAft>
                <a:spcPts val="0"/>
              </a:spcAft>
              <a:buSzPts val="1400"/>
              <a:buNone/>
              <a:defRPr sz="1400"/>
            </a:lvl3pPr>
            <a:lvl4pPr lvl="3" algn="ctr">
              <a:lnSpc>
                <a:spcPct val="100000"/>
              </a:lnSpc>
              <a:spcBef>
                <a:spcPts val="360"/>
              </a:spcBef>
              <a:spcAft>
                <a:spcPts val="0"/>
              </a:spcAft>
              <a:buSzPts val="1200"/>
              <a:buNone/>
              <a:defRPr sz="1200"/>
            </a:lvl4pPr>
            <a:lvl5pPr lvl="4" algn="ctr">
              <a:lnSpc>
                <a:spcPct val="100000"/>
              </a:lnSpc>
              <a:spcBef>
                <a:spcPts val="360"/>
              </a:spcBef>
              <a:spcAft>
                <a:spcPts val="0"/>
              </a:spcAft>
              <a:buSzPts val="1200"/>
              <a:buNone/>
              <a:defRPr sz="1200"/>
            </a:lvl5pPr>
            <a:lvl6pPr lvl="5" algn="ctr">
              <a:lnSpc>
                <a:spcPct val="100000"/>
              </a:lnSpc>
              <a:spcBef>
                <a:spcPts val="360"/>
              </a:spcBef>
              <a:spcAft>
                <a:spcPts val="0"/>
              </a:spcAft>
              <a:buSzPts val="1200"/>
              <a:buNone/>
              <a:defRPr sz="1200"/>
            </a:lvl6pPr>
            <a:lvl7pPr lvl="6" algn="ctr">
              <a:lnSpc>
                <a:spcPct val="100000"/>
              </a:lnSpc>
              <a:spcBef>
                <a:spcPts val="360"/>
              </a:spcBef>
              <a:spcAft>
                <a:spcPts val="0"/>
              </a:spcAft>
              <a:buSzPts val="1200"/>
              <a:buNone/>
              <a:defRPr sz="1200"/>
            </a:lvl7pPr>
            <a:lvl8pPr lvl="7" algn="ctr">
              <a:lnSpc>
                <a:spcPct val="100000"/>
              </a:lnSpc>
              <a:spcBef>
                <a:spcPts val="360"/>
              </a:spcBef>
              <a:spcAft>
                <a:spcPts val="0"/>
              </a:spcAft>
              <a:buSzPts val="1200"/>
              <a:buNone/>
              <a:defRPr sz="1200"/>
            </a:lvl8pPr>
            <a:lvl9pPr lvl="8" algn="ctr">
              <a:lnSpc>
                <a:spcPct val="100000"/>
              </a:lnSpc>
              <a:spcBef>
                <a:spcPts val="360"/>
              </a:spcBef>
              <a:spcAft>
                <a:spcPts val="0"/>
              </a:spcAft>
              <a:buSzPts val="1200"/>
              <a:buNone/>
              <a:defRPr sz="1200"/>
            </a:lvl9pPr>
          </a:lstStyle>
          <a:p>
            <a:endParaRPr dirty="0"/>
          </a:p>
        </p:txBody>
      </p:sp>
      <p:sp>
        <p:nvSpPr>
          <p:cNvPr id="27" name="Google Shape;27;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lang="en-US" dirty="0"/>
          </a:p>
        </p:txBody>
      </p:sp>
      <p:sp>
        <p:nvSpPr>
          <p:cNvPr id="28" name="Google Shape;28;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lang="en-US" dirty="0"/>
          </a:p>
        </p:txBody>
      </p:sp>
      <p:sp>
        <p:nvSpPr>
          <p:cNvPr id="29" name="Google Shape;29;p30"/>
          <p:cNvSpPr txBox="1">
            <a:spLocks noGrp="1"/>
          </p:cNvSpPr>
          <p:nvPr>
            <p:ph type="sldNum" idx="12"/>
          </p:nvPr>
        </p:nvSpPr>
        <p:spPr>
          <a:xfrm>
            <a:off x="8126070" y="4721452"/>
            <a:ext cx="345101" cy="273844"/>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FFCD00"/>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lnSpc>
                <a:spcPct val="100000"/>
              </a:lnSpc>
              <a:spcBef>
                <a:spcPts val="480"/>
              </a:spcBef>
              <a:spcAft>
                <a:spcPts val="0"/>
              </a:spcAft>
              <a:buClr>
                <a:srgbClr val="FFCD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480"/>
              </a:spcBef>
              <a:spcAft>
                <a:spcPts val="0"/>
              </a:spcAft>
              <a:buClr>
                <a:srgbClr val="FFCD00"/>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FFCD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FFCD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360"/>
              </a:spcBef>
              <a:spcAft>
                <a:spcPts val="0"/>
              </a:spcAft>
              <a:buClr>
                <a:srgbClr val="FFCD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360"/>
              </a:spcBef>
              <a:spcAft>
                <a:spcPts val="0"/>
              </a:spcAft>
              <a:buClr>
                <a:srgbClr val="FFCD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360"/>
              </a:spcBef>
              <a:spcAft>
                <a:spcPts val="0"/>
              </a:spcAft>
              <a:buClr>
                <a:srgbClr val="FFCD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360"/>
              </a:spcBef>
              <a:spcAft>
                <a:spcPts val="0"/>
              </a:spcAft>
              <a:buClr>
                <a:srgbClr val="FFCD00"/>
              </a:buClr>
              <a:buSzPts val="1800"/>
              <a:buFont typeface="Arial"/>
              <a:buChar char="■"/>
              <a:defRPr sz="1800" b="0" i="0" u="none" strike="noStrike" cap="none">
                <a:solidFill>
                  <a:srgbClr val="000000"/>
                </a:solidFill>
                <a:latin typeface="Arial"/>
                <a:ea typeface="Arial"/>
                <a:cs typeface="Arial"/>
                <a:sym typeface="Arial"/>
              </a:defRPr>
            </a:lvl9pPr>
          </a:lstStyle>
          <a:p>
            <a:endParaRPr dirty="0"/>
          </a:p>
        </p:txBody>
      </p:sp>
      <p:sp>
        <p:nvSpPr>
          <p:cNvPr id="7" name="Google Shape;7;p26"/>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sql/sql_datatypes.asp"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sql/sql_autoincrement.asp"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3106058" y="1945831"/>
            <a:ext cx="3976914"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US" dirty="0"/>
              <a:t>MySQL</a:t>
            </a:r>
            <a:endParaRPr dirty="0"/>
          </a:p>
        </p:txBody>
      </p:sp>
      <p:grpSp>
        <p:nvGrpSpPr>
          <p:cNvPr id="36" name="Google Shape;36;p1"/>
          <p:cNvGrpSpPr/>
          <p:nvPr/>
        </p:nvGrpSpPr>
        <p:grpSpPr>
          <a:xfrm>
            <a:off x="1299165" y="3511424"/>
            <a:ext cx="215966" cy="342399"/>
            <a:chOff x="6718575" y="2318625"/>
            <a:chExt cx="256950" cy="407375"/>
          </a:xfrm>
        </p:grpSpPr>
        <p:sp>
          <p:nvSpPr>
            <p:cNvPr id="37" name="Google Shape;37;p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38" name="Google Shape;38;p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39" name="Google Shape;39;p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40" name="Google Shape;40;p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41" name="Google Shape;41;p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42" name="Google Shape;42;p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43" name="Google Shape;43;p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44" name="Google Shape;44;p1"/>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p:nvPr/>
        </p:nvSpPr>
        <p:spPr>
          <a:xfrm>
            <a:off x="543557" y="358140"/>
            <a:ext cx="7899403" cy="4312920"/>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An entity relationship diagram (ERD) shows the relationships of entity sets stored in a database. </a:t>
            </a:r>
            <a:endParaRPr dirty="0">
              <a:latin typeface="Calibri" panose="020F0502020204030204" pitchFamily="34" charset="0"/>
              <a:cs typeface="Calibri" panose="020F0502020204030204" pitchFamily="34" charset="0"/>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This model is based on three basic concepts:</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Entities (objects)</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Attributes (properties)</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Relationships</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105" name="Google Shape;105;p7" descr="Diagram&#10;&#10;Description automatically generated"/>
          <p:cNvPicPr preferRelativeResize="0"/>
          <p:nvPr/>
        </p:nvPicPr>
        <p:blipFill rotWithShape="1">
          <a:blip r:embed="rId3">
            <a:alphaModFix/>
          </a:blip>
          <a:srcRect l="1281"/>
          <a:stretch/>
        </p:blipFill>
        <p:spPr>
          <a:xfrm>
            <a:off x="3419475" y="1662460"/>
            <a:ext cx="5466718" cy="33000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500"/>
                                        <p:tgtEl>
                                          <p:spTgt spid="10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500"/>
                                        <p:tgtEl>
                                          <p:spTgt spid="10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xEl>
                                              <p:pRg st="3" end="3"/>
                                            </p:txEl>
                                          </p:spTgt>
                                        </p:tgtEl>
                                        <p:attrNameLst>
                                          <p:attrName>style.visibility</p:attrName>
                                        </p:attrNameLst>
                                      </p:cBhvr>
                                      <p:to>
                                        <p:strVal val="visible"/>
                                      </p:to>
                                    </p:set>
                                    <p:animEffect transition="in" filter="fade">
                                      <p:cBhvr>
                                        <p:cTn id="16" dur="500"/>
                                        <p:tgtEl>
                                          <p:spTgt spid="10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500"/>
                                        <p:tgtEl>
                                          <p:spTgt spid="1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p:nvPr/>
        </p:nvSpPr>
        <p:spPr>
          <a:xfrm>
            <a:off x="543557" y="358140"/>
            <a:ext cx="3552193" cy="1965960"/>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Have three main relationship:</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- 1 – 1 relationship	</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- 1 – n relationship                                                    </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n – n relationship</a:t>
            </a:r>
            <a:endParaRPr dirty="0">
              <a:latin typeface="Calibri" panose="020F0502020204030204" pitchFamily="34" charset="0"/>
              <a:cs typeface="Calibri" panose="020F0502020204030204" pitchFamily="34" charset="0"/>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sng" strike="noStrike" cap="none" dirty="0">
                <a:solidFill>
                  <a:srgbClr val="000000"/>
                </a:solidFill>
                <a:latin typeface="Calibri" panose="020F0502020204030204" pitchFamily="34" charset="0"/>
                <a:cs typeface="Calibri" panose="020F0502020204030204" pitchFamily="34" charset="0"/>
                <a:sym typeface="Arial"/>
              </a:rPr>
              <a:t>https://erdplus.com/</a:t>
            </a:r>
            <a:endParaRPr sz="18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112" name="Google Shape;112;p11" descr="Diagram&#10;&#10;Description automatically generated"/>
          <p:cNvPicPr preferRelativeResize="0"/>
          <p:nvPr/>
        </p:nvPicPr>
        <p:blipFill rotWithShape="1">
          <a:blip r:embed="rId3">
            <a:alphaModFix/>
          </a:blip>
          <a:srcRect/>
          <a:stretch/>
        </p:blipFill>
        <p:spPr>
          <a:xfrm>
            <a:off x="3102070" y="1351597"/>
            <a:ext cx="5340890" cy="3027522"/>
          </a:xfrm>
          <a:prstGeom prst="rect">
            <a:avLst/>
          </a:prstGeom>
          <a:noFill/>
          <a:ln>
            <a:noFill/>
          </a:ln>
        </p:spPr>
      </p:pic>
      <p:sp>
        <p:nvSpPr>
          <p:cNvPr id="2" name="TextBox 1">
            <a:extLst>
              <a:ext uri="{FF2B5EF4-FFF2-40B4-BE49-F238E27FC236}">
                <a16:creationId xmlns:a16="http://schemas.microsoft.com/office/drawing/2014/main" id="{59083D28-5ECD-4826-9AD6-AC59D8F14D2A}"/>
              </a:ext>
            </a:extLst>
          </p:cNvPr>
          <p:cNvSpPr txBox="1"/>
          <p:nvPr/>
        </p:nvSpPr>
        <p:spPr>
          <a:xfrm>
            <a:off x="5543550" y="1043820"/>
            <a:ext cx="714375"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500"/>
                                        <p:tgtEl>
                                          <p:spTgt spid="1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1">
                                            <p:txEl>
                                              <p:pRg st="1" end="1"/>
                                            </p:txEl>
                                          </p:spTgt>
                                        </p:tgtEl>
                                        <p:attrNameLst>
                                          <p:attrName>style.visibility</p:attrName>
                                        </p:attrNameLst>
                                      </p:cBhvr>
                                      <p:to>
                                        <p:strVal val="visible"/>
                                      </p:to>
                                    </p:set>
                                    <p:animEffect transition="in" filter="fade">
                                      <p:cBhvr>
                                        <p:cTn id="10" dur="500"/>
                                        <p:tgtEl>
                                          <p:spTgt spid="1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xEl>
                                              <p:pRg st="2" end="2"/>
                                            </p:txEl>
                                          </p:spTgt>
                                        </p:tgtEl>
                                        <p:attrNameLst>
                                          <p:attrName>style.visibility</p:attrName>
                                        </p:attrNameLst>
                                      </p:cBhvr>
                                      <p:to>
                                        <p:strVal val="visible"/>
                                      </p:to>
                                    </p:set>
                                    <p:animEffect transition="in" filter="fade">
                                      <p:cBhvr>
                                        <p:cTn id="13" dur="500"/>
                                        <p:tgtEl>
                                          <p:spTgt spid="1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xEl>
                                              <p:pRg st="3" end="3"/>
                                            </p:txEl>
                                          </p:spTgt>
                                        </p:tgtEl>
                                        <p:attrNameLst>
                                          <p:attrName>style.visibility</p:attrName>
                                        </p:attrNameLst>
                                      </p:cBhvr>
                                      <p:to>
                                        <p:strVal val="visible"/>
                                      </p:to>
                                    </p:set>
                                    <p:animEffect transition="in" filter="fade">
                                      <p:cBhvr>
                                        <p:cTn id="16" dur="500"/>
                                        <p:tgtEl>
                                          <p:spTgt spid="1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xEl>
                                              <p:pRg st="4" end="4"/>
                                            </p:txEl>
                                          </p:spTgt>
                                        </p:tgtEl>
                                        <p:attrNameLst>
                                          <p:attrName>style.visibility</p:attrName>
                                        </p:attrNameLst>
                                      </p:cBhvr>
                                      <p:to>
                                        <p:strVal val="visible"/>
                                      </p:to>
                                    </p:set>
                                    <p:animEffect transition="in" filter="fade">
                                      <p:cBhvr>
                                        <p:cTn id="19" dur="500"/>
                                        <p:tgtEl>
                                          <p:spTgt spid="1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ee14901d8d_0_6"/>
          <p:cNvSpPr txBox="1"/>
          <p:nvPr/>
        </p:nvSpPr>
        <p:spPr>
          <a:xfrm>
            <a:off x="307335" y="333268"/>
            <a:ext cx="8371800" cy="44370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118" name="Google Shape;118;gee14901d8d_0_6"/>
          <p:cNvPicPr preferRelativeResize="0"/>
          <p:nvPr/>
        </p:nvPicPr>
        <p:blipFill>
          <a:blip r:embed="rId3">
            <a:alphaModFix/>
          </a:blip>
          <a:stretch>
            <a:fillRect/>
          </a:stretch>
        </p:blipFill>
        <p:spPr>
          <a:xfrm>
            <a:off x="1476375" y="385773"/>
            <a:ext cx="5699725" cy="410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ee14901d8d_0_28"/>
          <p:cNvSpPr txBox="1"/>
          <p:nvPr/>
        </p:nvSpPr>
        <p:spPr>
          <a:xfrm>
            <a:off x="307335" y="333268"/>
            <a:ext cx="8371800" cy="44370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124" name="Google Shape;124;gee14901d8d_0_28"/>
          <p:cNvPicPr preferRelativeResize="0"/>
          <p:nvPr/>
        </p:nvPicPr>
        <p:blipFill>
          <a:blip r:embed="rId3">
            <a:alphaModFix/>
          </a:blip>
          <a:stretch>
            <a:fillRect/>
          </a:stretch>
        </p:blipFill>
        <p:spPr>
          <a:xfrm>
            <a:off x="1507575" y="495150"/>
            <a:ext cx="6128849" cy="4113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ee14901d8d_0_22"/>
          <p:cNvSpPr txBox="1"/>
          <p:nvPr/>
        </p:nvSpPr>
        <p:spPr>
          <a:xfrm>
            <a:off x="307335" y="333268"/>
            <a:ext cx="8371800" cy="44370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130" name="Google Shape;130;gee14901d8d_0_22" descr="Diagram&#10;&#10;Description automatically generated"/>
          <p:cNvPicPr preferRelativeResize="0"/>
          <p:nvPr/>
        </p:nvPicPr>
        <p:blipFill rotWithShape="1">
          <a:blip r:embed="rId3">
            <a:alphaModFix/>
          </a:blip>
          <a:srcRect/>
          <a:stretch/>
        </p:blipFill>
        <p:spPr>
          <a:xfrm>
            <a:off x="1517713" y="540642"/>
            <a:ext cx="5951036" cy="40222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ctrTitle"/>
          </p:nvPr>
        </p:nvSpPr>
        <p:spPr>
          <a:xfrm>
            <a:off x="2022225" y="1711250"/>
            <a:ext cx="6108315" cy="1159800"/>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t>Relational Database Schema </a:t>
            </a:r>
            <a:endParaRPr sz="3200" dirty="0"/>
          </a:p>
        </p:txBody>
      </p:sp>
      <p:sp>
        <p:nvSpPr>
          <p:cNvPr id="136" name="Google Shape;136;p8"/>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panose="020F0502020204030204" pitchFamily="34" charset="0"/>
                <a:cs typeface="Calibri" panose="020F0502020204030204" pitchFamily="34" charset="0"/>
                <a:sym typeface="Arial"/>
              </a:rPr>
              <a:t>3</a:t>
            </a:r>
            <a:endParaRPr sz="2400" b="0" i="0" u="none" strike="noStrike" cap="none" dirty="0">
              <a:solidFill>
                <a:schemeClr val="dk1"/>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p:nvPr/>
        </p:nvSpPr>
        <p:spPr>
          <a:xfrm>
            <a:off x="322576" y="388620"/>
            <a:ext cx="8371843" cy="4091940"/>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A relational schema for a database is an outline of how data is organized. It can be a graphic illustration, or another kind of chart used by programmers to understand how each table is laid out, including the columns and the types of data they hold and how tables connect</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Components of Relational schema:</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Table</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Primary Key</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Foreign Key</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Effect transition="in" filter="fade">
                                      <p:cBhvr>
                                        <p:cTn id="7" dur="500"/>
                                        <p:tgtEl>
                                          <p:spTgt spid="14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2">
                                            <p:txEl>
                                              <p:pRg st="1" end="1"/>
                                            </p:txEl>
                                          </p:spTgt>
                                        </p:tgtEl>
                                        <p:attrNameLst>
                                          <p:attrName>style.visibility</p:attrName>
                                        </p:attrNameLst>
                                      </p:cBhvr>
                                      <p:to>
                                        <p:strVal val="visible"/>
                                      </p:to>
                                    </p:set>
                                    <p:animEffect transition="in" filter="fade">
                                      <p:cBhvr>
                                        <p:cTn id="10" dur="500"/>
                                        <p:tgtEl>
                                          <p:spTgt spid="14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2">
                                            <p:txEl>
                                              <p:pRg st="2" end="2"/>
                                            </p:txEl>
                                          </p:spTgt>
                                        </p:tgtEl>
                                        <p:attrNameLst>
                                          <p:attrName>style.visibility</p:attrName>
                                        </p:attrNameLst>
                                      </p:cBhvr>
                                      <p:to>
                                        <p:strVal val="visible"/>
                                      </p:to>
                                    </p:set>
                                    <p:animEffect transition="in" filter="fade">
                                      <p:cBhvr>
                                        <p:cTn id="13" dur="500"/>
                                        <p:tgtEl>
                                          <p:spTgt spid="14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2">
                                            <p:txEl>
                                              <p:pRg st="3" end="3"/>
                                            </p:txEl>
                                          </p:spTgt>
                                        </p:tgtEl>
                                        <p:attrNameLst>
                                          <p:attrName>style.visibility</p:attrName>
                                        </p:attrNameLst>
                                      </p:cBhvr>
                                      <p:to>
                                        <p:strVal val="visible"/>
                                      </p:to>
                                    </p:set>
                                    <p:animEffect transition="in" filter="fade">
                                      <p:cBhvr>
                                        <p:cTn id="16" dur="500"/>
                                        <p:tgtEl>
                                          <p:spTgt spid="14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2">
                                            <p:txEl>
                                              <p:pRg st="4" end="4"/>
                                            </p:txEl>
                                          </p:spTgt>
                                        </p:tgtEl>
                                        <p:attrNameLst>
                                          <p:attrName>style.visibility</p:attrName>
                                        </p:attrNameLst>
                                      </p:cBhvr>
                                      <p:to>
                                        <p:strVal val="visible"/>
                                      </p:to>
                                    </p:set>
                                    <p:animEffect transition="in" filter="fade">
                                      <p:cBhvr>
                                        <p:cTn id="19" dur="500"/>
                                        <p:tgtEl>
                                          <p:spTgt spid="1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4"/>
          <p:cNvSpPr txBox="1">
            <a:spLocks noGrp="1"/>
          </p:cNvSpPr>
          <p:nvPr>
            <p:ph type="subTitle" idx="1"/>
          </p:nvPr>
        </p:nvSpPr>
        <p:spPr>
          <a:xfrm>
            <a:off x="406401" y="254001"/>
            <a:ext cx="8469086" cy="4513942"/>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SzPts val="1800"/>
              <a:buNone/>
            </a:pPr>
            <a:r>
              <a:rPr lang="en-US" sz="2000" b="1" dirty="0"/>
              <a:t>Convert from ERD to Relational Database schema:</a:t>
            </a:r>
            <a:endParaRPr dirty="0"/>
          </a:p>
          <a:p>
            <a:pPr marL="457200" lvl="0" indent="-381000" algn="l" rtl="0">
              <a:lnSpc>
                <a:spcPct val="100000"/>
              </a:lnSpc>
              <a:spcBef>
                <a:spcPts val="600"/>
              </a:spcBef>
              <a:spcAft>
                <a:spcPts val="0"/>
              </a:spcAft>
              <a:buSzPts val="1800"/>
              <a:buNone/>
            </a:pPr>
            <a:r>
              <a:rPr lang="en-US" dirty="0"/>
              <a:t>Rule:</a:t>
            </a:r>
            <a:endParaRPr dirty="0"/>
          </a:p>
          <a:p>
            <a:pPr marL="361950" lvl="0" indent="-285750" algn="l" rtl="0">
              <a:lnSpc>
                <a:spcPct val="100000"/>
              </a:lnSpc>
              <a:spcBef>
                <a:spcPts val="600"/>
              </a:spcBef>
              <a:spcAft>
                <a:spcPts val="0"/>
              </a:spcAft>
              <a:buSzPts val="1800"/>
              <a:buFont typeface="Arial"/>
              <a:buChar char="•"/>
            </a:pPr>
            <a:r>
              <a:rPr lang="en-US" sz="1600" dirty="0"/>
              <a:t>Step 1: Convert each entity type into a corresponding relation type:</a:t>
            </a:r>
            <a:endParaRPr dirty="0"/>
          </a:p>
          <a:p>
            <a:pPr marL="457200" lvl="0" indent="-381000" algn="l" rtl="0">
              <a:lnSpc>
                <a:spcPct val="100000"/>
              </a:lnSpc>
              <a:spcBef>
                <a:spcPts val="600"/>
              </a:spcBef>
              <a:spcAft>
                <a:spcPts val="0"/>
              </a:spcAft>
              <a:buSzPts val="1800"/>
              <a:buNone/>
            </a:pPr>
            <a:r>
              <a:rPr lang="en-US" sz="1600" dirty="0"/>
              <a:t>              + 1  to 1 relationship:  two entities into one entity</a:t>
            </a:r>
            <a:endParaRPr dirty="0"/>
          </a:p>
          <a:p>
            <a:pPr marL="457200" lvl="0" indent="-381000" algn="l" rtl="0">
              <a:lnSpc>
                <a:spcPct val="100000"/>
              </a:lnSpc>
              <a:spcBef>
                <a:spcPts val="600"/>
              </a:spcBef>
              <a:spcAft>
                <a:spcPts val="0"/>
              </a:spcAft>
              <a:buSzPts val="1800"/>
              <a:buNone/>
            </a:pPr>
            <a:r>
              <a:rPr lang="en-US" sz="1600" dirty="0"/>
              <a:t>              + 1 - N relationship: get the multi-entity side key convert to foreign key</a:t>
            </a:r>
            <a:endParaRPr dirty="0"/>
          </a:p>
          <a:p>
            <a:pPr marL="457200" lvl="0" indent="-381000" algn="l" rtl="0">
              <a:lnSpc>
                <a:spcPct val="100000"/>
              </a:lnSpc>
              <a:spcBef>
                <a:spcPts val="600"/>
              </a:spcBef>
              <a:spcAft>
                <a:spcPts val="0"/>
              </a:spcAft>
              <a:buSzPts val="1800"/>
              <a:buNone/>
            </a:pPr>
            <a:r>
              <a:rPr lang="en-US" sz="1600" dirty="0"/>
              <a:t>              + N - N relationship: form a new kind of relationship</a:t>
            </a:r>
            <a:endParaRPr dirty="0"/>
          </a:p>
          <a:p>
            <a:pPr marL="76200" lvl="0" indent="0" algn="l" rtl="0">
              <a:lnSpc>
                <a:spcPct val="100000"/>
              </a:lnSpc>
              <a:spcBef>
                <a:spcPts val="600"/>
              </a:spcBef>
              <a:spcAft>
                <a:spcPts val="0"/>
              </a:spcAft>
              <a:buSzPts val="1800"/>
              <a:buNone/>
            </a:pPr>
            <a:endParaRPr sz="1600" dirty="0"/>
          </a:p>
          <a:p>
            <a:pPr marL="361950" lvl="0" indent="-285750" algn="l" rtl="0">
              <a:lnSpc>
                <a:spcPct val="100000"/>
              </a:lnSpc>
              <a:spcBef>
                <a:spcPts val="600"/>
              </a:spcBef>
              <a:spcAft>
                <a:spcPts val="0"/>
              </a:spcAft>
              <a:buSzPts val="1800"/>
              <a:buFont typeface="Arial"/>
              <a:buChar char="•"/>
            </a:pPr>
            <a:r>
              <a:rPr lang="en-US" sz="1600" dirty="0"/>
              <a:t>Step 2: Check the standard form of the relationships</a:t>
            </a:r>
            <a:endParaRP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subTitle" idx="1"/>
          </p:nvPr>
        </p:nvSpPr>
        <p:spPr>
          <a:xfrm>
            <a:off x="406401" y="254001"/>
            <a:ext cx="8469086" cy="4513942"/>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SzPts val="1800"/>
              <a:buNone/>
            </a:pPr>
            <a:r>
              <a:rPr lang="en-US" sz="2000" b="1" dirty="0"/>
              <a:t>Convert from ERD to Relational Database schema:</a:t>
            </a:r>
            <a:endParaRPr dirty="0"/>
          </a:p>
          <a:p>
            <a:pPr marL="457200" lvl="0" indent="-381000" algn="l" rtl="0">
              <a:lnSpc>
                <a:spcPct val="100000"/>
              </a:lnSpc>
              <a:spcBef>
                <a:spcPts val="600"/>
              </a:spcBef>
              <a:spcAft>
                <a:spcPts val="0"/>
              </a:spcAft>
              <a:buSzPts val="1800"/>
              <a:buNone/>
            </a:pPr>
            <a:endParaRPr dirty="0"/>
          </a:p>
        </p:txBody>
      </p:sp>
      <p:pic>
        <p:nvPicPr>
          <p:cNvPr id="153" name="Google Shape;153;p12" descr="Diagram&#10;&#10;Description automatically generated"/>
          <p:cNvPicPr preferRelativeResize="0"/>
          <p:nvPr/>
        </p:nvPicPr>
        <p:blipFill rotWithShape="1">
          <a:blip r:embed="rId3">
            <a:alphaModFix/>
          </a:blip>
          <a:srcRect/>
          <a:stretch/>
        </p:blipFill>
        <p:spPr>
          <a:xfrm>
            <a:off x="1665426" y="867230"/>
            <a:ext cx="5951035" cy="40222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subTitle" idx="1"/>
          </p:nvPr>
        </p:nvSpPr>
        <p:spPr>
          <a:xfrm>
            <a:off x="406401" y="254001"/>
            <a:ext cx="8469086" cy="4513942"/>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SzPts val="1800"/>
              <a:buNone/>
            </a:pPr>
            <a:r>
              <a:rPr lang="en-US" dirty="0"/>
              <a:t>Employee</a:t>
            </a:r>
            <a:r>
              <a:rPr lang="en-US" u="sng" dirty="0"/>
              <a:t>(</a:t>
            </a:r>
            <a:r>
              <a:rPr lang="en-US" b="1" u="sng" dirty="0" err="1"/>
              <a:t>MaNhanVien</a:t>
            </a:r>
            <a:r>
              <a:rPr lang="en-US" dirty="0"/>
              <a:t>, </a:t>
            </a:r>
            <a:r>
              <a:rPr lang="en-US" dirty="0" err="1"/>
              <a:t>HoTen</a:t>
            </a:r>
            <a:r>
              <a:rPr lang="en-US" dirty="0"/>
              <a:t>, </a:t>
            </a:r>
            <a:r>
              <a:rPr lang="en-US" dirty="0" err="1"/>
              <a:t>NgaySinh</a:t>
            </a:r>
            <a:r>
              <a:rPr lang="en-US" dirty="0"/>
              <a:t>, </a:t>
            </a:r>
            <a:r>
              <a:rPr lang="en-US" dirty="0" err="1"/>
              <a:t>DiaChi,ChucVu</a:t>
            </a:r>
            <a:r>
              <a:rPr lang="en-US" dirty="0"/>
              <a:t>, </a:t>
            </a:r>
            <a:r>
              <a:rPr lang="en-US" i="1" dirty="0" err="1">
                <a:solidFill>
                  <a:srgbClr val="FF0000"/>
                </a:solidFill>
              </a:rPr>
              <a:t>MaPhongBan</a:t>
            </a:r>
            <a:r>
              <a:rPr lang="en-US" dirty="0"/>
              <a:t>)</a:t>
            </a:r>
            <a:endParaRPr dirty="0"/>
          </a:p>
          <a:p>
            <a:pPr marL="457200" lvl="0" indent="-381000" algn="l" rtl="0">
              <a:lnSpc>
                <a:spcPct val="100000"/>
              </a:lnSpc>
              <a:spcBef>
                <a:spcPts val="600"/>
              </a:spcBef>
              <a:spcAft>
                <a:spcPts val="0"/>
              </a:spcAft>
              <a:buSzPts val="1800"/>
              <a:buNone/>
            </a:pPr>
            <a:r>
              <a:rPr lang="en-US" dirty="0"/>
              <a:t>Department(</a:t>
            </a:r>
            <a:r>
              <a:rPr lang="en-US" b="1" u="sng" dirty="0" err="1"/>
              <a:t>MaPhongBan</a:t>
            </a:r>
            <a:r>
              <a:rPr lang="en-US" dirty="0"/>
              <a:t>, </a:t>
            </a:r>
            <a:r>
              <a:rPr lang="en-US" dirty="0" err="1"/>
              <a:t>TenPhongBan</a:t>
            </a:r>
            <a:r>
              <a:rPr lang="en-US" dirty="0"/>
              <a:t>, </a:t>
            </a:r>
            <a:r>
              <a:rPr lang="en-US" i="1" dirty="0" err="1">
                <a:solidFill>
                  <a:srgbClr val="FF0000"/>
                </a:solidFill>
              </a:rPr>
              <a:t>MaTruongPhong</a:t>
            </a:r>
            <a:r>
              <a:rPr lang="en-US" dirty="0"/>
              <a:t>)</a:t>
            </a:r>
            <a:endParaRPr dirty="0"/>
          </a:p>
          <a:p>
            <a:pPr marL="457200" lvl="0" indent="-381000" algn="l" rtl="0">
              <a:lnSpc>
                <a:spcPct val="100000"/>
              </a:lnSpc>
              <a:spcBef>
                <a:spcPts val="600"/>
              </a:spcBef>
              <a:spcAft>
                <a:spcPts val="0"/>
              </a:spcAft>
              <a:buSzPts val="1800"/>
              <a:buNone/>
            </a:pPr>
            <a:r>
              <a:rPr lang="en-US" dirty="0"/>
              <a:t>Project(</a:t>
            </a:r>
            <a:r>
              <a:rPr lang="en-US" b="1" u="sng" dirty="0" err="1"/>
              <a:t>MaDuan</a:t>
            </a:r>
            <a:r>
              <a:rPr lang="en-US" dirty="0"/>
              <a:t>, </a:t>
            </a:r>
            <a:r>
              <a:rPr lang="en-US" dirty="0" err="1"/>
              <a:t>TenDuan</a:t>
            </a:r>
            <a:r>
              <a:rPr lang="en-US" dirty="0"/>
              <a:t>, </a:t>
            </a:r>
            <a:r>
              <a:rPr lang="en-US" i="1" dirty="0" err="1">
                <a:solidFill>
                  <a:srgbClr val="FF0000"/>
                </a:solidFill>
              </a:rPr>
              <a:t>MaPhongQL</a:t>
            </a:r>
            <a:r>
              <a:rPr lang="en-US" dirty="0"/>
              <a:t>)</a:t>
            </a:r>
            <a:endParaRPr dirty="0"/>
          </a:p>
          <a:p>
            <a:pPr marL="457200" lvl="0" indent="-381000" algn="l" rtl="0">
              <a:lnSpc>
                <a:spcPct val="100000"/>
              </a:lnSpc>
              <a:spcBef>
                <a:spcPts val="600"/>
              </a:spcBef>
              <a:spcAft>
                <a:spcPts val="0"/>
              </a:spcAft>
              <a:buSzPts val="1800"/>
              <a:buNone/>
            </a:pPr>
            <a:r>
              <a:rPr lang="en-US" dirty="0" err="1">
                <a:solidFill>
                  <a:srgbClr val="FF0000"/>
                </a:solidFill>
              </a:rPr>
              <a:t>Phancong</a:t>
            </a:r>
            <a:r>
              <a:rPr lang="en-US" dirty="0">
                <a:solidFill>
                  <a:srgbClr val="FF0000"/>
                </a:solidFill>
              </a:rPr>
              <a:t>(</a:t>
            </a:r>
            <a:r>
              <a:rPr lang="en-US" b="1" i="1" u="sng" dirty="0" err="1">
                <a:solidFill>
                  <a:srgbClr val="FF0000"/>
                </a:solidFill>
              </a:rPr>
              <a:t>MaNhanVien</a:t>
            </a:r>
            <a:r>
              <a:rPr lang="en-US" b="1" i="1" u="sng" dirty="0">
                <a:solidFill>
                  <a:srgbClr val="FF0000"/>
                </a:solidFill>
              </a:rPr>
              <a:t>, </a:t>
            </a:r>
            <a:r>
              <a:rPr lang="en-US" b="1" i="1" u="sng" dirty="0" err="1">
                <a:solidFill>
                  <a:srgbClr val="FF0000"/>
                </a:solidFill>
              </a:rPr>
              <a:t>MaDuan</a:t>
            </a:r>
            <a:r>
              <a:rPr lang="en-US" dirty="0">
                <a:solidFill>
                  <a:srgbClr val="FF0000"/>
                </a:solidFill>
              </a:rPr>
              <a:t>)</a:t>
            </a:r>
            <a:endParaRPr dirty="0"/>
          </a:p>
          <a:p>
            <a:pPr marL="457200" lvl="0" indent="-381000" algn="l" rtl="0">
              <a:lnSpc>
                <a:spcPct val="100000"/>
              </a:lnSpc>
              <a:spcBef>
                <a:spcPts val="600"/>
              </a:spcBef>
              <a:spcAft>
                <a:spcPts val="0"/>
              </a:spcAft>
              <a:buSzPts val="1800"/>
              <a:buNone/>
            </a:pPr>
            <a:endParaRPr dirty="0"/>
          </a:p>
        </p:txBody>
      </p:sp>
      <p:pic>
        <p:nvPicPr>
          <p:cNvPr id="159" name="Google Shape;159;p16"/>
          <p:cNvPicPr preferRelativeResize="0"/>
          <p:nvPr/>
        </p:nvPicPr>
        <p:blipFill rotWithShape="1">
          <a:blip r:embed="rId3">
            <a:alphaModFix/>
          </a:blip>
          <a:srcRect/>
          <a:stretch/>
        </p:blipFill>
        <p:spPr>
          <a:xfrm>
            <a:off x="4554774" y="1846149"/>
            <a:ext cx="4320713" cy="2921794"/>
          </a:xfrm>
          <a:prstGeom prst="rect">
            <a:avLst/>
          </a:prstGeom>
          <a:noFill/>
          <a:ln>
            <a:noFill/>
          </a:ln>
        </p:spPr>
      </p:pic>
      <p:pic>
        <p:nvPicPr>
          <p:cNvPr id="160" name="Google Shape;160;p16" descr="Diagram&#10;&#10;Description automatically generated"/>
          <p:cNvPicPr preferRelativeResize="0"/>
          <p:nvPr/>
        </p:nvPicPr>
        <p:blipFill rotWithShape="1">
          <a:blip r:embed="rId4">
            <a:alphaModFix/>
          </a:blip>
          <a:srcRect/>
          <a:stretch/>
        </p:blipFill>
        <p:spPr>
          <a:xfrm>
            <a:off x="470408" y="1846149"/>
            <a:ext cx="3886993" cy="30968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1381250" y="922668"/>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sz="2800"/>
              <a:t>Outline</a:t>
            </a:r>
            <a:endParaRPr sz="2800">
              <a:highlight>
                <a:srgbClr val="FFCD00"/>
              </a:highlight>
            </a:endParaRPr>
          </a:p>
        </p:txBody>
      </p:sp>
      <p:sp>
        <p:nvSpPr>
          <p:cNvPr id="50" name="Google Shape;50;p2"/>
          <p:cNvSpPr txBox="1">
            <a:spLocks noGrp="1"/>
          </p:cNvSpPr>
          <p:nvPr>
            <p:ph type="body" idx="1"/>
          </p:nvPr>
        </p:nvSpPr>
        <p:spPr>
          <a:xfrm>
            <a:off x="1381250" y="1480456"/>
            <a:ext cx="6809700" cy="3248213"/>
          </a:xfrm>
          <a:prstGeom prst="rect">
            <a:avLst/>
          </a:prstGeom>
          <a:noFill/>
          <a:ln>
            <a:noFill/>
          </a:ln>
        </p:spPr>
        <p:txBody>
          <a:bodyPr spcFirstLastPara="1" wrap="square" lIns="91425" tIns="91425" rIns="91425" bIns="91425" anchor="t" anchorCtr="0">
            <a:noAutofit/>
          </a:bodyPr>
          <a:lstStyle/>
          <a:p>
            <a:pPr marL="533400" lvl="0" indent="-457200" algn="l" rtl="0">
              <a:lnSpc>
                <a:spcPct val="150000"/>
              </a:lnSpc>
              <a:spcBef>
                <a:spcPts val="0"/>
              </a:spcBef>
              <a:spcAft>
                <a:spcPts val="0"/>
              </a:spcAft>
              <a:buSzPts val="2000"/>
              <a:buFont typeface="Arial"/>
              <a:buAutoNum type="arabicPeriod"/>
            </a:pPr>
            <a:r>
              <a:rPr lang="en-US" sz="2200" b="1"/>
              <a:t>Introduce MySQL</a:t>
            </a:r>
            <a:endParaRPr sz="2200"/>
          </a:p>
          <a:p>
            <a:pPr marL="533400" lvl="0" indent="-457200" algn="l" rtl="0">
              <a:lnSpc>
                <a:spcPct val="150000"/>
              </a:lnSpc>
              <a:spcBef>
                <a:spcPts val="0"/>
              </a:spcBef>
              <a:spcAft>
                <a:spcPts val="0"/>
              </a:spcAft>
              <a:buSzPts val="2000"/>
              <a:buFont typeface="Arial"/>
              <a:buAutoNum type="arabicPeriod"/>
            </a:pPr>
            <a:r>
              <a:rPr lang="en-US" sz="2200" b="1"/>
              <a:t>Entity Relationship</a:t>
            </a:r>
            <a:endParaRPr sz="2200"/>
          </a:p>
          <a:p>
            <a:pPr marL="533400" lvl="0" indent="-457200" algn="l" rtl="0">
              <a:lnSpc>
                <a:spcPct val="150000"/>
              </a:lnSpc>
              <a:spcBef>
                <a:spcPts val="0"/>
              </a:spcBef>
              <a:spcAft>
                <a:spcPts val="0"/>
              </a:spcAft>
              <a:buSzPts val="2000"/>
              <a:buFont typeface="Arial"/>
              <a:buAutoNum type="arabicPeriod"/>
            </a:pPr>
            <a:r>
              <a:rPr lang="en-US" sz="2200" b="1"/>
              <a:t>Relational Database Schema</a:t>
            </a:r>
            <a:endParaRPr sz="2200"/>
          </a:p>
          <a:p>
            <a:pPr marL="533400" lvl="0" indent="-457200" algn="l" rtl="0">
              <a:lnSpc>
                <a:spcPct val="150000"/>
              </a:lnSpc>
              <a:spcBef>
                <a:spcPts val="0"/>
              </a:spcBef>
              <a:spcAft>
                <a:spcPts val="0"/>
              </a:spcAft>
              <a:buSzPts val="2000"/>
              <a:buFont typeface="Arial"/>
              <a:buAutoNum type="arabicPeriod"/>
            </a:pPr>
            <a:r>
              <a:rPr lang="en-US" sz="2200" b="1"/>
              <a:t>Syntax of SQL statement</a:t>
            </a:r>
            <a:endParaRPr/>
          </a:p>
          <a:p>
            <a:pPr marL="533400" lvl="0" indent="-457200" algn="l" rtl="0">
              <a:lnSpc>
                <a:spcPct val="150000"/>
              </a:lnSpc>
              <a:spcBef>
                <a:spcPts val="0"/>
              </a:spcBef>
              <a:spcAft>
                <a:spcPts val="0"/>
              </a:spcAft>
              <a:buSzPts val="2000"/>
              <a:buFont typeface="Arial"/>
              <a:buAutoNum type="arabicPeriod"/>
            </a:pPr>
            <a:r>
              <a:rPr lang="en-US" sz="2200" b="1"/>
              <a:t>SQL Data Types</a:t>
            </a:r>
            <a:endParaRPr sz="2200"/>
          </a:p>
          <a:p>
            <a:pPr marL="533400" lvl="0" indent="-457200" algn="l" rtl="0">
              <a:lnSpc>
                <a:spcPct val="150000"/>
              </a:lnSpc>
              <a:spcBef>
                <a:spcPts val="0"/>
              </a:spcBef>
              <a:spcAft>
                <a:spcPts val="0"/>
              </a:spcAft>
              <a:buSzPts val="2000"/>
              <a:buFont typeface="Arial"/>
              <a:buAutoNum type="arabicPeriod"/>
            </a:pPr>
            <a:r>
              <a:rPr lang="en-US" sz="2200" b="1"/>
              <a:t>Constraints SQL</a:t>
            </a:r>
            <a:endParaRPr sz="2200" b="1"/>
          </a:p>
        </p:txBody>
      </p:sp>
      <p:grpSp>
        <p:nvGrpSpPr>
          <p:cNvPr id="51" name="Google Shape;51;p2"/>
          <p:cNvGrpSpPr/>
          <p:nvPr/>
        </p:nvGrpSpPr>
        <p:grpSpPr>
          <a:xfrm>
            <a:off x="916458" y="1019750"/>
            <a:ext cx="214625" cy="214625"/>
            <a:chOff x="2594050" y="1631825"/>
            <a:chExt cx="439625" cy="439625"/>
          </a:xfrm>
        </p:grpSpPr>
        <p:sp>
          <p:nvSpPr>
            <p:cNvPr id="52" name="Google Shape;52;p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53" name="Google Shape;53;p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54" name="Google Shape;54;p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55" name="Google Shape;55;p2"/>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a:spLocks noGrp="1"/>
          </p:cNvSpPr>
          <p:nvPr>
            <p:ph type="ctrTitle"/>
          </p:nvPr>
        </p:nvSpPr>
        <p:spPr>
          <a:xfrm>
            <a:off x="2022225" y="2204002"/>
            <a:ext cx="5651115" cy="736496"/>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t>Syntax of SQL Statement</a:t>
            </a:r>
            <a:endParaRPr sz="3200" dirty="0"/>
          </a:p>
        </p:txBody>
      </p:sp>
      <p:sp>
        <p:nvSpPr>
          <p:cNvPr id="166" name="Google Shape;166;p13"/>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panose="020F0502020204030204" pitchFamily="34" charset="0"/>
                <a:cs typeface="Calibri" panose="020F0502020204030204" pitchFamily="34" charset="0"/>
                <a:sym typeface="Arial"/>
              </a:rPr>
              <a:t>4</a:t>
            </a:r>
            <a:endParaRPr sz="2400" b="0" i="0" u="none" strike="noStrike" cap="none" dirty="0">
              <a:solidFill>
                <a:schemeClr val="dk1"/>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p:nvPr/>
        </p:nvSpPr>
        <p:spPr>
          <a:xfrm>
            <a:off x="307335" y="333268"/>
            <a:ext cx="8371843" cy="4436851"/>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DDL (Data Definition Language) </a:t>
            </a:r>
            <a:r>
              <a:rPr lang="en-US" sz="1600" b="0" i="0" u="none" strike="noStrike" cap="none" dirty="0">
                <a:solidFill>
                  <a:srgbClr val="000000"/>
                </a:solidFill>
                <a:latin typeface="Calibri" panose="020F0502020204030204" pitchFamily="34" charset="0"/>
                <a:cs typeface="Calibri" panose="020F0502020204030204" pitchFamily="34" charset="0"/>
                <a:sym typeface="Arial"/>
              </a:rPr>
              <a:t>is a syntax for creating and modifying database objects such as tables, indices, and users.</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CREATE, ALTER, DROP, RENAME</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DML (Data Manipulation Language)</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INSERT, UPDATE, DELETE </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DQL (Data Query Language)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SELECT</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DCL (Data Control Language)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GRANT, REVOKE</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TCL (Transaction Control Language)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COMMIT, ROLLBACK, SAVEPOINT</a:t>
            </a: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ed55f303d9_0_1"/>
          <p:cNvSpPr txBox="1"/>
          <p:nvPr/>
        </p:nvSpPr>
        <p:spPr>
          <a:xfrm>
            <a:off x="307335" y="333268"/>
            <a:ext cx="8371800" cy="4437000"/>
          </a:xfrm>
          <a:prstGeom prst="rect">
            <a:avLst/>
          </a:prstGeom>
          <a:noFill/>
          <a:ln>
            <a:noFill/>
          </a:ln>
        </p:spPr>
        <p:txBody>
          <a:bodyPr spcFirstLastPara="1" wrap="square" lIns="91425" tIns="91425" rIns="91425" bIns="91425" anchor="t" anchorCtr="0">
            <a:noAutofit/>
          </a:bodyPr>
          <a:lstStyle/>
          <a:p>
            <a:pPr marL="165100" marR="0" lvl="0" indent="0" algn="just" rtl="0">
              <a:lnSpc>
                <a:spcPct val="150000"/>
              </a:lnSpc>
              <a:spcBef>
                <a:spcPts val="0"/>
              </a:spcBef>
              <a:spcAft>
                <a:spcPts val="0"/>
              </a:spcAft>
              <a:buClr>
                <a:srgbClr val="000000"/>
              </a:buClr>
              <a:buSzPts val="1600"/>
              <a:buFont typeface="Arial"/>
              <a:buNone/>
            </a:pP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177" name="Google Shape;177;ged55f303d9_0_1"/>
          <p:cNvPicPr preferRelativeResize="0"/>
          <p:nvPr/>
        </p:nvPicPr>
        <p:blipFill>
          <a:blip r:embed="rId3">
            <a:alphaModFix/>
          </a:blip>
          <a:stretch>
            <a:fillRect/>
          </a:stretch>
        </p:blipFill>
        <p:spPr>
          <a:xfrm>
            <a:off x="1470274" y="431376"/>
            <a:ext cx="6203450" cy="4240800"/>
          </a:xfrm>
          <a:prstGeom prst="rect">
            <a:avLst/>
          </a:prstGeom>
          <a:noFill/>
          <a:ln>
            <a:noFill/>
          </a:ln>
        </p:spPr>
      </p:pic>
      <p:cxnSp>
        <p:nvCxnSpPr>
          <p:cNvPr id="178" name="Google Shape;178;ged55f303d9_0_1"/>
          <p:cNvCxnSpPr/>
          <p:nvPr/>
        </p:nvCxnSpPr>
        <p:spPr>
          <a:xfrm>
            <a:off x="3643850" y="681675"/>
            <a:ext cx="86700" cy="744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p:nvPr/>
        </p:nvSpPr>
        <p:spPr>
          <a:xfrm>
            <a:off x="307335" y="333268"/>
            <a:ext cx="8371843" cy="4436851"/>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1" i="0" u="none" strike="noStrike" cap="none" dirty="0">
                <a:solidFill>
                  <a:srgbClr val="000000"/>
                </a:solidFill>
                <a:latin typeface="Calibri" panose="020F0502020204030204" pitchFamily="34" charset="0"/>
                <a:cs typeface="Calibri" panose="020F0502020204030204" pitchFamily="34" charset="0"/>
                <a:sym typeface="Arial"/>
              </a:rPr>
              <a:t>DCL (Data Control Language)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are used to grant and take back authority from any database user.</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GRANT: It is used to give user access privileges to a database.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REVOKE: It is used to take back permissions from the user.</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1" i="0" u="none" strike="noStrike" cap="none" dirty="0">
                <a:solidFill>
                  <a:srgbClr val="000000"/>
                </a:solidFill>
                <a:latin typeface="Calibri" panose="020F0502020204030204" pitchFamily="34" charset="0"/>
                <a:cs typeface="Calibri" panose="020F0502020204030204" pitchFamily="34" charset="0"/>
                <a:sym typeface="Arial"/>
              </a:rPr>
              <a:t>TCL (Transaction Control Language)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COMMIT: Commit command is used to save all the transactions to the database.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ROLLBACK: Rollback command is used to undo transactions that have not already been saved to the database.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SAVEPOINT: It is used to roll the transaction back to a certain point without rolling back the entire transaction.</a:t>
            </a: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p:nvPr/>
        </p:nvSpPr>
        <p:spPr>
          <a:xfrm>
            <a:off x="307335" y="262722"/>
            <a:ext cx="8371843" cy="4469298"/>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Create Database:</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600"/>
              <a:buFont typeface="Arial"/>
              <a:buNone/>
            </a:pPr>
            <a:endParaRPr sz="1600" b="1"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Drop Database:</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600" b="1"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Create Table:</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600" b="1"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600" b="1"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600" b="1"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Drop Table:</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190" name="Google Shape;190;p14"/>
          <p:cNvPicPr preferRelativeResize="0"/>
          <p:nvPr/>
        </p:nvPicPr>
        <p:blipFill rotWithShape="1">
          <a:blip r:embed="rId3">
            <a:alphaModFix/>
          </a:blip>
          <a:srcRect/>
          <a:stretch/>
        </p:blipFill>
        <p:spPr>
          <a:xfrm>
            <a:off x="2793433" y="433098"/>
            <a:ext cx="3477014" cy="49654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91" name="Google Shape;191;p14"/>
          <p:cNvPicPr preferRelativeResize="0"/>
          <p:nvPr/>
        </p:nvPicPr>
        <p:blipFill rotWithShape="1">
          <a:blip r:embed="rId4">
            <a:alphaModFix/>
          </a:blip>
          <a:srcRect/>
          <a:stretch/>
        </p:blipFill>
        <p:spPr>
          <a:xfrm>
            <a:off x="2793433" y="1285532"/>
            <a:ext cx="3431806" cy="48230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92" name="Google Shape;192;p14"/>
          <p:cNvPicPr preferRelativeResize="0"/>
          <p:nvPr/>
        </p:nvPicPr>
        <p:blipFill rotWithShape="1">
          <a:blip r:embed="rId5">
            <a:alphaModFix/>
          </a:blip>
          <a:srcRect/>
          <a:stretch/>
        </p:blipFill>
        <p:spPr>
          <a:xfrm>
            <a:off x="2793433" y="2019300"/>
            <a:ext cx="3303651" cy="1279709"/>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93" name="Google Shape;193;p14"/>
          <p:cNvPicPr preferRelativeResize="0"/>
          <p:nvPr/>
        </p:nvPicPr>
        <p:blipFill rotWithShape="1">
          <a:blip r:embed="rId6">
            <a:alphaModFix/>
          </a:blip>
          <a:srcRect/>
          <a:stretch/>
        </p:blipFill>
        <p:spPr>
          <a:xfrm>
            <a:off x="2793433" y="3580342"/>
            <a:ext cx="3303651" cy="514382"/>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subTitle" idx="1"/>
          </p:nvPr>
        </p:nvSpPr>
        <p:spPr>
          <a:xfrm>
            <a:off x="601980" y="243840"/>
            <a:ext cx="7399020" cy="461772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SzPts val="1800"/>
              <a:buFont typeface="Arial"/>
              <a:buChar char="•"/>
            </a:pPr>
            <a:r>
              <a:rPr lang="en-US" b="1" dirty="0"/>
              <a:t>Alter Table: </a:t>
            </a:r>
            <a:r>
              <a:rPr lang="en-US" sz="1400" dirty="0"/>
              <a:t>is used to add, delete, or modify columns in an existing table</a:t>
            </a:r>
            <a:r>
              <a:rPr lang="en-US" dirty="0"/>
              <a:t>.</a:t>
            </a:r>
            <a:endParaRPr dirty="0"/>
          </a:p>
          <a:p>
            <a:pPr marL="76200" lvl="0" indent="0" algn="l" rtl="0">
              <a:lnSpc>
                <a:spcPct val="100000"/>
              </a:lnSpc>
              <a:spcBef>
                <a:spcPts val="600"/>
              </a:spcBef>
              <a:spcAft>
                <a:spcPts val="0"/>
              </a:spcAft>
              <a:buSzPts val="1800"/>
              <a:buNone/>
            </a:pPr>
            <a:r>
              <a:rPr lang="en-US" dirty="0"/>
              <a:t>   </a:t>
            </a:r>
            <a:r>
              <a:rPr lang="en-US" sz="1600" dirty="0">
                <a:solidFill>
                  <a:schemeClr val="dk1"/>
                </a:solidFill>
              </a:rPr>
              <a:t>- ADD column:</a:t>
            </a:r>
            <a:endParaRPr dirty="0"/>
          </a:p>
          <a:p>
            <a:pPr marL="76200" lvl="0" indent="0" algn="l" rtl="0">
              <a:lnSpc>
                <a:spcPct val="100000"/>
              </a:lnSpc>
              <a:spcBef>
                <a:spcPts val="600"/>
              </a:spcBef>
              <a:spcAft>
                <a:spcPts val="0"/>
              </a:spcAft>
              <a:buSzPts val="1800"/>
              <a:buNone/>
            </a:pPr>
            <a:endParaRPr sz="1600" dirty="0">
              <a:solidFill>
                <a:schemeClr val="dk1"/>
              </a:solidFill>
            </a:endParaRPr>
          </a:p>
          <a:p>
            <a:pPr marL="76200" lvl="0" indent="0" algn="l" rtl="0">
              <a:lnSpc>
                <a:spcPct val="100000"/>
              </a:lnSpc>
              <a:spcBef>
                <a:spcPts val="600"/>
              </a:spcBef>
              <a:spcAft>
                <a:spcPts val="0"/>
              </a:spcAft>
              <a:buSzPts val="1800"/>
              <a:buNone/>
            </a:pPr>
            <a:endParaRPr sz="1600" dirty="0">
              <a:solidFill>
                <a:schemeClr val="dk1"/>
              </a:solidFill>
            </a:endParaRPr>
          </a:p>
          <a:p>
            <a:pPr marL="76200" lvl="0" indent="0" algn="l" rtl="0">
              <a:lnSpc>
                <a:spcPct val="100000"/>
              </a:lnSpc>
              <a:spcBef>
                <a:spcPts val="600"/>
              </a:spcBef>
              <a:spcAft>
                <a:spcPts val="0"/>
              </a:spcAft>
              <a:buSzPts val="1800"/>
              <a:buNone/>
            </a:pPr>
            <a:r>
              <a:rPr lang="en-US" sz="1600" dirty="0">
                <a:solidFill>
                  <a:schemeClr val="dk1"/>
                </a:solidFill>
              </a:rPr>
              <a:t>    - DROP column:</a:t>
            </a:r>
            <a:endParaRPr dirty="0"/>
          </a:p>
          <a:p>
            <a:pPr marL="76200" lvl="0" indent="0" algn="l" rtl="0">
              <a:lnSpc>
                <a:spcPct val="100000"/>
              </a:lnSpc>
              <a:spcBef>
                <a:spcPts val="600"/>
              </a:spcBef>
              <a:spcAft>
                <a:spcPts val="0"/>
              </a:spcAft>
              <a:buSzPts val="1800"/>
              <a:buNone/>
            </a:pPr>
            <a:endParaRPr sz="1600" dirty="0">
              <a:solidFill>
                <a:schemeClr val="dk1"/>
              </a:solidFill>
            </a:endParaRPr>
          </a:p>
          <a:p>
            <a:pPr marL="76200" lvl="0" indent="0" algn="l" rtl="0">
              <a:lnSpc>
                <a:spcPct val="100000"/>
              </a:lnSpc>
              <a:spcBef>
                <a:spcPts val="600"/>
              </a:spcBef>
              <a:spcAft>
                <a:spcPts val="0"/>
              </a:spcAft>
              <a:buSzPts val="1800"/>
              <a:buNone/>
            </a:pPr>
            <a:endParaRPr sz="1600" dirty="0">
              <a:solidFill>
                <a:schemeClr val="dk1"/>
              </a:solidFill>
            </a:endParaRPr>
          </a:p>
          <a:p>
            <a:pPr marL="76200" lvl="0" indent="0" algn="l" rtl="0">
              <a:lnSpc>
                <a:spcPct val="100000"/>
              </a:lnSpc>
              <a:spcBef>
                <a:spcPts val="600"/>
              </a:spcBef>
              <a:spcAft>
                <a:spcPts val="0"/>
              </a:spcAft>
              <a:buSzPts val="1800"/>
              <a:buNone/>
            </a:pPr>
            <a:r>
              <a:rPr lang="en-US" sz="1600" dirty="0">
                <a:solidFill>
                  <a:schemeClr val="dk1"/>
                </a:solidFill>
              </a:rPr>
              <a:t>   - </a:t>
            </a:r>
            <a:r>
              <a:rPr lang="en-US" sz="1600" dirty="0"/>
              <a:t>ALTER/MODIFY column:</a:t>
            </a:r>
            <a:endParaRPr dirty="0"/>
          </a:p>
          <a:p>
            <a:pPr marL="76200" lvl="0" indent="0" algn="l" rtl="0">
              <a:lnSpc>
                <a:spcPct val="100000"/>
              </a:lnSpc>
              <a:spcBef>
                <a:spcPts val="600"/>
              </a:spcBef>
              <a:spcAft>
                <a:spcPts val="0"/>
              </a:spcAft>
              <a:buSzPts val="1800"/>
              <a:buNone/>
            </a:pPr>
            <a:r>
              <a:rPr lang="en-US" sz="1600" dirty="0"/>
              <a:t>        + SQL server:</a:t>
            </a:r>
            <a:endParaRPr dirty="0"/>
          </a:p>
          <a:p>
            <a:pPr marL="76200" lvl="0" indent="0" algn="l" rtl="0">
              <a:lnSpc>
                <a:spcPct val="100000"/>
              </a:lnSpc>
              <a:spcBef>
                <a:spcPts val="600"/>
              </a:spcBef>
              <a:spcAft>
                <a:spcPts val="0"/>
              </a:spcAft>
              <a:buSzPts val="1800"/>
              <a:buNone/>
            </a:pPr>
            <a:endParaRPr sz="1600" dirty="0"/>
          </a:p>
          <a:p>
            <a:pPr marL="76200" lvl="0" indent="0" algn="l" rtl="0">
              <a:lnSpc>
                <a:spcPct val="100000"/>
              </a:lnSpc>
              <a:spcBef>
                <a:spcPts val="600"/>
              </a:spcBef>
              <a:spcAft>
                <a:spcPts val="0"/>
              </a:spcAft>
              <a:buSzPts val="1800"/>
              <a:buNone/>
            </a:pPr>
            <a:endParaRPr sz="1600" dirty="0"/>
          </a:p>
          <a:p>
            <a:pPr marL="76200" lvl="0" indent="0" algn="l" rtl="0">
              <a:lnSpc>
                <a:spcPct val="100000"/>
              </a:lnSpc>
              <a:spcBef>
                <a:spcPts val="600"/>
              </a:spcBef>
              <a:spcAft>
                <a:spcPts val="0"/>
              </a:spcAft>
              <a:buSzPts val="1800"/>
              <a:buNone/>
            </a:pPr>
            <a:r>
              <a:rPr lang="en-US" sz="1600" dirty="0"/>
              <a:t>        + MySQL:  </a:t>
            </a:r>
            <a:endParaRPr sz="1600" dirty="0"/>
          </a:p>
          <a:p>
            <a:pPr marL="76200" lvl="0" indent="0" algn="l" rtl="0">
              <a:lnSpc>
                <a:spcPct val="100000"/>
              </a:lnSpc>
              <a:spcBef>
                <a:spcPts val="600"/>
              </a:spcBef>
              <a:spcAft>
                <a:spcPts val="0"/>
              </a:spcAft>
              <a:buSzPts val="1800"/>
              <a:buNone/>
            </a:pPr>
            <a:endParaRPr sz="1600" dirty="0">
              <a:solidFill>
                <a:schemeClr val="dk1"/>
              </a:solidFill>
            </a:endParaRPr>
          </a:p>
          <a:p>
            <a:pPr marL="76200" lvl="0" indent="0" algn="l" rtl="0">
              <a:lnSpc>
                <a:spcPct val="100000"/>
              </a:lnSpc>
              <a:spcBef>
                <a:spcPts val="600"/>
              </a:spcBef>
              <a:spcAft>
                <a:spcPts val="0"/>
              </a:spcAft>
              <a:buSzPts val="1800"/>
              <a:buNone/>
            </a:pPr>
            <a:endParaRPr dirty="0"/>
          </a:p>
        </p:txBody>
      </p:sp>
      <p:pic>
        <p:nvPicPr>
          <p:cNvPr id="199" name="Google Shape;199;p35"/>
          <p:cNvPicPr preferRelativeResize="0"/>
          <p:nvPr/>
        </p:nvPicPr>
        <p:blipFill rotWithShape="1">
          <a:blip r:embed="rId3">
            <a:alphaModFix/>
          </a:blip>
          <a:srcRect/>
          <a:stretch/>
        </p:blipFill>
        <p:spPr>
          <a:xfrm>
            <a:off x="2802033" y="872477"/>
            <a:ext cx="2764274" cy="637273"/>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200" name="Google Shape;200;p35"/>
          <p:cNvPicPr preferRelativeResize="0"/>
          <p:nvPr/>
        </p:nvPicPr>
        <p:blipFill rotWithShape="1">
          <a:blip r:embed="rId4">
            <a:alphaModFix/>
          </a:blip>
          <a:srcRect/>
          <a:stretch/>
        </p:blipFill>
        <p:spPr>
          <a:xfrm>
            <a:off x="2802033" y="1834463"/>
            <a:ext cx="2855714" cy="749507"/>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201" name="Google Shape;201;p35"/>
          <p:cNvPicPr preferRelativeResize="0"/>
          <p:nvPr/>
        </p:nvPicPr>
        <p:blipFill rotWithShape="1">
          <a:blip r:embed="rId5">
            <a:alphaModFix/>
          </a:blip>
          <a:srcRect/>
          <a:stretch/>
        </p:blipFill>
        <p:spPr>
          <a:xfrm>
            <a:off x="2802033" y="3038423"/>
            <a:ext cx="3412782" cy="657277"/>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202" name="Google Shape;202;p35"/>
          <p:cNvPicPr preferRelativeResize="0"/>
          <p:nvPr/>
        </p:nvPicPr>
        <p:blipFill rotWithShape="1">
          <a:blip r:embed="rId6">
            <a:alphaModFix/>
          </a:blip>
          <a:srcRect/>
          <a:stretch/>
        </p:blipFill>
        <p:spPr>
          <a:xfrm>
            <a:off x="2802033" y="4023855"/>
            <a:ext cx="3438746" cy="70875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aphicFrame>
        <p:nvGraphicFramePr>
          <p:cNvPr id="207" name="Google Shape;207;p21"/>
          <p:cNvGraphicFramePr/>
          <p:nvPr/>
        </p:nvGraphicFramePr>
        <p:xfrm>
          <a:off x="723900" y="827490"/>
          <a:ext cx="7696200" cy="3382550"/>
        </p:xfrm>
        <a:graphic>
          <a:graphicData uri="http://schemas.openxmlformats.org/drawingml/2006/table">
            <a:tbl>
              <a:tblPr firstRow="1" bandRow="1">
                <a:noFill/>
                <a:tableStyleId>{B45D5B46-7B8B-4D56-A802-FD9562B5E55C}</a:tableStyleId>
              </a:tblPr>
              <a:tblGrid>
                <a:gridCol w="2512225">
                  <a:extLst>
                    <a:ext uri="{9D8B030D-6E8A-4147-A177-3AD203B41FA5}">
                      <a16:colId xmlns:a16="http://schemas.microsoft.com/office/drawing/2014/main" val="20000"/>
                    </a:ext>
                  </a:extLst>
                </a:gridCol>
                <a:gridCol w="2578900">
                  <a:extLst>
                    <a:ext uri="{9D8B030D-6E8A-4147-A177-3AD203B41FA5}">
                      <a16:colId xmlns:a16="http://schemas.microsoft.com/office/drawing/2014/main" val="20001"/>
                    </a:ext>
                  </a:extLst>
                </a:gridCol>
                <a:gridCol w="2605075">
                  <a:extLst>
                    <a:ext uri="{9D8B030D-6E8A-4147-A177-3AD203B41FA5}">
                      <a16:colId xmlns:a16="http://schemas.microsoft.com/office/drawing/2014/main" val="20002"/>
                    </a:ext>
                  </a:extLst>
                </a:gridCol>
              </a:tblGrid>
              <a:tr h="514550">
                <a:tc>
                  <a:txBody>
                    <a:bodyPr/>
                    <a:lstStyle/>
                    <a:p>
                      <a:pPr marL="0" marR="0" lvl="0" indent="0" algn="ctr" rtl="0">
                        <a:lnSpc>
                          <a:spcPct val="150000"/>
                        </a:lnSpc>
                        <a:spcBef>
                          <a:spcPts val="0"/>
                        </a:spcBef>
                        <a:spcAft>
                          <a:spcPts val="0"/>
                        </a:spcAft>
                        <a:buClr>
                          <a:srgbClr val="000000"/>
                        </a:buClr>
                        <a:buSzPts val="1600"/>
                        <a:buFont typeface="Arial"/>
                        <a:buNone/>
                      </a:pPr>
                      <a:r>
                        <a:rPr lang="en-US" sz="1600" b="1" i="0" u="none" strike="noStrike" cap="none" dirty="0">
                          <a:solidFill>
                            <a:srgbClr val="000000"/>
                          </a:solidFill>
                          <a:latin typeface="Calibri" panose="020F0502020204030204" pitchFamily="34" charset="0"/>
                          <a:ea typeface="Arial"/>
                          <a:cs typeface="Calibri" panose="020F0502020204030204" pitchFamily="34" charset="0"/>
                          <a:sym typeface="Arial"/>
                        </a:rPr>
                        <a:t>DELETE</a:t>
                      </a:r>
                      <a:endParaRPr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latin typeface="Calibri" panose="020F0502020204030204" pitchFamily="34" charset="0"/>
                          <a:cs typeface="Calibri" panose="020F0502020204030204" pitchFamily="34" charset="0"/>
                        </a:rPr>
                        <a:t>TRUNCATE</a:t>
                      </a:r>
                      <a:endParaRPr sz="16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latin typeface="Calibri" panose="020F0502020204030204" pitchFamily="34" charset="0"/>
                          <a:cs typeface="Calibri" panose="020F0502020204030204" pitchFamily="34" charset="0"/>
                        </a:rPr>
                        <a:t>DROP</a:t>
                      </a:r>
                      <a:endParaRPr sz="1600" b="1" u="none" strike="noStrike" cap="none" dirty="0"/>
                    </a:p>
                  </a:txBody>
                  <a:tcPr marL="91450" marR="91450" marT="45725" marB="45725" anchor="ctr"/>
                </a:tc>
                <a:extLst>
                  <a:ext uri="{0D108BD9-81ED-4DB2-BD59-A6C34878D82A}">
                    <a16:rowId xmlns:a16="http://schemas.microsoft.com/office/drawing/2014/main" val="10000"/>
                  </a:ext>
                </a:extLst>
              </a:tr>
              <a:tr h="7170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err="1">
                          <a:latin typeface="Calibri" panose="020F0502020204030204" pitchFamily="34" charset="0"/>
                          <a:cs typeface="Calibri" panose="020F0502020204030204" pitchFamily="34" charset="0"/>
                        </a:rPr>
                        <a:t>Xoá</a:t>
                      </a:r>
                      <a:r>
                        <a:rPr lang="en-US" sz="1600" u="none" strike="noStrike" cap="none" dirty="0">
                          <a:latin typeface="Calibri" panose="020F0502020204030204" pitchFamily="34" charset="0"/>
                          <a:cs typeface="Calibri" panose="020F0502020204030204" pitchFamily="34" charset="0"/>
                        </a:rPr>
                        <a:t> 1 hay </a:t>
                      </a:r>
                      <a:r>
                        <a:rPr lang="en-US" sz="1600" u="none" strike="noStrike" cap="none" dirty="0" err="1">
                          <a:latin typeface="Calibri" panose="020F0502020204030204" pitchFamily="34" charset="0"/>
                          <a:cs typeface="Calibri" panose="020F0502020204030204" pitchFamily="34" charset="0"/>
                        </a:rPr>
                        <a:t>nhiều</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bản</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ghi</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trong</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bảng</a:t>
                      </a:r>
                      <a:endParaRPr sz="16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err="1">
                          <a:latin typeface="Calibri" panose="020F0502020204030204" pitchFamily="34" charset="0"/>
                          <a:cs typeface="Calibri" panose="020F0502020204030204" pitchFamily="34" charset="0"/>
                        </a:rPr>
                        <a:t>Xoá</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toàn</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bộ</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dữ</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liệu</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các</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bản</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ghi</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trong</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bảng</a:t>
                      </a:r>
                      <a:r>
                        <a:rPr lang="en-US" sz="1600" u="none" strike="noStrike" cap="none" dirty="0">
                          <a:latin typeface="Calibri" panose="020F0502020204030204" pitchFamily="34" charset="0"/>
                          <a:cs typeface="Calibri" panose="020F0502020204030204" pitchFamily="34" charset="0"/>
                        </a:rPr>
                        <a:t>.</a:t>
                      </a:r>
                      <a:endParaRPr sz="1600" b="0" i="0" u="none" strike="noStrike" cap="none" dirty="0">
                        <a:solidFill>
                          <a:schemeClr val="dk1"/>
                        </a:solidFill>
                        <a:latin typeface="Calibri" panose="020F0502020204030204" pitchFamily="34" charset="0"/>
                        <a:ea typeface="Arial"/>
                        <a:cs typeface="Calibri" panose="020F0502020204030204" pitchFamily="34" charset="0"/>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err="1">
                          <a:latin typeface="Calibri" panose="020F0502020204030204" pitchFamily="34" charset="0"/>
                          <a:cs typeface="Calibri" panose="020F0502020204030204" pitchFamily="34" charset="0"/>
                        </a:rPr>
                        <a:t>Xóa</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luôn</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bảng</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và</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dữ</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liệu</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khỏi</a:t>
                      </a:r>
                      <a:r>
                        <a:rPr lang="en-US" sz="1600" u="none" strike="noStrike" cap="none" dirty="0">
                          <a:latin typeface="Calibri" panose="020F0502020204030204" pitchFamily="34" charset="0"/>
                          <a:cs typeface="Calibri" panose="020F0502020204030204" pitchFamily="34" charset="0"/>
                        </a:rPr>
                        <a:t> Database </a:t>
                      </a:r>
                      <a:endParaRPr sz="1600" u="none" strike="noStrike" cap="none" dirty="0"/>
                    </a:p>
                  </a:txBody>
                  <a:tcPr marL="91450" marR="91450" marT="45725" marB="45725" anchor="ctr"/>
                </a:tc>
                <a:extLst>
                  <a:ext uri="{0D108BD9-81ED-4DB2-BD59-A6C34878D82A}">
                    <a16:rowId xmlns:a16="http://schemas.microsoft.com/office/drawing/2014/main" val="10001"/>
                  </a:ext>
                </a:extLst>
              </a:tr>
              <a:tr h="7170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latin typeface="Calibri" panose="020F0502020204030204" pitchFamily="34" charset="0"/>
                          <a:cs typeface="Calibri" panose="020F0502020204030204" pitchFamily="34" charset="0"/>
                        </a:rPr>
                        <a:t>DML</a:t>
                      </a:r>
                      <a:endParaRPr sz="16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panose="020F0502020204030204" pitchFamily="34" charset="0"/>
                          <a:ea typeface="Arial"/>
                          <a:cs typeface="Calibri" panose="020F0502020204030204" pitchFamily="34" charset="0"/>
                          <a:sym typeface="Arial"/>
                        </a:rPr>
                        <a:t>DDL</a:t>
                      </a:r>
                      <a:endParaRPr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latin typeface="Calibri" panose="020F0502020204030204" pitchFamily="34" charset="0"/>
                          <a:cs typeface="Calibri" panose="020F0502020204030204" pitchFamily="34" charset="0"/>
                        </a:rPr>
                        <a:t>DDL</a:t>
                      </a:r>
                      <a:endParaRPr sz="1600" u="none" strike="noStrike" cap="none" dirty="0"/>
                    </a:p>
                  </a:txBody>
                  <a:tcPr marL="91450" marR="91450" marT="45725" marB="45725" anchor="ctr"/>
                </a:tc>
                <a:extLst>
                  <a:ext uri="{0D108BD9-81ED-4DB2-BD59-A6C34878D82A}">
                    <a16:rowId xmlns:a16="http://schemas.microsoft.com/office/drawing/2014/main" val="10002"/>
                  </a:ext>
                </a:extLst>
              </a:tr>
              <a:tr h="7170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err="1">
                          <a:latin typeface="Calibri" panose="020F0502020204030204" pitchFamily="34" charset="0"/>
                          <a:cs typeface="Calibri" panose="020F0502020204030204" pitchFamily="34" charset="0"/>
                        </a:rPr>
                        <a:t>Dữ</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liệu</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có</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thể</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phục</a:t>
                      </a:r>
                      <a:r>
                        <a:rPr lang="en-US" sz="1600" u="none" strike="noStrike" cap="none" dirty="0">
                          <a:latin typeface="Calibri" panose="020F0502020204030204" pitchFamily="34" charset="0"/>
                          <a:cs typeface="Calibri" panose="020F0502020204030204" pitchFamily="34" charset="0"/>
                        </a:rPr>
                        <a:t> </a:t>
                      </a:r>
                      <a:r>
                        <a:rPr lang="en-US" sz="1600" u="none" strike="noStrike" cap="none" dirty="0" err="1">
                          <a:latin typeface="Calibri" panose="020F0502020204030204" pitchFamily="34" charset="0"/>
                          <a:cs typeface="Calibri" panose="020F0502020204030204" pitchFamily="34" charset="0"/>
                        </a:rPr>
                        <a:t>hồi</a:t>
                      </a:r>
                      <a:endParaRPr sz="16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err="1">
                          <a:latin typeface="Calibri" panose="020F0502020204030204" pitchFamily="34" charset="0"/>
                          <a:cs typeface="Calibri" panose="020F0502020204030204" pitchFamily="34" charset="0"/>
                        </a:rPr>
                        <a:t>Không</a:t>
                      </a:r>
                      <a:endParaRPr sz="16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err="1">
                          <a:latin typeface="Calibri" panose="020F0502020204030204" pitchFamily="34" charset="0"/>
                          <a:cs typeface="Calibri" panose="020F0502020204030204" pitchFamily="34" charset="0"/>
                        </a:rPr>
                        <a:t>Không</a:t>
                      </a:r>
                      <a:endParaRPr sz="1600" u="none" strike="noStrike" cap="none" dirty="0"/>
                    </a:p>
                  </a:txBody>
                  <a:tcPr marL="91450" marR="91450" marT="45725" marB="45725" anchor="ctr"/>
                </a:tc>
                <a:extLst>
                  <a:ext uri="{0D108BD9-81ED-4DB2-BD59-A6C34878D82A}">
                    <a16:rowId xmlns:a16="http://schemas.microsoft.com/office/drawing/2014/main" val="10003"/>
                  </a:ext>
                </a:extLst>
              </a:tr>
              <a:tr h="7170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solidFill>
                            <a:srgbClr val="0070C0"/>
                          </a:solidFill>
                          <a:latin typeface="Calibri" panose="020F0502020204030204" pitchFamily="34" charset="0"/>
                          <a:cs typeface="Calibri" panose="020F0502020204030204" pitchFamily="34" charset="0"/>
                        </a:rPr>
                        <a:t>DELETE FROM </a:t>
                      </a:r>
                      <a:r>
                        <a:rPr lang="en-US" sz="1600" u="none" strike="noStrike" cap="none" dirty="0" err="1">
                          <a:solidFill>
                            <a:srgbClr val="0070C0"/>
                          </a:solidFill>
                          <a:latin typeface="Calibri" panose="020F0502020204030204" pitchFamily="34" charset="0"/>
                          <a:cs typeface="Calibri" panose="020F0502020204030204" pitchFamily="34" charset="0"/>
                        </a:rPr>
                        <a:t>table_name</a:t>
                      </a:r>
                      <a:r>
                        <a:rPr lang="en-US" sz="1600" u="none" strike="noStrike" cap="none" dirty="0">
                          <a:solidFill>
                            <a:srgbClr val="0070C0"/>
                          </a:solidFill>
                          <a:latin typeface="Calibri" panose="020F0502020204030204" pitchFamily="34" charset="0"/>
                          <a:cs typeface="Calibri" panose="020F0502020204030204" pitchFamily="34" charset="0"/>
                        </a:rPr>
                        <a:t> </a:t>
                      </a:r>
                      <a:endParaRPr dirty="0"/>
                    </a:p>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solidFill>
                            <a:srgbClr val="0070C0"/>
                          </a:solidFill>
                        </a:rPr>
                        <a:t>[WHERE conditions]</a:t>
                      </a:r>
                      <a:endParaRPr sz="1600" u="none" strike="noStrike" cap="none" dirty="0">
                        <a:solidFill>
                          <a:srgbClr val="0070C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solidFill>
                            <a:srgbClr val="0070C0"/>
                          </a:solidFill>
                          <a:latin typeface="Calibri" panose="020F0502020204030204" pitchFamily="34" charset="0"/>
                          <a:cs typeface="Calibri" panose="020F0502020204030204" pitchFamily="34" charset="0"/>
                        </a:rPr>
                        <a:t>TRUNCATE TABLE  </a:t>
                      </a:r>
                      <a:r>
                        <a:rPr lang="en-US" sz="1600" u="none" strike="noStrike" cap="none" dirty="0" err="1">
                          <a:solidFill>
                            <a:srgbClr val="0070C0"/>
                          </a:solidFill>
                          <a:latin typeface="Calibri" panose="020F0502020204030204" pitchFamily="34" charset="0"/>
                          <a:cs typeface="Calibri" panose="020F0502020204030204" pitchFamily="34" charset="0"/>
                        </a:rPr>
                        <a:t>table_name</a:t>
                      </a:r>
                      <a:r>
                        <a:rPr lang="en-US" sz="1600" u="none" strike="noStrike" cap="none" dirty="0">
                          <a:solidFill>
                            <a:srgbClr val="0070C0"/>
                          </a:solidFill>
                          <a:latin typeface="Calibri" panose="020F0502020204030204" pitchFamily="34" charset="0"/>
                          <a:cs typeface="Calibri" panose="020F0502020204030204" pitchFamily="34" charset="0"/>
                        </a:rPr>
                        <a:t>;</a:t>
                      </a:r>
                      <a:endParaRPr sz="1600" u="none" strike="noStrike" cap="none" dirty="0">
                        <a:solidFill>
                          <a:srgbClr val="0070C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solidFill>
                            <a:srgbClr val="0070C0"/>
                          </a:solidFill>
                          <a:latin typeface="Calibri" panose="020F0502020204030204" pitchFamily="34" charset="0"/>
                          <a:cs typeface="Calibri" panose="020F0502020204030204" pitchFamily="34" charset="0"/>
                        </a:rPr>
                        <a:t>DROP TABLE </a:t>
                      </a:r>
                      <a:r>
                        <a:rPr lang="en-US" sz="1600" u="none" strike="noStrike" cap="none" dirty="0" err="1">
                          <a:solidFill>
                            <a:srgbClr val="0070C0"/>
                          </a:solidFill>
                          <a:latin typeface="Calibri" panose="020F0502020204030204" pitchFamily="34" charset="0"/>
                          <a:cs typeface="Calibri" panose="020F0502020204030204" pitchFamily="34" charset="0"/>
                        </a:rPr>
                        <a:t>table_name</a:t>
                      </a:r>
                      <a:r>
                        <a:rPr lang="en-US" sz="1600" u="none" strike="noStrike" cap="none" dirty="0">
                          <a:solidFill>
                            <a:srgbClr val="0070C0"/>
                          </a:solidFill>
                          <a:latin typeface="Calibri" panose="020F0502020204030204" pitchFamily="34" charset="0"/>
                          <a:cs typeface="Calibri" panose="020F0502020204030204" pitchFamily="34" charset="0"/>
                        </a:rPr>
                        <a:t>;</a:t>
                      </a:r>
                      <a:endParaRPr sz="1600" u="none" strike="noStrike" cap="none" dirty="0">
                        <a:solidFill>
                          <a:srgbClr val="0070C0"/>
                        </a:solidFill>
                      </a:endParaRPr>
                    </a:p>
                  </a:txBody>
                  <a:tcPr marL="91450" marR="91450" marT="45725" marB="457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2"/>
          <p:cNvSpPr txBox="1">
            <a:spLocks noGrp="1"/>
          </p:cNvSpPr>
          <p:nvPr>
            <p:ph type="ctrTitle"/>
          </p:nvPr>
        </p:nvSpPr>
        <p:spPr>
          <a:xfrm>
            <a:off x="2022225" y="2204002"/>
            <a:ext cx="5651115" cy="736496"/>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t>SQL Data Types</a:t>
            </a:r>
            <a:endParaRPr sz="3200" dirty="0"/>
          </a:p>
        </p:txBody>
      </p:sp>
      <p:sp>
        <p:nvSpPr>
          <p:cNvPr id="213" name="Google Shape;213;p22"/>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panose="020F0502020204030204" pitchFamily="34" charset="0"/>
                <a:cs typeface="Calibri" panose="020F0502020204030204" pitchFamily="34" charset="0"/>
                <a:sym typeface="Arial"/>
              </a:rPr>
              <a:t>5</a:t>
            </a:r>
            <a:endParaRPr sz="2400" b="0" i="0" u="none" strike="noStrike" cap="none" dirty="0">
              <a:solidFill>
                <a:schemeClr val="dk1"/>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p:nvPr/>
        </p:nvSpPr>
        <p:spPr>
          <a:xfrm>
            <a:off x="307335" y="333268"/>
            <a:ext cx="8371843" cy="4436851"/>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In MySQL there are three main data types: string, numeric, date and time.</a:t>
            </a:r>
            <a:endParaRPr dirty="0">
              <a:latin typeface="Calibri" panose="020F0502020204030204" pitchFamily="34" charset="0"/>
              <a:cs typeface="Calibri" panose="020F0502020204030204" pitchFamily="34" charset="0"/>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sng" strike="noStrike" cap="none" dirty="0">
                <a:solidFill>
                  <a:srgbClr val="000000"/>
                </a:solidFill>
                <a:latin typeface="Calibri" panose="020F0502020204030204" pitchFamily="34" charset="0"/>
                <a:cs typeface="Calibri" panose="020F0502020204030204" pitchFamily="34" charset="0"/>
                <a:sym typeface="Arial"/>
                <a:hlinkClick r:id="rId3">
                  <a:extLst>
                    <a:ext uri="{A12FA001-AC4F-418D-AE19-62706E023703}">
                      <ahyp:hlinkClr xmlns:ahyp="http://schemas.microsoft.com/office/drawing/2018/hyperlinkcolor" val="tx"/>
                    </a:ext>
                  </a:extLst>
                </a:hlinkClick>
              </a:rPr>
              <a:t>https://www.w3schools.com/sql/sql_datatypes.asp</a:t>
            </a:r>
            <a:r>
              <a:rPr lang="en-US" sz="1600" b="0" i="0" u="none" strike="noStrike" cap="none" dirty="0">
                <a:solidFill>
                  <a:srgbClr val="000000"/>
                </a:solidFill>
                <a:latin typeface="Calibri" panose="020F0502020204030204" pitchFamily="34" charset="0"/>
                <a:cs typeface="Calibri" panose="020F0502020204030204" pitchFamily="34" charset="0"/>
                <a:sym typeface="Arial"/>
              </a:rPr>
              <a:t>  </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String Data Types:</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CHAR(size): A FIXED length string</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VARCHAR(size): A VARIABLE length string</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NVARCHAR(size)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BINARY(size)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TEXT</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a:t>
            </a:r>
            <a:endParaRPr dirty="0">
              <a:latin typeface="Calibri" panose="020F0502020204030204" pitchFamily="34" charset="0"/>
              <a:cs typeface="Calibri" panose="020F0502020204030204" pitchFamily="34" charset="0"/>
            </a:endParaRPr>
          </a:p>
          <a:p>
            <a:pPr marL="361950" marR="0" lvl="0" indent="-196850" algn="just" rtl="0">
              <a:lnSpc>
                <a:spcPct val="150000"/>
              </a:lnSpc>
              <a:spcBef>
                <a:spcPts val="0"/>
              </a:spcBef>
              <a:spcAft>
                <a:spcPts val="0"/>
              </a:spcAft>
              <a:buClr>
                <a:srgbClr val="FFCD00"/>
              </a:buClr>
              <a:buSzPts val="1400"/>
              <a:buFont typeface="Arial"/>
              <a:buNone/>
            </a:pP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FFCD00"/>
              </a:buClr>
              <a:buSzPts val="1400"/>
              <a:buFont typeface="Arial"/>
              <a:buNone/>
            </a:pP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p:nvPr/>
        </p:nvSpPr>
        <p:spPr>
          <a:xfrm>
            <a:off x="307335" y="333268"/>
            <a:ext cx="8371843" cy="4436851"/>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Numeric Data Types:</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INT(size)</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BIT(size)</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FLOAT</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DECIMAL</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BOOL</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1" i="0" u="none" strike="noStrike" cap="none" dirty="0">
                <a:solidFill>
                  <a:srgbClr val="000000"/>
                </a:solidFill>
                <a:latin typeface="Calibri" panose="020F0502020204030204" pitchFamily="34" charset="0"/>
                <a:cs typeface="Calibri" panose="020F0502020204030204" pitchFamily="34" charset="0"/>
                <a:sym typeface="Arial"/>
              </a:rPr>
              <a:t>Date and Time Data Types:</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DATE: YYYY-MM-DD</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DATETIME:  YYYY-MM-DD </a:t>
            </a:r>
            <a:r>
              <a:rPr lang="en-US" sz="1600" b="0" i="0" u="none" strike="noStrike" cap="none" dirty="0" err="1">
                <a:solidFill>
                  <a:srgbClr val="000000"/>
                </a:solidFill>
                <a:latin typeface="Calibri" panose="020F0502020204030204" pitchFamily="34" charset="0"/>
                <a:cs typeface="Calibri" panose="020F0502020204030204" pitchFamily="34" charset="0"/>
                <a:sym typeface="Arial"/>
              </a:rPr>
              <a:t>hh:mm:ss</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TIME: </a:t>
            </a:r>
            <a:r>
              <a:rPr lang="en-US" sz="1600" b="0" i="0" u="none" strike="noStrike" cap="none" dirty="0" err="1">
                <a:solidFill>
                  <a:srgbClr val="000000"/>
                </a:solidFill>
                <a:latin typeface="Calibri" panose="020F0502020204030204" pitchFamily="34" charset="0"/>
                <a:cs typeface="Calibri" panose="020F0502020204030204" pitchFamily="34" charset="0"/>
                <a:sym typeface="Arial"/>
              </a:rPr>
              <a:t>hh:mm:ss</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YEAR</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FFCD00"/>
              </a:buClr>
              <a:buSzPts val="1400"/>
              <a:buFont typeface="Arial"/>
              <a:buNone/>
            </a:pP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a:spLocks noGrp="1"/>
          </p:cNvSpPr>
          <p:nvPr>
            <p:ph type="ctrTitle"/>
          </p:nvPr>
        </p:nvSpPr>
        <p:spPr>
          <a:xfrm>
            <a:off x="2022225" y="1778990"/>
            <a:ext cx="3837555" cy="1159800"/>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t>Introduce MySQL</a:t>
            </a:r>
            <a:endParaRPr sz="3200" dirty="0"/>
          </a:p>
        </p:txBody>
      </p:sp>
      <p:sp>
        <p:nvSpPr>
          <p:cNvPr id="61" name="Google Shape;61;p3"/>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panose="020F0502020204030204" pitchFamily="34" charset="0"/>
                <a:cs typeface="Calibri" panose="020F0502020204030204" pitchFamily="34" charset="0"/>
                <a:sym typeface="Arial"/>
              </a:rPr>
              <a:t>1</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ctrTitle"/>
          </p:nvPr>
        </p:nvSpPr>
        <p:spPr>
          <a:xfrm>
            <a:off x="2022225" y="2204002"/>
            <a:ext cx="5651115" cy="736496"/>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t>Constraint MySQL</a:t>
            </a:r>
            <a:endParaRPr sz="3200" dirty="0"/>
          </a:p>
        </p:txBody>
      </p:sp>
      <p:sp>
        <p:nvSpPr>
          <p:cNvPr id="229" name="Google Shape;229;p36"/>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panose="020F0502020204030204" pitchFamily="34" charset="0"/>
                <a:cs typeface="Calibri" panose="020F0502020204030204" pitchFamily="34" charset="0"/>
                <a:sym typeface="Arial"/>
              </a:rPr>
              <a:t>6</a:t>
            </a:r>
            <a:endParaRPr sz="2400" b="0" i="0" u="none" strike="noStrike" cap="none" dirty="0">
              <a:solidFill>
                <a:schemeClr val="dk1"/>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p:nvPr/>
        </p:nvSpPr>
        <p:spPr>
          <a:xfrm>
            <a:off x="307335" y="333268"/>
            <a:ext cx="8371843" cy="4436851"/>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SQL constraints are used to specify rules for the data in a table.</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Constraints are used to limit the type of data that can go into a table. This ensures the accuracy and reliability of the data in the table</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The following constraints are commonly used in SQL:</a:t>
            </a: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a:t>
            </a:r>
            <a:r>
              <a:rPr lang="en-US" sz="1400" b="1" i="0" u="none" strike="noStrike" cap="none" dirty="0">
                <a:solidFill>
                  <a:srgbClr val="000000"/>
                </a:solidFill>
                <a:latin typeface="Calibri" panose="020F0502020204030204" pitchFamily="34" charset="0"/>
                <a:cs typeface="Calibri" panose="020F0502020204030204" pitchFamily="34" charset="0"/>
                <a:sym typeface="Arial"/>
              </a:rPr>
              <a:t>NOT NULL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Ensures that a column cannot have a NULL value</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a:t>
            </a:r>
            <a:r>
              <a:rPr lang="en-US" sz="1400" b="1" i="0" u="none" strike="noStrike" cap="none" dirty="0">
                <a:solidFill>
                  <a:srgbClr val="000000"/>
                </a:solidFill>
                <a:latin typeface="Calibri" panose="020F0502020204030204" pitchFamily="34" charset="0"/>
                <a:cs typeface="Calibri" panose="020F0502020204030204" pitchFamily="34" charset="0"/>
                <a:sym typeface="Arial"/>
              </a:rPr>
              <a:t>UNIQUE</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Ensures that all values in a column are different</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a:t>
            </a:r>
            <a:r>
              <a:rPr lang="en-US" sz="1400" b="1" i="0" u="none" strike="noStrike" cap="none" dirty="0">
                <a:solidFill>
                  <a:srgbClr val="000000"/>
                </a:solidFill>
                <a:latin typeface="Calibri" panose="020F0502020204030204" pitchFamily="34" charset="0"/>
                <a:cs typeface="Calibri" panose="020F0502020204030204" pitchFamily="34" charset="0"/>
                <a:sym typeface="Arial"/>
              </a:rPr>
              <a:t>PRIMARY KEY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A combination of a NOT NULL and UNIQUE. Uniquely identifies each row in a table</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a:t>
            </a:r>
            <a:r>
              <a:rPr lang="en-US" sz="1400" b="1" i="0" u="none" strike="noStrike" cap="none" dirty="0">
                <a:solidFill>
                  <a:srgbClr val="000000"/>
                </a:solidFill>
                <a:latin typeface="Calibri" panose="020F0502020204030204" pitchFamily="34" charset="0"/>
                <a:cs typeface="Calibri" panose="020F0502020204030204" pitchFamily="34" charset="0"/>
                <a:sym typeface="Arial"/>
              </a:rPr>
              <a:t>FOREIGN KEY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Prevents actions that would destroy links between tables</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a:t>
            </a:r>
            <a:r>
              <a:rPr lang="en-US" sz="1400" b="1" i="0" u="none" strike="noStrike" cap="none" dirty="0">
                <a:solidFill>
                  <a:srgbClr val="000000"/>
                </a:solidFill>
                <a:latin typeface="Calibri" panose="020F0502020204030204" pitchFamily="34" charset="0"/>
                <a:cs typeface="Calibri" panose="020F0502020204030204" pitchFamily="34" charset="0"/>
                <a:sym typeface="Arial"/>
              </a:rPr>
              <a:t>CHECK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Ensures that the values in a column satisfies a specific condition</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a:t>
            </a:r>
            <a:r>
              <a:rPr lang="en-US" sz="1400" b="1" i="0" u="none" strike="noStrike" cap="none" dirty="0">
                <a:solidFill>
                  <a:srgbClr val="000000"/>
                </a:solidFill>
                <a:latin typeface="Calibri" panose="020F0502020204030204" pitchFamily="34" charset="0"/>
                <a:cs typeface="Calibri" panose="020F0502020204030204" pitchFamily="34" charset="0"/>
                <a:sym typeface="Arial"/>
              </a:rPr>
              <a:t>DEFAULT</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Sets a default value for a column if no value is specified</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a:t>
            </a:r>
            <a:r>
              <a:rPr lang="en-US" sz="1400" b="1" i="0" u="none" strike="noStrike" cap="none" dirty="0">
                <a:solidFill>
                  <a:srgbClr val="000000"/>
                </a:solidFill>
                <a:latin typeface="Calibri" panose="020F0502020204030204" pitchFamily="34" charset="0"/>
                <a:cs typeface="Calibri" panose="020F0502020204030204" pitchFamily="34" charset="0"/>
                <a:sym typeface="Arial"/>
              </a:rPr>
              <a:t>CREATE INDEX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Used to create and retrieve data from the database very quickly</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FFCD00"/>
              </a:buClr>
              <a:buSzPts val="1400"/>
              <a:buFont typeface="Arial"/>
              <a:buNone/>
            </a:pPr>
            <a:endParaRPr sz="1400" b="1"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8"/>
          <p:cNvSpPr txBox="1"/>
          <p:nvPr/>
        </p:nvSpPr>
        <p:spPr>
          <a:xfrm>
            <a:off x="307335" y="333268"/>
            <a:ext cx="8371843" cy="4436851"/>
          </a:xfrm>
          <a:prstGeom prst="rect">
            <a:avLst/>
          </a:prstGeom>
          <a:noFill/>
          <a:ln>
            <a:noFill/>
          </a:ln>
        </p:spPr>
        <p:txBody>
          <a:bodyPr spcFirstLastPara="1" wrap="square" lIns="91425" tIns="91425" rIns="91425" bIns="91425" anchor="t" anchorCtr="0">
            <a:noAutofit/>
          </a:bodyPr>
          <a:lstStyle/>
          <a:p>
            <a:pPr marL="361950" marR="0" lvl="0" indent="-285750" algn="just" rtl="0">
              <a:lnSpc>
                <a:spcPct val="150000"/>
              </a:lnSpc>
              <a:spcBef>
                <a:spcPts val="0"/>
              </a:spcBef>
              <a:spcAft>
                <a:spcPts val="0"/>
              </a:spcAft>
              <a:buClr>
                <a:srgbClr val="FFCD00"/>
              </a:buClr>
              <a:buSzPts val="1400"/>
              <a:buFont typeface="Arial"/>
              <a:buChar char="•"/>
            </a:pPr>
            <a:r>
              <a:rPr lang="en-US" sz="1400" b="1" i="0" u="none" strike="noStrike" cap="none" dirty="0">
                <a:solidFill>
                  <a:srgbClr val="000000"/>
                </a:solidFill>
                <a:latin typeface="Calibri" panose="020F0502020204030204" pitchFamily="34" charset="0"/>
                <a:cs typeface="Calibri" panose="020F0502020204030204" pitchFamily="34" charset="0"/>
                <a:sym typeface="Arial"/>
              </a:rPr>
              <a:t>AUTO_INCREMENT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allows a unique number to be generated automatically when a new record is inserted into a table.</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400"/>
              <a:buFont typeface="Arial"/>
              <a:buNone/>
            </a:pPr>
            <a:r>
              <a:rPr lang="en-US" sz="1400" b="1" i="0" u="none" strike="noStrike" cap="none" dirty="0">
                <a:solidFill>
                  <a:srgbClr val="000000"/>
                </a:solidFill>
                <a:latin typeface="Calibri" panose="020F0502020204030204" pitchFamily="34" charset="0"/>
                <a:cs typeface="Calibri" panose="020F0502020204030204" pitchFamily="34" charset="0"/>
                <a:sym typeface="Arial"/>
              </a:rPr>
              <a:t>- MySQL</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AUTO_INCREMENT </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Example: primary key, int</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165100" marR="0" lvl="0" indent="0" algn="just" rtl="0">
              <a:lnSpc>
                <a:spcPct val="150000"/>
              </a:lnSpc>
              <a:spcBef>
                <a:spcPts val="0"/>
              </a:spcBef>
              <a:spcAft>
                <a:spcPts val="0"/>
              </a:spcAft>
              <a:buClr>
                <a:srgbClr val="000000"/>
              </a:buClr>
              <a:buSzPts val="1400"/>
              <a:buFont typeface="Arial"/>
              <a:buNone/>
            </a:pPr>
            <a:r>
              <a:rPr lang="en-US" sz="1400" b="1" i="0" u="none" strike="noStrike" cap="none" dirty="0">
                <a:solidFill>
                  <a:srgbClr val="000000"/>
                </a:solidFill>
                <a:latin typeface="Calibri" panose="020F0502020204030204" pitchFamily="34" charset="0"/>
                <a:cs typeface="Calibri" panose="020F0502020204030204" pitchFamily="34" charset="0"/>
                <a:sym typeface="Arial"/>
              </a:rPr>
              <a:t>- SQL Server</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IDENTITY(start, increment)</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Example: start, increment </a:t>
            </a:r>
            <a:endParaRPr dirty="0">
              <a:latin typeface="Calibri" panose="020F0502020204030204" pitchFamily="34" charset="0"/>
              <a:cs typeface="Calibri" panose="020F0502020204030204" pitchFamily="34" charset="0"/>
            </a:endParaRPr>
          </a:p>
          <a:p>
            <a:pPr marL="165100" marR="0" lvl="0" indent="0" algn="just" rtl="0">
              <a:lnSpc>
                <a:spcPct val="150000"/>
              </a:lnSpc>
              <a:spcBef>
                <a:spcPts val="0"/>
              </a:spcBef>
              <a:spcAft>
                <a:spcPts val="0"/>
              </a:spcAft>
              <a:buClr>
                <a:srgbClr val="000000"/>
              </a:buClr>
              <a:buSzPts val="1400"/>
              <a:buFont typeface="Arial"/>
              <a:buNone/>
            </a:pPr>
            <a:r>
              <a:rPr lang="en-US" sz="1400" b="0" i="0" u="sng" strike="noStrike" cap="none" dirty="0">
                <a:solidFill>
                  <a:srgbClr val="000000"/>
                </a:solidFill>
                <a:latin typeface="Calibri" panose="020F0502020204030204" pitchFamily="34" charset="0"/>
                <a:cs typeface="Calibri" panose="020F0502020204030204" pitchFamily="34" charset="0"/>
                <a:sym typeface="Arial"/>
                <a:hlinkClick r:id="rId3">
                  <a:extLst>
                    <a:ext uri="{A12FA001-AC4F-418D-AE19-62706E023703}">
                      <ahyp:hlinkClr xmlns:ahyp="http://schemas.microsoft.com/office/drawing/2018/hyperlinkcolor" val="tx"/>
                    </a:ext>
                  </a:extLst>
                </a:hlinkClick>
              </a:rPr>
              <a:t>https://www.w3schools.com/sql/sql_autoincrement.asp</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a:t>
            </a:r>
            <a:endParaRPr dirty="0">
              <a:latin typeface="Calibri" panose="020F0502020204030204" pitchFamily="34" charset="0"/>
              <a:cs typeface="Calibri" panose="020F0502020204030204" pitchFamily="34" charset="0"/>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CREATE TABLE</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FFCD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Demo</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a:spLocks noGrp="1"/>
          </p:cNvSpPr>
          <p:nvPr>
            <p:ph type="subTitle" idx="4294967295"/>
          </p:nvPr>
        </p:nvSpPr>
        <p:spPr>
          <a:xfrm>
            <a:off x="2371500" y="2093775"/>
            <a:ext cx="50214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CD00"/>
              </a:buClr>
              <a:buSzPts val="3600"/>
              <a:buFont typeface="Arial"/>
              <a:buNone/>
            </a:pPr>
            <a:r>
              <a:rPr lang="en-US" sz="3600" b="1" i="1" u="none" strike="noStrike" cap="none" dirty="0">
                <a:solidFill>
                  <a:srgbClr val="000000"/>
                </a:solidFill>
                <a:latin typeface="Calibri" panose="020F0502020204030204" pitchFamily="34" charset="0"/>
                <a:cs typeface="Calibri" panose="020F0502020204030204" pitchFamily="34" charset="0"/>
                <a:sym typeface="Arial"/>
              </a:rPr>
              <a:t>Any </a:t>
            </a:r>
            <a:r>
              <a:rPr lang="en-US" sz="3600" b="1" i="1" u="none" strike="noStrike" cap="none" dirty="0">
                <a:solidFill>
                  <a:srgbClr val="000000"/>
                </a:solidFill>
                <a:highlight>
                  <a:srgbClr val="FFCD00"/>
                </a:highlight>
                <a:latin typeface="Calibri" panose="020F0502020204030204" pitchFamily="34" charset="0"/>
                <a:cs typeface="Calibri" panose="020F0502020204030204" pitchFamily="34" charset="0"/>
                <a:sym typeface="Arial"/>
              </a:rPr>
              <a:t>questions</a:t>
            </a:r>
            <a:r>
              <a:rPr lang="en-US" sz="3600" b="1" i="1" u="none" strike="noStrike" cap="none" dirty="0">
                <a:solidFill>
                  <a:srgbClr val="000000"/>
                </a:solidFill>
                <a:latin typeface="Calibri" panose="020F0502020204030204" pitchFamily="34" charset="0"/>
                <a:cs typeface="Calibri" panose="020F0502020204030204" pitchFamily="34" charset="0"/>
                <a:sym typeface="Arial"/>
              </a:rPr>
              <a:t> ?</a:t>
            </a:r>
            <a:endParaRPr sz="2400" b="0" i="0" u="none" strike="noStrike" cap="none" dirty="0">
              <a:solidFill>
                <a:srgbClr val="000000"/>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Clr>
                <a:srgbClr val="FFCD00"/>
              </a:buClr>
              <a:buSzPts val="1800"/>
              <a:buFont typeface="Arial"/>
              <a:buNone/>
            </a:pPr>
            <a:endParaRPr sz="1800" b="0" i="0" u="none" strike="noStrike" cap="none" dirty="0">
              <a:solidFill>
                <a:schemeClr val="dk1"/>
              </a:solidFill>
              <a:latin typeface="Calibri" panose="020F0502020204030204" pitchFamily="34" charset="0"/>
              <a:cs typeface="Calibri" panose="020F0502020204030204" pitchFamily="34" charset="0"/>
              <a:sym typeface="Arial"/>
            </a:endParaRPr>
          </a:p>
        </p:txBody>
      </p:sp>
      <p:cxnSp>
        <p:nvCxnSpPr>
          <p:cNvPr id="245" name="Google Shape;245;p25"/>
          <p:cNvCxnSpPr/>
          <p:nvPr/>
        </p:nvCxnSpPr>
        <p:spPr>
          <a:xfrm>
            <a:off x="6450" y="1428750"/>
            <a:ext cx="2397300" cy="0"/>
          </a:xfrm>
          <a:prstGeom prst="straightConnector1">
            <a:avLst/>
          </a:prstGeom>
          <a:noFill/>
          <a:ln w="9525" cap="flat" cmpd="sng">
            <a:solidFill>
              <a:srgbClr val="CCCCCC"/>
            </a:solidFill>
            <a:prstDash val="solid"/>
            <a:round/>
            <a:headEnd type="none" w="sm" len="sm"/>
            <a:tailEnd type="none" w="sm" len="sm"/>
          </a:ln>
        </p:spPr>
      </p:cxnSp>
      <p:sp>
        <p:nvSpPr>
          <p:cNvPr id="246" name="Google Shape;246;p25"/>
          <p:cNvSpPr txBox="1">
            <a:spLocks noGrp="1"/>
          </p:cNvSpPr>
          <p:nvPr>
            <p:ph type="ctrTitle" idx="4294967295"/>
          </p:nvPr>
        </p:nvSpPr>
        <p:spPr>
          <a:xfrm>
            <a:off x="2371625" y="816550"/>
            <a:ext cx="49080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dirty="0">
                <a:solidFill>
                  <a:srgbClr val="000000"/>
                </a:solidFill>
                <a:latin typeface="Calibri" panose="020F0502020204030204" pitchFamily="34" charset="0"/>
                <a:cs typeface="Calibri" panose="020F0502020204030204" pitchFamily="34" charset="0"/>
                <a:sym typeface="Arial"/>
              </a:rPr>
              <a:t>Thanks!</a:t>
            </a:r>
            <a:endParaRPr sz="2000" b="1" i="0" u="none" strike="noStrike" cap="none" dirty="0">
              <a:solidFill>
                <a:srgbClr val="000000"/>
              </a:solidFill>
              <a:latin typeface="Calibri" panose="020F0502020204030204" pitchFamily="34" charset="0"/>
              <a:cs typeface="Calibri" panose="020F0502020204030204" pitchFamily="34" charset="0"/>
              <a:sym typeface="Arial"/>
            </a:endParaRPr>
          </a:p>
        </p:txBody>
      </p:sp>
      <p:cxnSp>
        <p:nvCxnSpPr>
          <p:cNvPr id="247" name="Google Shape;247;p25"/>
          <p:cNvCxnSpPr/>
          <p:nvPr/>
        </p:nvCxnSpPr>
        <p:spPr>
          <a:xfrm>
            <a:off x="5589800" y="1428750"/>
            <a:ext cx="3554100" cy="0"/>
          </a:xfrm>
          <a:prstGeom prst="straightConnector1">
            <a:avLst/>
          </a:prstGeom>
          <a:noFill/>
          <a:ln w="9525" cap="flat" cmpd="sng">
            <a:solidFill>
              <a:srgbClr val="CCCCCC"/>
            </a:solidFill>
            <a:prstDash val="solid"/>
            <a:round/>
            <a:headEnd type="none" w="sm" len="sm"/>
            <a:tailEnd type="none" w="sm" len="sm"/>
          </a:ln>
        </p:spPr>
      </p:cxnSp>
      <p:sp>
        <p:nvSpPr>
          <p:cNvPr id="248" name="Google Shape;248;p25"/>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grpSp>
        <p:nvGrpSpPr>
          <p:cNvPr id="249" name="Google Shape;249;p25"/>
          <p:cNvGrpSpPr/>
          <p:nvPr/>
        </p:nvGrpSpPr>
        <p:grpSpPr>
          <a:xfrm>
            <a:off x="1148888" y="1190759"/>
            <a:ext cx="505722" cy="475767"/>
            <a:chOff x="5972700" y="2330200"/>
            <a:chExt cx="411625" cy="387275"/>
          </a:xfrm>
        </p:grpSpPr>
        <p:sp>
          <p:nvSpPr>
            <p:cNvPr id="250" name="Google Shape;250;p2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251" name="Google Shape;251;p2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txBox="1"/>
          <p:nvPr/>
        </p:nvSpPr>
        <p:spPr>
          <a:xfrm>
            <a:off x="307102" y="84410"/>
            <a:ext cx="8290326" cy="4610962"/>
          </a:xfrm>
          <a:prstGeom prst="rect">
            <a:avLst/>
          </a:prstGeom>
          <a:noFill/>
          <a:ln>
            <a:noFill/>
          </a:ln>
        </p:spPr>
        <p:txBody>
          <a:bodyPr spcFirstLastPara="1" wrap="square" lIns="91425" tIns="91425" rIns="91425" bIns="91425" anchor="t" anchorCtr="0">
            <a:noAutofit/>
          </a:bodyPr>
          <a:lstStyle/>
          <a:p>
            <a:pPr marL="76200" marR="0" lvl="0" indent="0" algn="just" rtl="0">
              <a:lnSpc>
                <a:spcPct val="150000"/>
              </a:lnSpc>
              <a:spcBef>
                <a:spcPts val="0"/>
              </a:spcBef>
              <a:spcAft>
                <a:spcPts val="0"/>
              </a:spcAft>
              <a:buClr>
                <a:srgbClr val="FFCD00"/>
              </a:buClr>
              <a:buSzPts val="1400"/>
              <a:buFont typeface="Arial"/>
              <a:buNone/>
            </a:pPr>
            <a:r>
              <a:rPr lang="en-US" sz="1800" b="1" i="0" u="none" strike="noStrike" cap="none" dirty="0">
                <a:solidFill>
                  <a:srgbClr val="000000"/>
                </a:solidFill>
                <a:latin typeface="Calibri" panose="020F0502020204030204" pitchFamily="34" charset="0"/>
                <a:cs typeface="Calibri" panose="020F0502020204030204" pitchFamily="34" charset="0"/>
                <a:sym typeface="Arial"/>
              </a:rPr>
              <a:t>*Database: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is a separate application that stores a collection of data. Each database has one or more distinct APIs for creating, accessing, managing, searching and replicating the data it holds.</a:t>
            </a:r>
            <a:r>
              <a:rPr lang="en-US" sz="1400" b="1" i="0" u="none" strike="noStrike" cap="none" dirty="0">
                <a:solidFill>
                  <a:srgbClr val="000000"/>
                </a:solidFill>
                <a:latin typeface="Calibri" panose="020F0502020204030204" pitchFamily="34" charset="0"/>
                <a:cs typeface="Calibri" panose="020F0502020204030204" pitchFamily="34" charset="0"/>
                <a:sym typeface="Arial"/>
              </a:rPr>
              <a:t>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 </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a:t>
            </a:r>
            <a:r>
              <a:rPr lang="en-US" sz="1600" b="1" i="0" u="none" strike="noStrike" cap="none" dirty="0">
                <a:solidFill>
                  <a:srgbClr val="000000"/>
                </a:solidFill>
                <a:latin typeface="Calibri" panose="020F0502020204030204" pitchFamily="34" charset="0"/>
                <a:cs typeface="Calibri" panose="020F0502020204030204" pitchFamily="34" charset="0"/>
                <a:sym typeface="Arial"/>
              </a:rPr>
              <a:t>A Relational </a:t>
            </a:r>
            <a:r>
              <a:rPr lang="en-US" sz="1600" b="1" i="0" u="none" strike="noStrike" cap="none" dirty="0" err="1">
                <a:solidFill>
                  <a:srgbClr val="000000"/>
                </a:solidFill>
                <a:latin typeface="Calibri" panose="020F0502020204030204" pitchFamily="34" charset="0"/>
                <a:cs typeface="Calibri" panose="020F0502020204030204" pitchFamily="34" charset="0"/>
                <a:sym typeface="Arial"/>
              </a:rPr>
              <a:t>DataBase</a:t>
            </a:r>
            <a:r>
              <a:rPr lang="en-US" sz="1600" b="1" i="0" u="none" strike="noStrike" cap="none" dirty="0">
                <a:solidFill>
                  <a:srgbClr val="000000"/>
                </a:solidFill>
                <a:latin typeface="Calibri" panose="020F0502020204030204" pitchFamily="34" charset="0"/>
                <a:cs typeface="Calibri" panose="020F0502020204030204" pitchFamily="34" charset="0"/>
                <a:sym typeface="Arial"/>
              </a:rPr>
              <a:t> Management System (RDBMS)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is a software that</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Enables you to implement a database with tables, columns and indexes.</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Guarantees the Referential Integrity between rows of various tables.</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Updates the indexes automatically.</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 Interprets an SQL query and combines information from various tables.</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196850" algn="just" rtl="0">
              <a:lnSpc>
                <a:spcPct val="150000"/>
              </a:lnSpc>
              <a:spcBef>
                <a:spcPts val="0"/>
              </a:spcBef>
              <a:spcAft>
                <a:spcPts val="0"/>
              </a:spcAft>
              <a:buClr>
                <a:srgbClr val="FFCD00"/>
              </a:buClr>
              <a:buSzPts val="1400"/>
              <a:buFont typeface="Arial"/>
              <a:buNone/>
            </a:pP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68" name="Google Shape;68;p4" descr="https://media.geeksforgeeks.org/wp-content/uploads/20200606021106/GFG-91.png"/>
          <p:cNvPicPr preferRelativeResize="0"/>
          <p:nvPr/>
        </p:nvPicPr>
        <p:blipFill rotWithShape="1">
          <a:blip r:embed="rId3">
            <a:alphaModFix/>
          </a:blip>
          <a:srcRect/>
          <a:stretch/>
        </p:blipFill>
        <p:spPr>
          <a:xfrm>
            <a:off x="1585232" y="2589752"/>
            <a:ext cx="5519511" cy="22435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500"/>
                                        <p:tgtEl>
                                          <p:spTgt spid="6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
                                            <p:txEl>
                                              <p:pRg st="1" end="1"/>
                                            </p:txEl>
                                          </p:spTgt>
                                        </p:tgtEl>
                                        <p:attrNameLst>
                                          <p:attrName>style.visibility</p:attrName>
                                        </p:attrNameLst>
                                      </p:cBhvr>
                                      <p:to>
                                        <p:strVal val="visible"/>
                                      </p:to>
                                    </p:set>
                                    <p:animEffect transition="in" filter="fade">
                                      <p:cBhvr>
                                        <p:cTn id="10" dur="500"/>
                                        <p:tgtEl>
                                          <p:spTgt spid="6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
                                            <p:txEl>
                                              <p:pRg st="2" end="2"/>
                                            </p:txEl>
                                          </p:spTgt>
                                        </p:tgtEl>
                                        <p:attrNameLst>
                                          <p:attrName>style.visibility</p:attrName>
                                        </p:attrNameLst>
                                      </p:cBhvr>
                                      <p:to>
                                        <p:strVal val="visible"/>
                                      </p:to>
                                    </p:set>
                                    <p:animEffect transition="in" filter="fade">
                                      <p:cBhvr>
                                        <p:cTn id="13" dur="500"/>
                                        <p:tgtEl>
                                          <p:spTgt spid="6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7">
                                            <p:txEl>
                                              <p:pRg st="3" end="3"/>
                                            </p:txEl>
                                          </p:spTgt>
                                        </p:tgtEl>
                                        <p:attrNameLst>
                                          <p:attrName>style.visibility</p:attrName>
                                        </p:attrNameLst>
                                      </p:cBhvr>
                                      <p:to>
                                        <p:strVal val="visible"/>
                                      </p:to>
                                    </p:set>
                                    <p:animEffect transition="in" filter="fade">
                                      <p:cBhvr>
                                        <p:cTn id="16" dur="500"/>
                                        <p:tgtEl>
                                          <p:spTgt spid="6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7">
                                            <p:txEl>
                                              <p:pRg st="4" end="4"/>
                                            </p:txEl>
                                          </p:spTgt>
                                        </p:tgtEl>
                                        <p:attrNameLst>
                                          <p:attrName>style.visibility</p:attrName>
                                        </p:attrNameLst>
                                      </p:cBhvr>
                                      <p:to>
                                        <p:strVal val="visible"/>
                                      </p:to>
                                    </p:set>
                                    <p:animEffect transition="in" filter="fade">
                                      <p:cBhvr>
                                        <p:cTn id="19" dur="500"/>
                                        <p:tgtEl>
                                          <p:spTgt spid="6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7">
                                            <p:txEl>
                                              <p:pRg st="5" end="5"/>
                                            </p:txEl>
                                          </p:spTgt>
                                        </p:tgtEl>
                                        <p:attrNameLst>
                                          <p:attrName>style.visibility</p:attrName>
                                        </p:attrNameLst>
                                      </p:cBhvr>
                                      <p:to>
                                        <p:strVal val="visible"/>
                                      </p:to>
                                    </p:set>
                                    <p:animEffect transition="in" filter="fade">
                                      <p:cBhvr>
                                        <p:cTn id="22" dur="500"/>
                                        <p:tgtEl>
                                          <p:spTgt spid="6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7">
                                            <p:txEl>
                                              <p:pRg st="6" end="6"/>
                                            </p:txEl>
                                          </p:spTgt>
                                        </p:tgtEl>
                                        <p:attrNameLst>
                                          <p:attrName>style.visibility</p:attrName>
                                        </p:attrNameLst>
                                      </p:cBhvr>
                                      <p:to>
                                        <p:strVal val="visible"/>
                                      </p:to>
                                    </p:set>
                                    <p:animEffect transition="in" filter="fade">
                                      <p:cBhvr>
                                        <p:cTn id="25" dur="500"/>
                                        <p:tgtEl>
                                          <p:spTgt spid="6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xEl>
                                              <p:pRg st="7" end="7"/>
                                            </p:txEl>
                                          </p:spTgt>
                                        </p:tgtEl>
                                        <p:attrNameLst>
                                          <p:attrName>style.visibility</p:attrName>
                                        </p:attrNameLst>
                                      </p:cBhvr>
                                      <p:to>
                                        <p:strVal val="visible"/>
                                      </p:to>
                                    </p:set>
                                    <p:animEffect transition="in" filter="fade">
                                      <p:cBhvr>
                                        <p:cTn id="28" dur="500"/>
                                        <p:tgtEl>
                                          <p:spTgt spid="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p:nvPr/>
        </p:nvSpPr>
        <p:spPr>
          <a:xfrm>
            <a:off x="380400" y="358140"/>
            <a:ext cx="6392946" cy="4533900"/>
          </a:xfrm>
          <a:prstGeom prst="rect">
            <a:avLst/>
          </a:prstGeom>
          <a:noFill/>
          <a:ln>
            <a:noFill/>
          </a:ln>
        </p:spPr>
        <p:txBody>
          <a:bodyPr spcFirstLastPara="1" wrap="square" lIns="91425" tIns="91425" rIns="91425" bIns="91425" anchor="t" anchorCtr="0">
            <a:noAutofit/>
          </a:bodyPr>
          <a:lstStyle/>
          <a:p>
            <a:pPr marL="76200" marR="0" lvl="0" indent="0" algn="just" rtl="0">
              <a:lnSpc>
                <a:spcPct val="150000"/>
              </a:lnSpc>
              <a:spcBef>
                <a:spcPts val="0"/>
              </a:spcBef>
              <a:spcAft>
                <a:spcPts val="0"/>
              </a:spcAft>
              <a:buClr>
                <a:srgbClr val="000000"/>
              </a:buClr>
              <a:buSzPts val="1800"/>
              <a:buFont typeface="Arial"/>
              <a:buNone/>
            </a:pPr>
            <a:r>
              <a:rPr lang="en-US" sz="1800" b="1" i="0" u="none" strike="noStrike" cap="none" dirty="0">
                <a:solidFill>
                  <a:srgbClr val="000000"/>
                </a:solidFill>
                <a:latin typeface="Calibri" panose="020F0502020204030204" pitchFamily="34" charset="0"/>
                <a:cs typeface="Calibri" panose="020F0502020204030204" pitchFamily="34" charset="0"/>
                <a:sym typeface="Arial"/>
              </a:rPr>
              <a:t>*MySQL: </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is a fast, easy-to-use RDBMS being used for many small and big businesses. MySQL is developed, marketed and supported by MySQL AB.</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600" b="0" i="0" u="none" strike="noStrike" cap="none" dirty="0">
                <a:solidFill>
                  <a:srgbClr val="000000"/>
                </a:solidFill>
                <a:latin typeface="Calibri" panose="020F0502020204030204" pitchFamily="34" charset="0"/>
                <a:cs typeface="Calibri" panose="020F0502020204030204" pitchFamily="34" charset="0"/>
                <a:sym typeface="Arial"/>
              </a:rPr>
              <a:t>MySQL is becoming so popular because</a:t>
            </a:r>
            <a:r>
              <a:rPr lang="en-US" sz="1400" b="0" i="0" u="none" strike="noStrike" cap="none" dirty="0">
                <a:solidFill>
                  <a:srgbClr val="000000"/>
                </a:solidFill>
                <a:latin typeface="Calibri" panose="020F0502020204030204" pitchFamily="34" charset="0"/>
                <a:cs typeface="Calibri" panose="020F0502020204030204" pitchFamily="34" charset="0"/>
                <a:sym typeface="Arial"/>
              </a:rPr>
              <a:t>:</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MySQL is released under an open-source license</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MySQL is a very powerful program in its own right</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MySQL uses a standard form of the well-known SQL data language</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MySQL works on many operating systems and with many languages including PHP, PERL, C, C++, JAVA, etc.</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MySQL works very quickly and works well even with large data sets</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MySQL is very friendly to PHP, the most appreciated language for web development.</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400" b="0" i="0" u="none" strike="noStrike" cap="none" dirty="0">
                <a:solidFill>
                  <a:srgbClr val="000000"/>
                </a:solidFill>
                <a:latin typeface="Calibri" panose="020F0502020204030204" pitchFamily="34" charset="0"/>
                <a:cs typeface="Calibri" panose="020F0502020204030204" pitchFamily="34" charset="0"/>
                <a:sym typeface="Arial"/>
              </a:rPr>
              <a:t>MySQL supports large databases, up to 50 million rows or more in a table</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75" name="Google Shape;75;p5" descr="File:Database-mysql.svg - Wikimedia Commons"/>
          <p:cNvPicPr preferRelativeResize="0"/>
          <p:nvPr/>
        </p:nvPicPr>
        <p:blipFill rotWithShape="1">
          <a:blip r:embed="rId3">
            <a:alphaModFix/>
          </a:blip>
          <a:srcRect/>
          <a:stretch/>
        </p:blipFill>
        <p:spPr>
          <a:xfrm>
            <a:off x="6659045" y="1229003"/>
            <a:ext cx="2385895" cy="35201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2"/>
          <p:cNvSpPr txBox="1">
            <a:spLocks noGrp="1"/>
          </p:cNvSpPr>
          <p:nvPr>
            <p:ph type="subTitle" idx="1"/>
          </p:nvPr>
        </p:nvSpPr>
        <p:spPr>
          <a:xfrm>
            <a:off x="312057" y="181429"/>
            <a:ext cx="8483600" cy="4709885"/>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SzPts val="1800"/>
              <a:buNone/>
            </a:pPr>
            <a:r>
              <a:rPr lang="en-US" b="1" dirty="0"/>
              <a:t>MySQL Architecture</a:t>
            </a:r>
            <a:endParaRPr b="1" dirty="0"/>
          </a:p>
        </p:txBody>
      </p:sp>
      <p:pic>
        <p:nvPicPr>
          <p:cNvPr id="81" name="Google Shape;81;p32" descr="mysql_logical_arch"/>
          <p:cNvPicPr preferRelativeResize="0"/>
          <p:nvPr/>
        </p:nvPicPr>
        <p:blipFill rotWithShape="1">
          <a:blip r:embed="rId3">
            <a:alphaModFix/>
          </a:blip>
          <a:srcRect/>
          <a:stretch/>
        </p:blipFill>
        <p:spPr>
          <a:xfrm>
            <a:off x="866775" y="899885"/>
            <a:ext cx="7645854" cy="3679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0"/>
          <p:cNvSpPr txBox="1"/>
          <p:nvPr/>
        </p:nvSpPr>
        <p:spPr>
          <a:xfrm>
            <a:off x="322576" y="388620"/>
            <a:ext cx="8371843" cy="4091940"/>
          </a:xfrm>
          <a:prstGeom prst="rect">
            <a:avLst/>
          </a:prstGeom>
          <a:noFill/>
          <a:ln>
            <a:noFill/>
          </a:ln>
        </p:spPr>
        <p:txBody>
          <a:bodyPr spcFirstLastPara="1" wrap="square" lIns="91425" tIns="91425" rIns="91425" bIns="91425" anchor="t" anchorCtr="0">
            <a:noAutofit/>
          </a:bodyPr>
          <a:lstStyle/>
          <a:p>
            <a:pPr marL="361950" marR="0" lvl="0" indent="-285750" algn="l"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The Architecture of MYSQL contain following major layer’s: Client, Server, Storage Layer</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Client Layer: Utility to connect MySQL server</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Connection Handling, Authentication, Security.</a:t>
            </a:r>
            <a:endParaRPr dirty="0">
              <a:latin typeface="Calibri" panose="020F0502020204030204" pitchFamily="34" charset="0"/>
              <a:cs typeface="Calibri" panose="020F0502020204030204" pitchFamily="34" charset="0"/>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Server Layer: responsible for all logical functionalities RDBMS</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Thread Handling</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Parser</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Optimizer</a:t>
            </a:r>
            <a:endParaRPr dirty="0">
              <a:latin typeface="Calibri" panose="020F0502020204030204" pitchFamily="34" charset="0"/>
              <a:cs typeface="Calibri" panose="020F0502020204030204" pitchFamily="34" charset="0"/>
            </a:endParaRPr>
          </a:p>
          <a:p>
            <a:pPr marL="76200" marR="0" lvl="0" indent="0" algn="just" rtl="0">
              <a:lnSpc>
                <a:spcPct val="150000"/>
              </a:lnSpc>
              <a:spcBef>
                <a:spcPts val="0"/>
              </a:spcBef>
              <a:spcAft>
                <a:spcPts val="0"/>
              </a:spcAft>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 Cache  </a:t>
            </a:r>
            <a:endParaRPr dirty="0">
              <a:latin typeface="Calibri" panose="020F0502020204030204" pitchFamily="34" charset="0"/>
              <a:cs typeface="Calibri" panose="020F0502020204030204" pitchFamily="34" charset="0"/>
            </a:endParaRPr>
          </a:p>
          <a:p>
            <a:pPr marL="361950" marR="0" lvl="0" indent="-285750" algn="just" rtl="0">
              <a:lnSpc>
                <a:spcPct val="150000"/>
              </a:lnSpc>
              <a:spcBef>
                <a:spcPts val="0"/>
              </a:spcBef>
              <a:spcAft>
                <a:spcPts val="0"/>
              </a:spcAft>
              <a:buClr>
                <a:srgbClr val="FFCD00"/>
              </a:buClr>
              <a:buSzPts val="1400"/>
              <a:buFont typeface="Arial"/>
              <a:buChar char="•"/>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Storage Layer: InnoDB ,MYISAM , NDB ,Memory</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a:p>
            <a:pPr marL="7620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rgbClr val="000000"/>
                </a:solidFill>
                <a:latin typeface="Calibri" panose="020F0502020204030204" pitchFamily="34" charset="0"/>
                <a:cs typeface="Calibri" panose="020F0502020204030204" pitchFamily="34" charset="0"/>
                <a:sym typeface="Arial"/>
              </a:rPr>
              <a:t>       </a:t>
            </a:r>
            <a:endParaRPr sz="16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500"/>
                                        <p:tgtEl>
                                          <p:spTgt spid="8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7">
                                            <p:txEl>
                                              <p:pRg st="1" end="1"/>
                                            </p:txEl>
                                          </p:spTgt>
                                        </p:tgtEl>
                                        <p:attrNameLst>
                                          <p:attrName>style.visibility</p:attrName>
                                        </p:attrNameLst>
                                      </p:cBhvr>
                                      <p:to>
                                        <p:strVal val="visible"/>
                                      </p:to>
                                    </p:set>
                                    <p:animEffect transition="in" filter="fade">
                                      <p:cBhvr>
                                        <p:cTn id="10" dur="500"/>
                                        <p:tgtEl>
                                          <p:spTgt spid="8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7">
                                            <p:txEl>
                                              <p:pRg st="2" end="2"/>
                                            </p:txEl>
                                          </p:spTgt>
                                        </p:tgtEl>
                                        <p:attrNameLst>
                                          <p:attrName>style.visibility</p:attrName>
                                        </p:attrNameLst>
                                      </p:cBhvr>
                                      <p:to>
                                        <p:strVal val="visible"/>
                                      </p:to>
                                    </p:set>
                                    <p:animEffect transition="in" filter="fade">
                                      <p:cBhvr>
                                        <p:cTn id="13" dur="500"/>
                                        <p:tgtEl>
                                          <p:spTgt spid="8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7">
                                            <p:txEl>
                                              <p:pRg st="3" end="3"/>
                                            </p:txEl>
                                          </p:spTgt>
                                        </p:tgtEl>
                                        <p:attrNameLst>
                                          <p:attrName>style.visibility</p:attrName>
                                        </p:attrNameLst>
                                      </p:cBhvr>
                                      <p:to>
                                        <p:strVal val="visible"/>
                                      </p:to>
                                    </p:set>
                                    <p:animEffect transition="in" filter="fade">
                                      <p:cBhvr>
                                        <p:cTn id="16" dur="500"/>
                                        <p:tgtEl>
                                          <p:spTgt spid="8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7">
                                            <p:txEl>
                                              <p:pRg st="4" end="4"/>
                                            </p:txEl>
                                          </p:spTgt>
                                        </p:tgtEl>
                                        <p:attrNameLst>
                                          <p:attrName>style.visibility</p:attrName>
                                        </p:attrNameLst>
                                      </p:cBhvr>
                                      <p:to>
                                        <p:strVal val="visible"/>
                                      </p:to>
                                    </p:set>
                                    <p:animEffect transition="in" filter="fade">
                                      <p:cBhvr>
                                        <p:cTn id="19" dur="500"/>
                                        <p:tgtEl>
                                          <p:spTgt spid="8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7">
                                            <p:txEl>
                                              <p:pRg st="5" end="5"/>
                                            </p:txEl>
                                          </p:spTgt>
                                        </p:tgtEl>
                                        <p:attrNameLst>
                                          <p:attrName>style.visibility</p:attrName>
                                        </p:attrNameLst>
                                      </p:cBhvr>
                                      <p:to>
                                        <p:strVal val="visible"/>
                                      </p:to>
                                    </p:set>
                                    <p:animEffect transition="in" filter="fade">
                                      <p:cBhvr>
                                        <p:cTn id="22" dur="500"/>
                                        <p:tgtEl>
                                          <p:spTgt spid="8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xEl>
                                              <p:pRg st="6" end="6"/>
                                            </p:txEl>
                                          </p:spTgt>
                                        </p:tgtEl>
                                        <p:attrNameLst>
                                          <p:attrName>style.visibility</p:attrName>
                                        </p:attrNameLst>
                                      </p:cBhvr>
                                      <p:to>
                                        <p:strVal val="visible"/>
                                      </p:to>
                                    </p:set>
                                    <p:animEffect transition="in" filter="fade">
                                      <p:cBhvr>
                                        <p:cTn id="25" dur="500"/>
                                        <p:tgtEl>
                                          <p:spTgt spid="8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7">
                                            <p:txEl>
                                              <p:pRg st="7" end="7"/>
                                            </p:txEl>
                                          </p:spTgt>
                                        </p:tgtEl>
                                        <p:attrNameLst>
                                          <p:attrName>style.visibility</p:attrName>
                                        </p:attrNameLst>
                                      </p:cBhvr>
                                      <p:to>
                                        <p:strVal val="visible"/>
                                      </p:to>
                                    </p:set>
                                    <p:animEffect transition="in" filter="fade">
                                      <p:cBhvr>
                                        <p:cTn id="28" dur="500"/>
                                        <p:tgtEl>
                                          <p:spTgt spid="8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7">
                                            <p:txEl>
                                              <p:pRg st="8" end="8"/>
                                            </p:txEl>
                                          </p:spTgt>
                                        </p:tgtEl>
                                        <p:attrNameLst>
                                          <p:attrName>style.visibility</p:attrName>
                                        </p:attrNameLst>
                                      </p:cBhvr>
                                      <p:to>
                                        <p:strVal val="visible"/>
                                      </p:to>
                                    </p:set>
                                    <p:animEffect transition="in" filter="fade">
                                      <p:cBhvr>
                                        <p:cTn id="31" dur="500"/>
                                        <p:tgtEl>
                                          <p:spTgt spid="87">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7">
                                            <p:txEl>
                                              <p:pRg st="9" end="9"/>
                                            </p:txEl>
                                          </p:spTgt>
                                        </p:tgtEl>
                                        <p:attrNameLst>
                                          <p:attrName>style.visibility</p:attrName>
                                        </p:attrNameLst>
                                      </p:cBhvr>
                                      <p:to>
                                        <p:strVal val="visible"/>
                                      </p:to>
                                    </p:set>
                                    <p:animEffect transition="in" filter="fade">
                                      <p:cBhvr>
                                        <p:cTn id="34" dur="500"/>
                                        <p:tgtEl>
                                          <p:spTgt spid="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2" name="Google Shape;92;p33"/>
          <p:cNvGraphicFramePr/>
          <p:nvPr/>
        </p:nvGraphicFramePr>
        <p:xfrm>
          <a:off x="792480" y="487681"/>
          <a:ext cx="7696200" cy="4099550"/>
        </p:xfrm>
        <a:graphic>
          <a:graphicData uri="http://schemas.openxmlformats.org/drawingml/2006/table">
            <a:tbl>
              <a:tblPr firstRow="1" bandRow="1">
                <a:noFill/>
                <a:tableStyleId>{B45D5B46-7B8B-4D56-A802-FD9562B5E55C}</a:tableStyleId>
              </a:tblPr>
              <a:tblGrid>
                <a:gridCol w="2080250">
                  <a:extLst>
                    <a:ext uri="{9D8B030D-6E8A-4147-A177-3AD203B41FA5}">
                      <a16:colId xmlns:a16="http://schemas.microsoft.com/office/drawing/2014/main" val="20000"/>
                    </a:ext>
                  </a:extLst>
                </a:gridCol>
                <a:gridCol w="2712725">
                  <a:extLst>
                    <a:ext uri="{9D8B030D-6E8A-4147-A177-3AD203B41FA5}">
                      <a16:colId xmlns:a16="http://schemas.microsoft.com/office/drawing/2014/main" val="20001"/>
                    </a:ext>
                  </a:extLst>
                </a:gridCol>
                <a:gridCol w="2903225">
                  <a:extLst>
                    <a:ext uri="{9D8B030D-6E8A-4147-A177-3AD203B41FA5}">
                      <a16:colId xmlns:a16="http://schemas.microsoft.com/office/drawing/2014/main" val="20002"/>
                    </a:ext>
                  </a:extLst>
                </a:gridCol>
              </a:tblGrid>
              <a:tr h="5145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Calibri" panose="020F0502020204030204" pitchFamily="34" charset="0"/>
                          <a:cs typeface="Calibri" panose="020F0502020204030204" pitchFamily="34" charset="0"/>
                        </a:rPr>
                        <a:t>MySQL</a:t>
                      </a:r>
                      <a:endParaRPr sz="14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Calibri" panose="020F0502020204030204" pitchFamily="34" charset="0"/>
                          <a:cs typeface="Calibri" panose="020F0502020204030204" pitchFamily="34" charset="0"/>
                        </a:rPr>
                        <a:t>SQL server</a:t>
                      </a:r>
                      <a:endParaRPr sz="1400" b="1" u="none" strike="noStrike" cap="none" dirty="0"/>
                    </a:p>
                  </a:txBody>
                  <a:tcPr marL="91450" marR="91450" marT="45725" marB="45725" anchor="ctr"/>
                </a:tc>
                <a:extLst>
                  <a:ext uri="{0D108BD9-81ED-4DB2-BD59-A6C34878D82A}">
                    <a16:rowId xmlns:a16="http://schemas.microsoft.com/office/drawing/2014/main" val="10000"/>
                  </a:ext>
                </a:extLst>
              </a:tr>
              <a:tr h="717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Developers</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panose="020F0502020204030204" pitchFamily="34" charset="0"/>
                          <a:cs typeface="Calibri" panose="020F0502020204030204" pitchFamily="34" charset="0"/>
                        </a:rPr>
                        <a:t>Oracle</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panose="020F0502020204030204" pitchFamily="34" charset="0"/>
                          <a:cs typeface="Calibri" panose="020F0502020204030204" pitchFamily="34" charset="0"/>
                        </a:rPr>
                        <a:t>Microsoft</a:t>
                      </a:r>
                      <a:endParaRPr sz="1400" u="none" strike="noStrike" cap="none" dirty="0"/>
                    </a:p>
                  </a:txBody>
                  <a:tcPr marL="91450" marR="91450" marT="45725" marB="45725" anchor="ctr"/>
                </a:tc>
                <a:extLst>
                  <a:ext uri="{0D108BD9-81ED-4DB2-BD59-A6C34878D82A}">
                    <a16:rowId xmlns:a16="http://schemas.microsoft.com/office/drawing/2014/main" val="10001"/>
                  </a:ext>
                </a:extLst>
              </a:tr>
              <a:tr h="717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Nature</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Multi language (PHP)</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panose="020F0502020204030204" pitchFamily="34" charset="0"/>
                          <a:cs typeface="Calibri" panose="020F0502020204030204" pitchFamily="34" charset="0"/>
                        </a:rPr>
                        <a:t>.NET</a:t>
                      </a:r>
                      <a:endParaRPr sz="1400" u="none" strike="noStrike" cap="none" dirty="0"/>
                    </a:p>
                  </a:txBody>
                  <a:tcPr marL="91450" marR="91450" marT="45725" marB="45725" anchor="ctr"/>
                </a:tc>
                <a:extLst>
                  <a:ext uri="{0D108BD9-81ED-4DB2-BD59-A6C34878D82A}">
                    <a16:rowId xmlns:a16="http://schemas.microsoft.com/office/drawing/2014/main" val="10002"/>
                  </a:ext>
                </a:extLst>
              </a:tr>
              <a:tr h="717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panose="020F0502020204030204" pitchFamily="34" charset="0"/>
                          <a:cs typeface="Calibri" panose="020F0502020204030204" pitchFamily="34" charset="0"/>
                        </a:rPr>
                        <a:t>Cost</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General Public License</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Buy license</a:t>
                      </a:r>
                      <a:endParaRPr sz="1400" u="none" strike="noStrike" cap="none" dirty="0"/>
                    </a:p>
                  </a:txBody>
                  <a:tcPr marL="91450" marR="91450" marT="45725" marB="45725" anchor="ctr"/>
                </a:tc>
                <a:extLst>
                  <a:ext uri="{0D108BD9-81ED-4DB2-BD59-A6C34878D82A}">
                    <a16:rowId xmlns:a16="http://schemas.microsoft.com/office/drawing/2014/main" val="10003"/>
                  </a:ext>
                </a:extLst>
              </a:tr>
              <a:tr h="717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Storage engines</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panose="020F0502020204030204" pitchFamily="34" charset="0"/>
                          <a:cs typeface="Calibri" panose="020F0502020204030204" pitchFamily="34" charset="0"/>
                        </a:rPr>
                        <a:t>Many different storage engines</a:t>
                      </a:r>
                      <a:endParaRPr sz="1400" u="none" strike="noStrike" cap="none" dirty="0"/>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a:t>
                      </a: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InnoDB and MyISAM)</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A storage engine developed from Microsoft</a:t>
                      </a:r>
                      <a:endParaRPr sz="1400" u="none" strike="noStrike" cap="none" dirty="0"/>
                    </a:p>
                  </a:txBody>
                  <a:tcPr marL="91450" marR="91450" marT="45725" marB="45725" anchor="ctr"/>
                </a:tc>
                <a:extLst>
                  <a:ext uri="{0D108BD9-81ED-4DB2-BD59-A6C34878D82A}">
                    <a16:rowId xmlns:a16="http://schemas.microsoft.com/office/drawing/2014/main" val="10004"/>
                  </a:ext>
                </a:extLst>
              </a:tr>
              <a:tr h="717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panose="020F0502020204030204" pitchFamily="34" charset="0"/>
                          <a:cs typeface="Calibri" panose="020F0502020204030204" pitchFamily="34" charset="0"/>
                        </a:rPr>
                        <a:t>IDE</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Enterprise Manager</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Calibri" panose="020F0502020204030204" pitchFamily="34" charset="0"/>
                          <a:ea typeface="Arial"/>
                          <a:cs typeface="Calibri" panose="020F0502020204030204" pitchFamily="34" charset="0"/>
                          <a:sym typeface="Arial"/>
                        </a:rPr>
                        <a:t>Management Studio</a:t>
                      </a:r>
                      <a:endParaRPr sz="14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
          <p:cNvSpPr txBox="1">
            <a:spLocks noGrp="1"/>
          </p:cNvSpPr>
          <p:nvPr>
            <p:ph type="ctrTitle"/>
          </p:nvPr>
        </p:nvSpPr>
        <p:spPr>
          <a:xfrm>
            <a:off x="2022225" y="1711250"/>
            <a:ext cx="4188075" cy="1159800"/>
          </a:xfrm>
          <a:prstGeom prst="rect">
            <a:avLst/>
          </a:prstGeom>
          <a:solidFill>
            <a:schemeClr val="lt1"/>
          </a:solidFill>
          <a:ln>
            <a:noFill/>
          </a:ln>
        </p:spPr>
        <p:txBody>
          <a:bodyPr spcFirstLastPara="1" wrap="square" lIns="91425" tIns="91425" rIns="91425" bIns="91425" anchor="b" anchorCtr="0">
            <a:noAutofit/>
          </a:bodyPr>
          <a:lstStyle/>
          <a:p>
            <a:pPr marL="457200" lvl="0" indent="-381000" algn="l" rtl="0">
              <a:lnSpc>
                <a:spcPct val="150000"/>
              </a:lnSpc>
              <a:spcBef>
                <a:spcPts val="0"/>
              </a:spcBef>
              <a:spcAft>
                <a:spcPts val="0"/>
              </a:spcAft>
              <a:buClr>
                <a:srgbClr val="000000"/>
              </a:buClr>
              <a:buSzPts val="3200"/>
              <a:buNone/>
            </a:pPr>
            <a:r>
              <a:rPr lang="en-US" sz="3200" dirty="0"/>
              <a:t>Entity Relationship</a:t>
            </a:r>
            <a:endParaRPr sz="3200" dirty="0"/>
          </a:p>
        </p:txBody>
      </p:sp>
      <p:sp>
        <p:nvSpPr>
          <p:cNvPr id="98" name="Google Shape;98;p6"/>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panose="020F0502020204030204" pitchFamily="34" charset="0"/>
                <a:cs typeface="Calibri" panose="020F0502020204030204" pitchFamily="34" charset="0"/>
                <a:sym typeface="Arial"/>
              </a:rPr>
              <a:t>2</a:t>
            </a:r>
            <a:endParaRPr sz="2400" b="0" i="0" u="none" strike="noStrike" cap="none" dirty="0">
              <a:solidFill>
                <a:schemeClr val="dk1"/>
              </a:solidFill>
              <a:latin typeface="Calibri" panose="020F0502020204030204" pitchFamily="34" charset="0"/>
              <a:cs typeface="Calibri" panose="020F0502020204030204" pitchFamily="34" charset="0"/>
              <a:sym typeface="Arial"/>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1428</Words>
  <Application>Microsoft Office PowerPoint</Application>
  <PresentationFormat>On-screen Show (16:9)</PresentationFormat>
  <Paragraphs>211</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Viola template</vt:lpstr>
      <vt:lpstr>MySQL</vt:lpstr>
      <vt:lpstr>Outline</vt:lpstr>
      <vt:lpstr>Introduce MySQL</vt:lpstr>
      <vt:lpstr>PowerPoint Presentation</vt:lpstr>
      <vt:lpstr>PowerPoint Presentation</vt:lpstr>
      <vt:lpstr>PowerPoint Presentation</vt:lpstr>
      <vt:lpstr>PowerPoint Presentation</vt:lpstr>
      <vt:lpstr>PowerPoint Presentation</vt:lpstr>
      <vt:lpstr>Entity Relationship</vt:lpstr>
      <vt:lpstr>PowerPoint Presentation</vt:lpstr>
      <vt:lpstr>PowerPoint Presentation</vt:lpstr>
      <vt:lpstr>PowerPoint Presentation</vt:lpstr>
      <vt:lpstr>PowerPoint Presentation</vt:lpstr>
      <vt:lpstr>PowerPoint Presentation</vt:lpstr>
      <vt:lpstr>Relational Database Schema </vt:lpstr>
      <vt:lpstr>PowerPoint Presentation</vt:lpstr>
      <vt:lpstr>PowerPoint Presentation</vt:lpstr>
      <vt:lpstr>PowerPoint Presentation</vt:lpstr>
      <vt:lpstr>PowerPoint Presentation</vt:lpstr>
      <vt:lpstr>Syntax of SQL Statement</vt:lpstr>
      <vt:lpstr>PowerPoint Presentation</vt:lpstr>
      <vt:lpstr>PowerPoint Presentation</vt:lpstr>
      <vt:lpstr>PowerPoint Presentation</vt:lpstr>
      <vt:lpstr>PowerPoint Presentation</vt:lpstr>
      <vt:lpstr>PowerPoint Presentation</vt:lpstr>
      <vt:lpstr>PowerPoint Presentation</vt:lpstr>
      <vt:lpstr>SQL Data Types</vt:lpstr>
      <vt:lpstr>PowerPoint Presentation</vt:lpstr>
      <vt:lpstr>PowerPoint Presentation</vt:lpstr>
      <vt:lpstr>Constraint MySQL</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Pikachu Lalala</dc:creator>
  <cp:lastModifiedBy>Phan Khac Dien 20165855</cp:lastModifiedBy>
  <cp:revision>4</cp:revision>
  <dcterms:modified xsi:type="dcterms:W3CDTF">2022-03-13T17:08:05Z</dcterms:modified>
</cp:coreProperties>
</file>