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3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12192000" cy="6858000"/>
  <p:notesSz cx="6858000" cy="9144000"/>
  <p:embeddedFontLst>
    <p:embeddedFont>
      <p:font typeface="Calibri" panose="020F0502020204030204" pitchFamily="34" charset="0"/>
      <p:regular r:id="rId32"/>
      <p:bold r:id="rId33"/>
      <p:italic r:id="rId34"/>
      <p:boldItalic r:id="rId35"/>
    </p:embeddedFont>
    <p:embeddedFont>
      <p:font typeface="Lora" panose="020B0604020202020204" charset="0"/>
      <p:regular r:id="rId36"/>
      <p:bold r:id="rId37"/>
      <p:italic r:id="rId38"/>
      <p:boldItalic r:id="rId39"/>
    </p:embeddedFont>
    <p:embeddedFont>
      <p:font typeface="Quattrocento Sans"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4" roundtripDataSignature="AMtx7mhir9TPUFf0LbWHVZhVR28xYmkjB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07" d="100"/>
          <a:sy n="107" d="100"/>
        </p:scale>
        <p:origin x="63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8.fntdata"/><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4"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u="none" strike="noStrike" cap="none">
                <a:solidFill>
                  <a:schemeClr val="dk1"/>
                </a:solidFill>
                <a:latin typeface="Calibri"/>
                <a:ea typeface="Calibri"/>
                <a:cs typeface="Calibri"/>
                <a:sym typeface="Calibri"/>
              </a:rPr>
              <a:t>https://hiepsiit.com/detail/mysql/hequantricsdlmysql/mysqlham</a:t>
            </a:r>
            <a:endParaRPr/>
          </a:p>
        </p:txBody>
      </p:sp>
      <p:sp>
        <p:nvSpPr>
          <p:cNvPr id="184" name="Google Shape;184;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u="none" strike="noStrike" cap="none">
                <a:solidFill>
                  <a:schemeClr val="dk1"/>
                </a:solidFill>
                <a:latin typeface="Calibri"/>
                <a:ea typeface="Calibri"/>
                <a:cs typeface="Calibri"/>
                <a:sym typeface="Calibri"/>
              </a:rPr>
              <a:t>https://hiepsiit.com/detail/mysql/hequantricsdlmysql/mysqlham</a:t>
            </a:r>
            <a:endParaRPr/>
          </a:p>
        </p:txBody>
      </p:sp>
      <p:sp>
        <p:nvSpPr>
          <p:cNvPr id="191" name="Google Shape;191;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https://hiepsiit.com/detail/mysql/hequantricsdlmysql/mysqlham</a:t>
            </a:r>
            <a:endParaRPr/>
          </a:p>
        </p:txBody>
      </p:sp>
      <p:sp>
        <p:nvSpPr>
          <p:cNvPr id="199" name="Google Shape;199;p4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12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p4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https://www.stdio.vn/article/stored-Function-trong-mysql-aSl8H</a:t>
            </a:r>
            <a:endParaRPr/>
          </a:p>
        </p:txBody>
      </p:sp>
      <p:sp>
        <p:nvSpPr>
          <p:cNvPr id="209" name="Google Shape;209;p4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13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u="none" strike="noStrike" cap="none">
                <a:solidFill>
                  <a:schemeClr val="dk1"/>
                </a:solidFill>
                <a:latin typeface="Calibri"/>
                <a:ea typeface="Calibri"/>
                <a:cs typeface="Calibri"/>
                <a:sym typeface="Calibri"/>
              </a:rPr>
              <a:t>https://freetuts.net/truyen-tham-so-vao-mysql-stored-Procedure-108.html</a:t>
            </a:r>
            <a:endParaRPr/>
          </a:p>
        </p:txBody>
      </p:sp>
      <p:sp>
        <p:nvSpPr>
          <p:cNvPr id="223" name="Google Shape;223;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5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1" name="Google Shape;231;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5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u="none" strike="noStrike" cap="none">
                <a:solidFill>
                  <a:schemeClr val="dk1"/>
                </a:solidFill>
                <a:latin typeface="Calibri"/>
                <a:ea typeface="Calibri"/>
                <a:cs typeface="Calibri"/>
                <a:sym typeface="Calibri"/>
              </a:rPr>
              <a:t>https://www.stdio.vn/article/stored-Trigger-trong-mysql-aSl8H</a:t>
            </a:r>
            <a:endParaRPr/>
          </a:p>
        </p:txBody>
      </p:sp>
      <p:sp>
        <p:nvSpPr>
          <p:cNvPr id="236" name="Google Shape;236;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u="none" strike="noStrike" cap="none">
                <a:solidFill>
                  <a:schemeClr val="dk1"/>
                </a:solidFill>
                <a:latin typeface="Calibri"/>
                <a:ea typeface="Calibri"/>
                <a:cs typeface="Calibri"/>
                <a:sym typeface="Calibri"/>
              </a:rPr>
              <a:t>https://viblo.asia/p/tim-hieu-ve-stored-Trigger-trong-mysql-157G5npBvAje</a:t>
            </a:r>
            <a:endParaRPr/>
          </a:p>
        </p:txBody>
      </p:sp>
      <p:sp>
        <p:nvSpPr>
          <p:cNvPr id="244" name="Google Shape;244;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p5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https://www.stdio.vn/article/stored-Trigger-trong-mysql-aSl8H</a:t>
            </a:r>
            <a:endParaRPr/>
          </a:p>
        </p:txBody>
      </p:sp>
      <p:sp>
        <p:nvSpPr>
          <p:cNvPr id="253" name="Google Shape;253;p5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18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https://www.stdio.vn/article/stored-Trigger-trong-mysql-aSl8H</a:t>
            </a:r>
            <a:endParaRPr/>
          </a:p>
        </p:txBody>
      </p:sp>
      <p:sp>
        <p:nvSpPr>
          <p:cNvPr id="263" name="Google Shape;263;p5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19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4" name="Google Shape;274;p5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https://www.stdio.vn/article/stored-Trigger-trong-mysql-aSl8H</a:t>
            </a:r>
            <a:endParaRPr/>
          </a:p>
        </p:txBody>
      </p:sp>
      <p:sp>
        <p:nvSpPr>
          <p:cNvPr id="275" name="Google Shape;275;p5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20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4" name="Google Shape;284;p5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https://www.stdio.vn/article/stored-Trigger-trong-mysql-aSl8H</a:t>
            </a:r>
            <a:endParaRPr/>
          </a:p>
        </p:txBody>
      </p:sp>
      <p:sp>
        <p:nvSpPr>
          <p:cNvPr id="285" name="Google Shape;285;p5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21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p5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https://www.stdio.vn/article/stored-Trigger-trong-mysql-aSl8H</a:t>
            </a:r>
            <a:endParaRPr/>
          </a:p>
        </p:txBody>
      </p:sp>
      <p:sp>
        <p:nvSpPr>
          <p:cNvPr id="296" name="Google Shape;296;p5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22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5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u="none" strike="noStrike" cap="none">
                <a:solidFill>
                  <a:schemeClr val="dk1"/>
                </a:solidFill>
                <a:latin typeface="Calibri"/>
                <a:ea typeface="Calibri"/>
                <a:cs typeface="Calibri"/>
                <a:sym typeface="Calibri"/>
              </a:rPr>
              <a:t>https://freetuts.net/truyen-tham-so-vao-mysql-stored-Procedure-108.html</a:t>
            </a:r>
            <a:endParaRPr/>
          </a:p>
        </p:txBody>
      </p:sp>
      <p:sp>
        <p:nvSpPr>
          <p:cNvPr id="304" name="Google Shape;304;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5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2" name="Google Shape;312;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6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u="none" strike="noStrike" cap="none">
                <a:solidFill>
                  <a:schemeClr val="dk1"/>
                </a:solidFill>
                <a:latin typeface="Calibri"/>
                <a:ea typeface="Calibri"/>
                <a:cs typeface="Calibri"/>
                <a:sym typeface="Calibri"/>
              </a:rPr>
              <a:t>https://www.stdio.vn/article/stored-Procedure-trong-mysql-aSl8H</a:t>
            </a:r>
            <a:endParaRPr/>
          </a:p>
        </p:txBody>
      </p:sp>
      <p:sp>
        <p:nvSpPr>
          <p:cNvPr id="317" name="Google Shape;317;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6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u="none" strike="noStrike" cap="none">
                <a:solidFill>
                  <a:schemeClr val="dk1"/>
                </a:solidFill>
                <a:latin typeface="Calibri"/>
                <a:ea typeface="Calibri"/>
                <a:cs typeface="Calibri"/>
                <a:sym typeface="Calibri"/>
              </a:rPr>
              <a:t>https://www.stdio.vn/article/stored-Procedure-trong-mysql-aSl8H</a:t>
            </a:r>
            <a:endParaRPr/>
          </a:p>
        </p:txBody>
      </p:sp>
      <p:sp>
        <p:nvSpPr>
          <p:cNvPr id="324" name="Google Shape;324;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6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u="none" strike="noStrike" cap="none">
                <a:solidFill>
                  <a:schemeClr val="dk1"/>
                </a:solidFill>
                <a:latin typeface="Calibri"/>
                <a:ea typeface="Calibri"/>
                <a:cs typeface="Calibri"/>
                <a:sym typeface="Calibri"/>
              </a:rPr>
              <a:t>https://www.stdio.vn/article/stored-Procedure-trong-mysql-aSl8H</a:t>
            </a:r>
            <a:endParaRPr/>
          </a:p>
        </p:txBody>
      </p:sp>
      <p:sp>
        <p:nvSpPr>
          <p:cNvPr id="331" name="Google Shape;331;p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8" name="Google Shape;338;p6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https://www.stdio.vn/article/stored-Procedure-trong-mysql-aSl8H</a:t>
            </a:r>
            <a:endParaRPr/>
          </a:p>
        </p:txBody>
      </p:sp>
      <p:sp>
        <p:nvSpPr>
          <p:cNvPr id="339" name="Google Shape;339;p6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28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u="none" strike="noStrike" cap="none">
                <a:solidFill>
                  <a:schemeClr val="dk1"/>
                </a:solidFill>
                <a:latin typeface="Calibri"/>
                <a:ea typeface="Calibri"/>
                <a:cs typeface="Calibri"/>
                <a:sym typeface="Calibri"/>
              </a:rPr>
              <a:t>https://www.stdio.vn/article/stored-Procedure-trong-mysql-aSl8H</a:t>
            </a: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u="none" strike="noStrike" cap="none">
                <a:solidFill>
                  <a:schemeClr val="dk1"/>
                </a:solidFill>
                <a:latin typeface="Calibri"/>
                <a:ea typeface="Calibri"/>
                <a:cs typeface="Calibri"/>
                <a:sym typeface="Calibri"/>
              </a:rPr>
              <a:t>https://viblo.asia/p/tim-hieu-ve-stored-Procedure-trong-mysql-157G5npBvAje</a:t>
            </a:r>
            <a:endParaRPr/>
          </a:p>
        </p:txBody>
      </p:sp>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https://www.stdio.vn/article/stored-Procedure-trong-mysql-aSl8H</a:t>
            </a:r>
            <a:endParaRPr/>
          </a:p>
        </p:txBody>
      </p:sp>
      <p:sp>
        <p:nvSpPr>
          <p:cNvPr id="123" name="Google Shape;123;p4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https://www.stdio.vn/article/stored-Procedure-trong-mysql-aSl8H</a:t>
            </a:r>
            <a:endParaRPr/>
          </a:p>
        </p:txBody>
      </p:sp>
      <p:sp>
        <p:nvSpPr>
          <p:cNvPr id="133" name="Google Shape;133;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https://www.stdio.vn/article/stored-Procedure-trong-mysql-aSl8H</a:t>
            </a:r>
            <a:endParaRPr/>
          </a:p>
        </p:txBody>
      </p:sp>
      <p:sp>
        <p:nvSpPr>
          <p:cNvPr id="149" name="Google Shape;149;p4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https://www.stdio.vn/article/stored-Procedure-trong-mysql-aSl8H</a:t>
            </a:r>
            <a:endParaRPr/>
          </a:p>
        </p:txBody>
      </p:sp>
      <p:sp>
        <p:nvSpPr>
          <p:cNvPr id="165" name="Google Shape;165;p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9" name="Google Shape;179;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2"/>
        <p:cNvGrpSpPr/>
        <p:nvPr/>
      </p:nvGrpSpPr>
      <p:grpSpPr>
        <a:xfrm>
          <a:off x="0" y="0"/>
          <a:ext cx="0" cy="0"/>
          <a:chOff x="0" y="0"/>
          <a:chExt cx="0" cy="0"/>
        </a:xfrm>
      </p:grpSpPr>
      <p:sp>
        <p:nvSpPr>
          <p:cNvPr id="13" name="Google Shape;13;p27"/>
          <p:cNvSpPr txBox="1">
            <a:spLocks noGrp="1"/>
          </p:cNvSpPr>
          <p:nvPr>
            <p:ph type="ctrTitle"/>
          </p:nvPr>
        </p:nvSpPr>
        <p:spPr>
          <a:xfrm>
            <a:off x="1328840" y="2671851"/>
            <a:ext cx="6031600" cy="1546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4800"/>
            </a:lvl1pPr>
            <a:lvl2pPr lvl="1" algn="l">
              <a:lnSpc>
                <a:spcPct val="100000"/>
              </a:lnSpc>
              <a:spcBef>
                <a:spcPts val="0"/>
              </a:spcBef>
              <a:spcAft>
                <a:spcPts val="0"/>
              </a:spcAft>
              <a:buSzPts val="3600"/>
              <a:buNone/>
              <a:defRPr sz="4800"/>
            </a:lvl2pPr>
            <a:lvl3pPr lvl="2" algn="l">
              <a:lnSpc>
                <a:spcPct val="100000"/>
              </a:lnSpc>
              <a:spcBef>
                <a:spcPts val="0"/>
              </a:spcBef>
              <a:spcAft>
                <a:spcPts val="0"/>
              </a:spcAft>
              <a:buSzPts val="3600"/>
              <a:buNone/>
              <a:defRPr sz="4800"/>
            </a:lvl3pPr>
            <a:lvl4pPr lvl="3" algn="l">
              <a:lnSpc>
                <a:spcPct val="100000"/>
              </a:lnSpc>
              <a:spcBef>
                <a:spcPts val="0"/>
              </a:spcBef>
              <a:spcAft>
                <a:spcPts val="0"/>
              </a:spcAft>
              <a:buSzPts val="3600"/>
              <a:buNone/>
              <a:defRPr sz="4800"/>
            </a:lvl4pPr>
            <a:lvl5pPr lvl="4" algn="l">
              <a:lnSpc>
                <a:spcPct val="100000"/>
              </a:lnSpc>
              <a:spcBef>
                <a:spcPts val="0"/>
              </a:spcBef>
              <a:spcAft>
                <a:spcPts val="0"/>
              </a:spcAft>
              <a:buSzPts val="3600"/>
              <a:buNone/>
              <a:defRPr sz="4800"/>
            </a:lvl5pPr>
            <a:lvl6pPr lvl="5" algn="l">
              <a:lnSpc>
                <a:spcPct val="100000"/>
              </a:lnSpc>
              <a:spcBef>
                <a:spcPts val="0"/>
              </a:spcBef>
              <a:spcAft>
                <a:spcPts val="0"/>
              </a:spcAft>
              <a:buSzPts val="3600"/>
              <a:buNone/>
              <a:defRPr sz="4800"/>
            </a:lvl6pPr>
            <a:lvl7pPr lvl="6" algn="l">
              <a:lnSpc>
                <a:spcPct val="100000"/>
              </a:lnSpc>
              <a:spcBef>
                <a:spcPts val="0"/>
              </a:spcBef>
              <a:spcAft>
                <a:spcPts val="0"/>
              </a:spcAft>
              <a:buSzPts val="3600"/>
              <a:buNone/>
              <a:defRPr sz="4800"/>
            </a:lvl7pPr>
            <a:lvl8pPr lvl="7" algn="l">
              <a:lnSpc>
                <a:spcPct val="100000"/>
              </a:lnSpc>
              <a:spcBef>
                <a:spcPts val="0"/>
              </a:spcBef>
              <a:spcAft>
                <a:spcPts val="0"/>
              </a:spcAft>
              <a:buSzPts val="3600"/>
              <a:buNone/>
              <a:defRPr sz="4800"/>
            </a:lvl8pPr>
            <a:lvl9pPr lvl="8" algn="l">
              <a:lnSpc>
                <a:spcPct val="100000"/>
              </a:lnSpc>
              <a:spcBef>
                <a:spcPts val="0"/>
              </a:spcBef>
              <a:spcAft>
                <a:spcPts val="0"/>
              </a:spcAft>
              <a:buSzPts val="3600"/>
              <a:buNone/>
              <a:defRPr sz="4800"/>
            </a:lvl9pPr>
          </a:lstStyle>
          <a:p>
            <a:endParaRPr/>
          </a:p>
        </p:txBody>
      </p:sp>
      <p:cxnSp>
        <p:nvCxnSpPr>
          <p:cNvPr id="14" name="Google Shape;14;p27"/>
          <p:cNvCxnSpPr/>
          <p:nvPr/>
        </p:nvCxnSpPr>
        <p:spPr>
          <a:xfrm>
            <a:off x="-8033" y="4902016"/>
            <a:ext cx="12216000" cy="0"/>
          </a:xfrm>
          <a:prstGeom prst="straightConnector1">
            <a:avLst/>
          </a:prstGeom>
          <a:noFill/>
          <a:ln w="9525" cap="flat" cmpd="sng">
            <a:solidFill>
              <a:srgbClr val="000000"/>
            </a:solidFill>
            <a:prstDash val="solid"/>
            <a:round/>
            <a:headEnd type="none" w="sm" len="sm"/>
            <a:tailEnd type="none" w="sm" len="sm"/>
          </a:ln>
        </p:spPr>
      </p:cxnSp>
      <p:sp>
        <p:nvSpPr>
          <p:cNvPr id="15" name="Google Shape;15;p27"/>
          <p:cNvSpPr/>
          <p:nvPr/>
        </p:nvSpPr>
        <p:spPr>
          <a:xfrm>
            <a:off x="1490600" y="4524000"/>
            <a:ext cx="756000" cy="756000"/>
          </a:xfrm>
          <a:prstGeom prst="ellipse">
            <a:avLst/>
          </a:prstGeom>
          <a:solidFill>
            <a:srgbClr val="FFCD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9"/>
        <p:cNvGrpSpPr/>
        <p:nvPr/>
      </p:nvGrpSpPr>
      <p:grpSpPr>
        <a:xfrm>
          <a:off x="0" y="0"/>
          <a:ext cx="0" cy="0"/>
          <a:chOff x="0" y="0"/>
          <a:chExt cx="0" cy="0"/>
        </a:xfrm>
      </p:grpSpPr>
      <p:sp>
        <p:nvSpPr>
          <p:cNvPr id="70" name="Google Shape;70;p3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2" name="Google Shape;72;p3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6"/>
        <p:cNvGrpSpPr/>
        <p:nvPr/>
      </p:nvGrpSpPr>
      <p:grpSpPr>
        <a:xfrm>
          <a:off x="0" y="0"/>
          <a:ext cx="0" cy="0"/>
          <a:chOff x="0" y="0"/>
          <a:chExt cx="0" cy="0"/>
        </a:xfrm>
      </p:grpSpPr>
      <p:sp>
        <p:nvSpPr>
          <p:cNvPr id="77" name="Google Shape;77;p3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7"/>
          <p:cNvSpPr>
            <a:spLocks noGrp="1"/>
          </p:cNvSpPr>
          <p:nvPr>
            <p:ph type="pic" idx="2"/>
          </p:nvPr>
        </p:nvSpPr>
        <p:spPr>
          <a:xfrm>
            <a:off x="5183188" y="987425"/>
            <a:ext cx="6172200" cy="4873625"/>
          </a:xfrm>
          <a:prstGeom prst="rect">
            <a:avLst/>
          </a:prstGeom>
          <a:noFill/>
          <a:ln>
            <a:noFill/>
          </a:ln>
        </p:spPr>
      </p:sp>
      <p:sp>
        <p:nvSpPr>
          <p:cNvPr id="79" name="Google Shape;79;p3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0" name="Google Shape;80;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3"/>
        <p:cNvGrpSpPr/>
        <p:nvPr/>
      </p:nvGrpSpPr>
      <p:grpSpPr>
        <a:xfrm>
          <a:off x="0" y="0"/>
          <a:ext cx="0" cy="0"/>
          <a:chOff x="0" y="0"/>
          <a:chExt cx="0" cy="0"/>
        </a:xfrm>
      </p:grpSpPr>
      <p:sp>
        <p:nvSpPr>
          <p:cNvPr id="84" name="Google Shape;84;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3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3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3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
        <p:nvSpPr>
          <p:cNvPr id="23" name="Google Shape;23;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6"/>
        <p:cNvGrpSpPr/>
        <p:nvPr/>
      </p:nvGrpSpPr>
      <p:grpSpPr>
        <a:xfrm>
          <a:off x="0" y="0"/>
          <a:ext cx="0" cy="0"/>
          <a:chOff x="0" y="0"/>
          <a:chExt cx="0" cy="0"/>
        </a:xfrm>
      </p:grpSpPr>
      <p:sp>
        <p:nvSpPr>
          <p:cNvPr id="27" name="Google Shape;27;p3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9" name="Google Shape;29;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p:cSld name="Title">
    <p:spTree>
      <p:nvGrpSpPr>
        <p:cNvPr id="1" name="Shape 32"/>
        <p:cNvGrpSpPr/>
        <p:nvPr/>
      </p:nvGrpSpPr>
      <p:grpSpPr>
        <a:xfrm>
          <a:off x="0" y="0"/>
          <a:ext cx="0" cy="0"/>
          <a:chOff x="0" y="0"/>
          <a:chExt cx="0" cy="0"/>
        </a:xfrm>
      </p:grpSpPr>
      <p:sp>
        <p:nvSpPr>
          <p:cNvPr id="33" name="Google Shape;33;p64"/>
          <p:cNvSpPr txBox="1">
            <a:spLocks noGrp="1"/>
          </p:cNvSpPr>
          <p:nvPr>
            <p:ph type="ctrTitle"/>
          </p:nvPr>
        </p:nvSpPr>
        <p:spPr>
          <a:xfrm>
            <a:off x="1328840" y="2671851"/>
            <a:ext cx="6031600" cy="1546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4800"/>
            </a:lvl1pPr>
            <a:lvl2pPr lvl="1" algn="l">
              <a:lnSpc>
                <a:spcPct val="100000"/>
              </a:lnSpc>
              <a:spcBef>
                <a:spcPts val="0"/>
              </a:spcBef>
              <a:spcAft>
                <a:spcPts val="0"/>
              </a:spcAft>
              <a:buSzPts val="3600"/>
              <a:buNone/>
              <a:defRPr sz="4800"/>
            </a:lvl2pPr>
            <a:lvl3pPr lvl="2" algn="l">
              <a:lnSpc>
                <a:spcPct val="100000"/>
              </a:lnSpc>
              <a:spcBef>
                <a:spcPts val="0"/>
              </a:spcBef>
              <a:spcAft>
                <a:spcPts val="0"/>
              </a:spcAft>
              <a:buSzPts val="3600"/>
              <a:buNone/>
              <a:defRPr sz="4800"/>
            </a:lvl3pPr>
            <a:lvl4pPr lvl="3" algn="l">
              <a:lnSpc>
                <a:spcPct val="100000"/>
              </a:lnSpc>
              <a:spcBef>
                <a:spcPts val="0"/>
              </a:spcBef>
              <a:spcAft>
                <a:spcPts val="0"/>
              </a:spcAft>
              <a:buSzPts val="3600"/>
              <a:buNone/>
              <a:defRPr sz="4800"/>
            </a:lvl4pPr>
            <a:lvl5pPr lvl="4" algn="l">
              <a:lnSpc>
                <a:spcPct val="100000"/>
              </a:lnSpc>
              <a:spcBef>
                <a:spcPts val="0"/>
              </a:spcBef>
              <a:spcAft>
                <a:spcPts val="0"/>
              </a:spcAft>
              <a:buSzPts val="3600"/>
              <a:buNone/>
              <a:defRPr sz="4800"/>
            </a:lvl5pPr>
            <a:lvl6pPr lvl="5" algn="l">
              <a:lnSpc>
                <a:spcPct val="100000"/>
              </a:lnSpc>
              <a:spcBef>
                <a:spcPts val="0"/>
              </a:spcBef>
              <a:spcAft>
                <a:spcPts val="0"/>
              </a:spcAft>
              <a:buSzPts val="3600"/>
              <a:buNone/>
              <a:defRPr sz="4800"/>
            </a:lvl6pPr>
            <a:lvl7pPr lvl="6" algn="l">
              <a:lnSpc>
                <a:spcPct val="100000"/>
              </a:lnSpc>
              <a:spcBef>
                <a:spcPts val="0"/>
              </a:spcBef>
              <a:spcAft>
                <a:spcPts val="0"/>
              </a:spcAft>
              <a:buSzPts val="3600"/>
              <a:buNone/>
              <a:defRPr sz="4800"/>
            </a:lvl7pPr>
            <a:lvl8pPr lvl="7" algn="l">
              <a:lnSpc>
                <a:spcPct val="100000"/>
              </a:lnSpc>
              <a:spcBef>
                <a:spcPts val="0"/>
              </a:spcBef>
              <a:spcAft>
                <a:spcPts val="0"/>
              </a:spcAft>
              <a:buSzPts val="3600"/>
              <a:buNone/>
              <a:defRPr sz="4800"/>
            </a:lvl8pPr>
            <a:lvl9pPr lvl="8" algn="l">
              <a:lnSpc>
                <a:spcPct val="100000"/>
              </a:lnSpc>
              <a:spcBef>
                <a:spcPts val="0"/>
              </a:spcBef>
              <a:spcAft>
                <a:spcPts val="0"/>
              </a:spcAft>
              <a:buSzPts val="3600"/>
              <a:buNone/>
              <a:defRPr sz="4800"/>
            </a:lvl9pPr>
          </a:lstStyle>
          <a:p>
            <a:endParaRPr/>
          </a:p>
        </p:txBody>
      </p:sp>
      <p:cxnSp>
        <p:nvCxnSpPr>
          <p:cNvPr id="34" name="Google Shape;34;p64"/>
          <p:cNvCxnSpPr/>
          <p:nvPr/>
        </p:nvCxnSpPr>
        <p:spPr>
          <a:xfrm>
            <a:off x="-8033" y="4902016"/>
            <a:ext cx="12216000" cy="0"/>
          </a:xfrm>
          <a:prstGeom prst="straightConnector1">
            <a:avLst/>
          </a:prstGeom>
          <a:noFill/>
          <a:ln w="9525" cap="flat" cmpd="sng">
            <a:solidFill>
              <a:srgbClr val="000000"/>
            </a:solidFill>
            <a:prstDash val="solid"/>
            <a:round/>
            <a:headEnd type="none" w="sm" len="sm"/>
            <a:tailEnd type="none" w="sm" len="sm"/>
          </a:ln>
        </p:spPr>
      </p:cxnSp>
      <p:sp>
        <p:nvSpPr>
          <p:cNvPr id="35" name="Google Shape;35;p64"/>
          <p:cNvSpPr/>
          <p:nvPr/>
        </p:nvSpPr>
        <p:spPr>
          <a:xfrm>
            <a:off x="1490600" y="4524000"/>
            <a:ext cx="756000" cy="756000"/>
          </a:xfrm>
          <a:prstGeom prst="ellipse">
            <a:avLst/>
          </a:prstGeom>
          <a:solidFill>
            <a:srgbClr val="FFCD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6"/>
        <p:cNvGrpSpPr/>
        <p:nvPr/>
      </p:nvGrpSpPr>
      <p:grpSpPr>
        <a:xfrm>
          <a:off x="0" y="0"/>
          <a:ext cx="0" cy="0"/>
          <a:chOff x="0" y="0"/>
          <a:chExt cx="0" cy="0"/>
        </a:xfrm>
      </p:grpSpPr>
      <p:sp>
        <p:nvSpPr>
          <p:cNvPr id="37" name="Google Shape;37;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2"/>
        <p:cNvGrpSpPr/>
        <p:nvPr/>
      </p:nvGrpSpPr>
      <p:grpSpPr>
        <a:xfrm>
          <a:off x="0" y="0"/>
          <a:ext cx="0" cy="0"/>
          <a:chOff x="0" y="0"/>
          <a:chExt cx="0" cy="0"/>
        </a:xfrm>
      </p:grpSpPr>
      <p:sp>
        <p:nvSpPr>
          <p:cNvPr id="43" name="Google Shape;43;p3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3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5" name="Google Shape;4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3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3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3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3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6"/>
          <p:cNvSpPr txBox="1">
            <a:spLocks noGrp="1"/>
          </p:cNvSpPr>
          <p:nvPr>
            <p:ph type="body" idx="1"/>
          </p:nvPr>
        </p:nvSpPr>
        <p:spPr>
          <a:xfrm>
            <a:off x="1841667" y="2155293"/>
            <a:ext cx="9079600" cy="41496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48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48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36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36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36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36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36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36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endParaRPr/>
          </a:p>
        </p:txBody>
      </p:sp>
      <p:sp>
        <p:nvSpPr>
          <p:cNvPr id="11" name="Google Shape;11;p26"/>
          <p:cNvSpPr txBox="1">
            <a:spLocks noGrp="1"/>
          </p:cNvSpPr>
          <p:nvPr>
            <p:ph type="title"/>
          </p:nvPr>
        </p:nvSpPr>
        <p:spPr>
          <a:xfrm>
            <a:off x="1841667" y="1249489"/>
            <a:ext cx="9079600" cy="58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
        <p:cNvGrpSpPr/>
        <p:nvPr/>
      </p:nvGrpSpPr>
      <p:grpSpPr>
        <a:xfrm>
          <a:off x="0" y="0"/>
          <a:ext cx="0" cy="0"/>
          <a:chOff x="0" y="0"/>
          <a:chExt cx="0" cy="0"/>
        </a:xfrm>
      </p:grpSpPr>
      <p:sp>
        <p:nvSpPr>
          <p:cNvPr id="17" name="Google Shape;17;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 name="Google Shape;18;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9" name="Google Shape;19;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txBox="1">
            <a:spLocks noGrp="1"/>
          </p:cNvSpPr>
          <p:nvPr>
            <p:ph type="ctrTitle"/>
          </p:nvPr>
        </p:nvSpPr>
        <p:spPr>
          <a:xfrm>
            <a:off x="1328839" y="2354094"/>
            <a:ext cx="7676615" cy="186415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br>
              <a:rPr lang="en-US" sz="2800">
                <a:latin typeface="Arial"/>
                <a:ea typeface="Arial"/>
                <a:cs typeface="Arial"/>
                <a:sym typeface="Arial"/>
              </a:rPr>
            </a:br>
            <a:r>
              <a:rPr lang="en-US" sz="2800" b="0">
                <a:latin typeface="Arial"/>
                <a:ea typeface="Arial"/>
                <a:cs typeface="Arial"/>
                <a:sym typeface="Arial"/>
              </a:rPr>
              <a:t>1. Procedure</a:t>
            </a:r>
            <a:br>
              <a:rPr lang="en-US" sz="2800" b="0">
                <a:latin typeface="Arial"/>
                <a:ea typeface="Arial"/>
                <a:cs typeface="Arial"/>
                <a:sym typeface="Arial"/>
              </a:rPr>
            </a:br>
            <a:r>
              <a:rPr lang="en-US" sz="2800" b="0">
                <a:latin typeface="Arial"/>
                <a:ea typeface="Arial"/>
                <a:cs typeface="Arial"/>
                <a:sym typeface="Arial"/>
              </a:rPr>
              <a:t>2. Function</a:t>
            </a:r>
            <a:br>
              <a:rPr lang="en-US" sz="2800" b="0">
                <a:latin typeface="Arial"/>
                <a:ea typeface="Arial"/>
                <a:cs typeface="Arial"/>
                <a:sym typeface="Arial"/>
              </a:rPr>
            </a:br>
            <a:r>
              <a:rPr lang="en-US" sz="2800" b="0">
                <a:latin typeface="Arial"/>
                <a:ea typeface="Arial"/>
                <a:cs typeface="Arial"/>
                <a:sym typeface="Arial"/>
              </a:rPr>
              <a:t>3. Trigger</a:t>
            </a:r>
            <a:br>
              <a:rPr lang="en-US" sz="2800" b="0">
                <a:latin typeface="Arial"/>
                <a:ea typeface="Arial"/>
                <a:cs typeface="Arial"/>
                <a:sym typeface="Arial"/>
              </a:rPr>
            </a:br>
            <a:r>
              <a:rPr lang="en-US" sz="2800" b="0">
                <a:latin typeface="Arial"/>
                <a:ea typeface="Arial"/>
                <a:cs typeface="Arial"/>
                <a:sym typeface="Arial"/>
              </a:rPr>
              <a:t>4. Transaction</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45"/>
          <p:cNvSpPr txBox="1"/>
          <p:nvPr/>
        </p:nvSpPr>
        <p:spPr>
          <a:xfrm>
            <a:off x="488272" y="1720696"/>
            <a:ext cx="11262741" cy="410877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rgbClr val="000000"/>
              </a:buClr>
              <a:buSzPts val="1800"/>
              <a:buFont typeface="Arial"/>
              <a:buChar char="•"/>
            </a:pPr>
            <a:r>
              <a:rPr lang="en-US" sz="1800" b="0" i="0" u="none" strike="noStrike" cap="none" dirty="0" err="1">
                <a:solidFill>
                  <a:srgbClr val="000000"/>
                </a:solidFill>
                <a:latin typeface="Arial"/>
                <a:ea typeface="Arial"/>
                <a:cs typeface="Arial"/>
                <a:sym typeface="Arial"/>
              </a:rPr>
              <a:t>Giống</a:t>
            </a:r>
            <a:r>
              <a:rPr lang="en-US" sz="1800" b="0" i="0" u="none" strike="noStrike" cap="none" dirty="0">
                <a:solidFill>
                  <a:srgbClr val="000000"/>
                </a:solidFill>
                <a:latin typeface="Arial"/>
                <a:ea typeface="Arial"/>
                <a:cs typeface="Arial"/>
                <a:sym typeface="Arial"/>
              </a:rPr>
              <a:t> Function </a:t>
            </a:r>
            <a:r>
              <a:rPr lang="en-US" sz="1800" b="0" i="0" u="none" strike="noStrike" cap="none" dirty="0" err="1">
                <a:solidFill>
                  <a:srgbClr val="000000"/>
                </a:solidFill>
                <a:latin typeface="Arial"/>
                <a:ea typeface="Arial"/>
                <a:cs typeface="Arial"/>
                <a:sym typeface="Arial"/>
              </a:rPr>
              <a:t>nhưng</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khác</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Một</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hàm</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luôn</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trả</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về</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một</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giá</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trị</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bằng</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cách</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sử</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dụng</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câu</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lệnh</a:t>
            </a:r>
            <a:r>
              <a:rPr lang="en-US" sz="1800" b="0" i="0" u="none" strike="noStrike" cap="none" dirty="0">
                <a:solidFill>
                  <a:srgbClr val="000000"/>
                </a:solidFill>
                <a:latin typeface="Arial"/>
                <a:ea typeface="Arial"/>
                <a:cs typeface="Arial"/>
                <a:sym typeface="Arial"/>
              </a:rPr>
              <a:t> return</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rgbClr val="000000"/>
                </a:solidFill>
                <a:latin typeface="Arial"/>
                <a:ea typeface="Arial"/>
                <a:cs typeface="Arial"/>
                <a:sym typeface="Arial"/>
              </a:rPr>
              <a:t>Lí</a:t>
            </a:r>
            <a:r>
              <a:rPr lang="en-US" sz="1800" b="0" i="0" u="none" strike="noStrike" cap="none" dirty="0">
                <a:solidFill>
                  <a:srgbClr val="000000"/>
                </a:solidFill>
                <a:latin typeface="Arial"/>
                <a:ea typeface="Arial"/>
                <a:cs typeface="Arial"/>
                <a:sym typeface="Arial"/>
              </a:rPr>
              <a:t> do </a:t>
            </a:r>
            <a:r>
              <a:rPr lang="en-US" sz="1800" b="0" i="0" u="none" strike="noStrike" cap="none" dirty="0" err="1">
                <a:solidFill>
                  <a:srgbClr val="000000"/>
                </a:solidFill>
                <a:latin typeface="Arial"/>
                <a:ea typeface="Arial"/>
                <a:cs typeface="Arial"/>
                <a:sym typeface="Arial"/>
              </a:rPr>
              <a:t>sử</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dụng</a:t>
            </a:r>
            <a:endParaRPr sz="18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dirty="0" err="1">
                <a:solidFill>
                  <a:srgbClr val="000000"/>
                </a:solidFill>
                <a:latin typeface="Arial"/>
                <a:ea typeface="Arial"/>
                <a:cs typeface="Arial"/>
                <a:sym typeface="Arial"/>
              </a:rPr>
              <a:t>Một</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lý</a:t>
            </a:r>
            <a:r>
              <a:rPr lang="en-US" sz="1800" b="0" i="0" u="none" strike="noStrike" cap="none" dirty="0">
                <a:solidFill>
                  <a:srgbClr val="000000"/>
                </a:solidFill>
                <a:latin typeface="Arial"/>
                <a:ea typeface="Arial"/>
                <a:cs typeface="Arial"/>
                <a:sym typeface="Arial"/>
              </a:rPr>
              <a:t> do </a:t>
            </a:r>
            <a:r>
              <a:rPr lang="en-US" sz="1800" b="0" i="0" u="none" strike="noStrike" cap="none" dirty="0" err="1">
                <a:solidFill>
                  <a:srgbClr val="000000"/>
                </a:solidFill>
                <a:latin typeface="Arial"/>
                <a:ea typeface="Arial"/>
                <a:cs typeface="Arial"/>
                <a:sym typeface="Arial"/>
              </a:rPr>
              <a:t>khác</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chúng</a:t>
            </a:r>
            <a:r>
              <a:rPr lang="en-US" sz="1800" b="0" i="0" u="none" strike="noStrike" cap="none" dirty="0">
                <a:solidFill>
                  <a:srgbClr val="000000"/>
                </a:solidFill>
                <a:latin typeface="Arial"/>
                <a:ea typeface="Arial"/>
                <a:cs typeface="Arial"/>
                <a:sym typeface="Arial"/>
              </a:rPr>
              <a:t> ta </a:t>
            </a:r>
            <a:r>
              <a:rPr lang="en-US" sz="1800" b="0" i="0" u="none" strike="noStrike" cap="none" dirty="0" err="1">
                <a:solidFill>
                  <a:srgbClr val="000000"/>
                </a:solidFill>
                <a:latin typeface="Arial"/>
                <a:ea typeface="Arial"/>
                <a:cs typeface="Arial"/>
                <a:sym typeface="Arial"/>
              </a:rPr>
              <a:t>nên</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sử</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dụng</a:t>
            </a:r>
            <a:r>
              <a:rPr lang="en-US" sz="1800" b="0" i="0" u="none" strike="noStrike" cap="none" dirty="0">
                <a:solidFill>
                  <a:srgbClr val="000000"/>
                </a:solidFill>
                <a:latin typeface="Arial"/>
                <a:ea typeface="Arial"/>
                <a:cs typeface="Arial"/>
                <a:sym typeface="Arial"/>
              </a:rPr>
              <a:t> MySQL Function </a:t>
            </a:r>
            <a:r>
              <a:rPr lang="en-US" sz="1800" b="0" i="0" u="none" strike="noStrike" cap="none" dirty="0" err="1">
                <a:solidFill>
                  <a:srgbClr val="000000"/>
                </a:solidFill>
                <a:latin typeface="Arial"/>
                <a:ea typeface="Arial"/>
                <a:cs typeface="Arial"/>
                <a:sym typeface="Arial"/>
              </a:rPr>
              <a:t>là</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vì</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nó</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có</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thể</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giảm</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lượng</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truy</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cập</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cho</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mô</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hình</a:t>
            </a:r>
            <a:r>
              <a:rPr lang="en-US" sz="1800" b="0" i="0" u="none" strike="noStrike" cap="none" dirty="0">
                <a:solidFill>
                  <a:srgbClr val="000000"/>
                </a:solidFill>
                <a:latin typeface="Arial"/>
                <a:ea typeface="Arial"/>
                <a:cs typeface="Arial"/>
                <a:sym typeface="Arial"/>
              </a:rPr>
              <a:t> client-server.</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dirty="0" err="1">
                <a:solidFill>
                  <a:srgbClr val="000000"/>
                </a:solidFill>
                <a:latin typeface="Arial"/>
                <a:ea typeface="Arial"/>
                <a:cs typeface="Arial"/>
                <a:sym typeface="Arial"/>
              </a:rPr>
              <a:t>Việc</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này</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sẽ</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giúp</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giảm</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khối</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lượng</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công</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việc</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cho</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lớp</a:t>
            </a:r>
            <a:r>
              <a:rPr lang="en-US" sz="1800" b="0" i="0" u="none" strike="noStrike" cap="none" dirty="0">
                <a:solidFill>
                  <a:srgbClr val="000000"/>
                </a:solidFill>
                <a:latin typeface="Arial"/>
                <a:ea typeface="Arial"/>
                <a:cs typeface="Arial"/>
                <a:sym typeface="Arial"/>
              </a:rPr>
              <a:t> Business </a:t>
            </a:r>
            <a:r>
              <a:rPr lang="en-US" sz="1800" b="0" i="0" u="none" strike="noStrike" cap="none" dirty="0" err="1">
                <a:solidFill>
                  <a:srgbClr val="000000"/>
                </a:solidFill>
                <a:latin typeface="Arial"/>
                <a:ea typeface="Arial"/>
                <a:cs typeface="Arial"/>
                <a:sym typeface="Arial"/>
              </a:rPr>
              <a:t>và</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giảm</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tính</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không</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nhất</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quán</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của</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dữ</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liệu</a:t>
            </a:r>
            <a:r>
              <a:rPr lang="en-US" sz="1800" b="0" i="0" u="none" strike="noStrike" cap="none" dirty="0">
                <a:solidFill>
                  <a:srgbClr val="000000"/>
                </a:solidFill>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a:p>
            <a:pPr marL="482588" marR="0" lvl="0" indent="-292089" algn="just" rtl="0">
              <a:lnSpc>
                <a:spcPct val="150000"/>
              </a:lnSpc>
              <a:spcBef>
                <a:spcPts val="0"/>
              </a:spcBef>
              <a:spcAft>
                <a:spcPts val="0"/>
              </a:spcAft>
              <a:buClr>
                <a:srgbClr val="FFCD00"/>
              </a:buClr>
              <a:buSzPts val="1400"/>
              <a:buFont typeface="Arial"/>
              <a:buNone/>
            </a:pPr>
            <a:endParaRPr sz="1800" b="0" i="0" u="none" strike="noStrike" cap="none" dirty="0">
              <a:solidFill>
                <a:srgbClr val="000000"/>
              </a:solidFill>
              <a:latin typeface="Arial"/>
              <a:ea typeface="Arial"/>
              <a:cs typeface="Arial"/>
              <a:sym typeface="Arial"/>
            </a:endParaRPr>
          </a:p>
          <a:p>
            <a:pPr marL="482588" marR="0" lvl="0" indent="-292089" algn="just" rtl="0">
              <a:lnSpc>
                <a:spcPct val="150000"/>
              </a:lnSpc>
              <a:spcBef>
                <a:spcPts val="0"/>
              </a:spcBef>
              <a:spcAft>
                <a:spcPts val="0"/>
              </a:spcAft>
              <a:buClr>
                <a:srgbClr val="FFCD00"/>
              </a:buClr>
              <a:buSzPts val="1400"/>
              <a:buFont typeface="Arial"/>
              <a:buNone/>
            </a:pPr>
            <a:endParaRPr sz="1800" b="0" i="0" u="none" strike="noStrike" cap="none" dirty="0">
              <a:solidFill>
                <a:srgbClr val="000000"/>
              </a:solidFill>
              <a:latin typeface="Arial"/>
              <a:ea typeface="Arial"/>
              <a:cs typeface="Arial"/>
              <a:sym typeface="Arial"/>
            </a:endParaRPr>
          </a:p>
          <a:p>
            <a:pPr marL="482588" marR="0" lvl="0" indent="-292089" algn="just" rtl="0">
              <a:lnSpc>
                <a:spcPct val="150000"/>
              </a:lnSpc>
              <a:spcBef>
                <a:spcPts val="0"/>
              </a:spcBef>
              <a:spcAft>
                <a:spcPts val="0"/>
              </a:spcAft>
              <a:buClr>
                <a:srgbClr val="FFCD00"/>
              </a:buClr>
              <a:buSzPts val="1400"/>
              <a:buFont typeface="Arial"/>
              <a:buNone/>
            </a:pPr>
            <a:endParaRPr sz="1800" b="0" i="0" u="none" strike="noStrike" cap="none" dirty="0">
              <a:solidFill>
                <a:srgbClr val="000000"/>
              </a:solidFill>
              <a:latin typeface="Arial"/>
              <a:ea typeface="Arial"/>
              <a:cs typeface="Arial"/>
              <a:sym typeface="Arial"/>
            </a:endParaRPr>
          </a:p>
          <a:p>
            <a:pPr marL="482588" marR="0" lvl="0" indent="-292089" algn="just" rtl="0">
              <a:lnSpc>
                <a:spcPct val="150000"/>
              </a:lnSpc>
              <a:spcBef>
                <a:spcPts val="0"/>
              </a:spcBef>
              <a:spcAft>
                <a:spcPts val="0"/>
              </a:spcAft>
              <a:buClr>
                <a:srgbClr val="FFCD00"/>
              </a:buClr>
              <a:buSzPts val="1400"/>
              <a:buFont typeface="Arial"/>
              <a:buNone/>
            </a:pPr>
            <a:endParaRPr sz="1800" b="0" i="0" u="none" strike="noStrike" cap="none" dirty="0">
              <a:solidFill>
                <a:srgbClr val="000000"/>
              </a:solidFill>
              <a:latin typeface="Arial"/>
              <a:ea typeface="Arial"/>
              <a:cs typeface="Arial"/>
              <a:sym typeface="Arial"/>
            </a:endParaRPr>
          </a:p>
        </p:txBody>
      </p:sp>
      <p:sp>
        <p:nvSpPr>
          <p:cNvPr id="187" name="Google Shape;187;p45"/>
          <p:cNvSpPr txBox="1"/>
          <p:nvPr/>
        </p:nvSpPr>
        <p:spPr>
          <a:xfrm>
            <a:off x="488272" y="541539"/>
            <a:ext cx="11407805" cy="400069"/>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000000"/>
              </a:buClr>
              <a:buSzPts val="2000"/>
              <a:buFont typeface="Arial"/>
              <a:buAutoNum type="arabicPeriod" startAt="2"/>
            </a:pPr>
            <a:r>
              <a:rPr lang="en-US" sz="2000" b="0" i="0" u="none" strike="noStrike" cap="none">
                <a:solidFill>
                  <a:srgbClr val="000000"/>
                </a:solidFill>
                <a:latin typeface="Arial"/>
                <a:ea typeface="Arial"/>
                <a:cs typeface="Arial"/>
                <a:sym typeface="Arial"/>
              </a:rPr>
              <a:t>Function</a:t>
            </a:r>
            <a:endParaRPr sz="2000" b="0" i="0" u="none" strike="noStrike" cap="none">
              <a:solidFill>
                <a:srgbClr val="000000"/>
              </a:solidFill>
              <a:latin typeface="Arial"/>
              <a:ea typeface="Arial"/>
              <a:cs typeface="Arial"/>
              <a:sym typeface="Arial"/>
            </a:endParaRPr>
          </a:p>
        </p:txBody>
      </p:sp>
      <p:sp>
        <p:nvSpPr>
          <p:cNvPr id="188" name="Google Shape;188;p45"/>
          <p:cNvSpPr txBox="1"/>
          <p:nvPr/>
        </p:nvSpPr>
        <p:spPr>
          <a:xfrm>
            <a:off x="488272" y="1141642"/>
            <a:ext cx="1140780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2. 1    Định nghĩa</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6"/>
          <p:cNvSpPr txBox="1"/>
          <p:nvPr/>
        </p:nvSpPr>
        <p:spPr>
          <a:xfrm>
            <a:off x="488272" y="1720696"/>
            <a:ext cx="11262741" cy="3554779"/>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Function có sẵn: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 String Function (Hàm chuỗi): thực hiện thao tác trên một chuỗi các loại dữ liệu</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 Numeric Function (Hàm số): thực hiện thao tác với các loại dữ liệu số</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 Date Function (Hàm ngày): thực hiện thao tác trên các loại dữ liệu thời gian</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 Aggregate Function (Hàm tổng hợp):thực hiện thao tác với tất cả các loại dữ liệu và đưa ra hệ kết quả tóm tắt.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Function định nghĩa </a:t>
            </a:r>
            <a:endParaRPr sz="1400" b="0" i="0" u="none" strike="noStrike" cap="none">
              <a:solidFill>
                <a:srgbClr val="000000"/>
              </a:solidFill>
              <a:latin typeface="Arial"/>
              <a:ea typeface="Arial"/>
              <a:cs typeface="Arial"/>
              <a:sym typeface="Arial"/>
            </a:endParaRPr>
          </a:p>
          <a:p>
            <a:pPr marL="482588" marR="0" lvl="0" indent="-292089" algn="just" rtl="0">
              <a:lnSpc>
                <a:spcPct val="150000"/>
              </a:lnSpc>
              <a:spcBef>
                <a:spcPts val="0"/>
              </a:spcBef>
              <a:spcAft>
                <a:spcPts val="0"/>
              </a:spcAft>
              <a:buClr>
                <a:srgbClr val="FFCD00"/>
              </a:buClr>
              <a:buSzPts val="1400"/>
              <a:buFont typeface="Arial"/>
              <a:buNone/>
            </a:pPr>
            <a:endParaRPr sz="1800" b="0" i="0" u="none" strike="noStrike" cap="none">
              <a:solidFill>
                <a:srgbClr val="000000"/>
              </a:solidFill>
              <a:latin typeface="Arial"/>
              <a:ea typeface="Arial"/>
              <a:cs typeface="Arial"/>
              <a:sym typeface="Arial"/>
            </a:endParaRPr>
          </a:p>
          <a:p>
            <a:pPr marL="482588" marR="0" lvl="0" indent="-292089" algn="just" rtl="0">
              <a:lnSpc>
                <a:spcPct val="150000"/>
              </a:lnSpc>
              <a:spcBef>
                <a:spcPts val="0"/>
              </a:spcBef>
              <a:spcAft>
                <a:spcPts val="0"/>
              </a:spcAft>
              <a:buClr>
                <a:srgbClr val="FFCD00"/>
              </a:buClr>
              <a:buSzPts val="1400"/>
              <a:buFont typeface="Arial"/>
              <a:buNone/>
            </a:pPr>
            <a:endParaRPr sz="1800" b="0" i="0" u="none" strike="noStrike" cap="none">
              <a:solidFill>
                <a:srgbClr val="000000"/>
              </a:solidFill>
              <a:latin typeface="Arial"/>
              <a:ea typeface="Arial"/>
              <a:cs typeface="Arial"/>
              <a:sym typeface="Arial"/>
            </a:endParaRPr>
          </a:p>
          <a:p>
            <a:pPr marL="482588" marR="0" lvl="0" indent="-292089" algn="just" rtl="0">
              <a:lnSpc>
                <a:spcPct val="150000"/>
              </a:lnSpc>
              <a:spcBef>
                <a:spcPts val="0"/>
              </a:spcBef>
              <a:spcAft>
                <a:spcPts val="0"/>
              </a:spcAft>
              <a:buClr>
                <a:srgbClr val="FFCD00"/>
              </a:buClr>
              <a:buSzPts val="1400"/>
              <a:buFont typeface="Arial"/>
              <a:buNone/>
            </a:pPr>
            <a:endParaRPr sz="1800" b="0" i="0" u="none" strike="noStrike" cap="none">
              <a:solidFill>
                <a:srgbClr val="000000"/>
              </a:solidFill>
              <a:latin typeface="Arial"/>
              <a:ea typeface="Arial"/>
              <a:cs typeface="Arial"/>
              <a:sym typeface="Arial"/>
            </a:endParaRPr>
          </a:p>
        </p:txBody>
      </p:sp>
      <p:sp>
        <p:nvSpPr>
          <p:cNvPr id="194" name="Google Shape;194;p46"/>
          <p:cNvSpPr txBox="1"/>
          <p:nvPr/>
        </p:nvSpPr>
        <p:spPr>
          <a:xfrm>
            <a:off x="488272" y="541539"/>
            <a:ext cx="11407805" cy="400069"/>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000000"/>
              </a:buClr>
              <a:buSzPts val="2000"/>
              <a:buFont typeface="Arial"/>
              <a:buAutoNum type="arabicPeriod" startAt="2"/>
            </a:pPr>
            <a:r>
              <a:rPr lang="en-US" sz="2000" b="0" i="0" u="none" strike="noStrike" cap="none">
                <a:solidFill>
                  <a:srgbClr val="000000"/>
                </a:solidFill>
                <a:latin typeface="Arial"/>
                <a:ea typeface="Arial"/>
                <a:cs typeface="Arial"/>
                <a:sym typeface="Arial"/>
              </a:rPr>
              <a:t>Function</a:t>
            </a:r>
            <a:endParaRPr sz="2000" b="0" i="0" u="none" strike="noStrike" cap="none">
              <a:solidFill>
                <a:srgbClr val="000000"/>
              </a:solidFill>
              <a:latin typeface="Arial"/>
              <a:ea typeface="Arial"/>
              <a:cs typeface="Arial"/>
              <a:sym typeface="Arial"/>
            </a:endParaRPr>
          </a:p>
        </p:txBody>
      </p:sp>
      <p:sp>
        <p:nvSpPr>
          <p:cNvPr id="195" name="Google Shape;195;p46"/>
          <p:cNvSpPr txBox="1"/>
          <p:nvPr/>
        </p:nvSpPr>
        <p:spPr>
          <a:xfrm>
            <a:off x="488272" y="1141642"/>
            <a:ext cx="1140780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2. 2    Các loại Function</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47"/>
          <p:cNvSpPr txBox="1"/>
          <p:nvPr/>
        </p:nvSpPr>
        <p:spPr>
          <a:xfrm>
            <a:off x="488272" y="3268495"/>
            <a:ext cx="11038710" cy="3243142"/>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2" name="Google Shape;202;p47"/>
          <p:cNvSpPr txBox="1"/>
          <p:nvPr/>
        </p:nvSpPr>
        <p:spPr>
          <a:xfrm>
            <a:off x="488272" y="1031793"/>
            <a:ext cx="1140780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2. 3    Cách tạo Function</a:t>
            </a:r>
            <a:endParaRPr sz="1800" b="0" i="0" u="none" strike="noStrike" cap="none">
              <a:solidFill>
                <a:srgbClr val="000000"/>
              </a:solidFill>
              <a:latin typeface="Arial"/>
              <a:ea typeface="Arial"/>
              <a:cs typeface="Arial"/>
              <a:sym typeface="Arial"/>
            </a:endParaRPr>
          </a:p>
        </p:txBody>
      </p:sp>
      <p:sp>
        <p:nvSpPr>
          <p:cNvPr id="203" name="Google Shape;203;p47"/>
          <p:cNvSpPr txBox="1"/>
          <p:nvPr/>
        </p:nvSpPr>
        <p:spPr>
          <a:xfrm>
            <a:off x="488272" y="3463048"/>
            <a:ext cx="11038710" cy="2617164"/>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90000"/>
              </a:lnSpc>
              <a:spcBef>
                <a:spcPts val="0"/>
              </a:spcBef>
              <a:spcAft>
                <a:spcPts val="0"/>
              </a:spcAft>
              <a:buClr>
                <a:srgbClr val="000000"/>
              </a:buClr>
              <a:buSzPts val="1800"/>
              <a:buFont typeface="Arial"/>
              <a:buChar char="•"/>
            </a:pPr>
            <a:r>
              <a:rPr lang="en-US" sz="1800" b="0" i="0" u="none" strike="noStrike" cap="none">
                <a:solidFill>
                  <a:schemeClr val="dk1"/>
                </a:solidFill>
                <a:latin typeface="Arial"/>
                <a:ea typeface="Arial"/>
                <a:cs typeface="Arial"/>
                <a:sym typeface="Arial"/>
              </a:rPr>
              <a:t>Function_name: Tên hàm</a:t>
            </a:r>
            <a:endParaRPr sz="1400" b="0" i="0" u="none" strike="noStrike" cap="none">
              <a:solidFill>
                <a:srgbClr val="000000"/>
              </a:solidFill>
              <a:latin typeface="Arial"/>
              <a:ea typeface="Arial"/>
              <a:cs typeface="Arial"/>
              <a:sym typeface="Arial"/>
            </a:endParaRPr>
          </a:p>
          <a:p>
            <a:pPr marL="228600" marR="0" lvl="0" indent="-228600" algn="l" rtl="0">
              <a:lnSpc>
                <a:spcPct val="90000"/>
              </a:lnSpc>
              <a:spcBef>
                <a:spcPts val="1000"/>
              </a:spcBef>
              <a:spcAft>
                <a:spcPts val="0"/>
              </a:spcAft>
              <a:buClr>
                <a:srgbClr val="000000"/>
              </a:buClr>
              <a:buSzPts val="1800"/>
              <a:buFont typeface="Arial"/>
              <a:buChar char="•"/>
            </a:pPr>
            <a:r>
              <a:rPr lang="en-US" sz="1800" b="0" i="0" u="none" strike="noStrike" cap="none">
                <a:solidFill>
                  <a:schemeClr val="dk1"/>
                </a:solidFill>
                <a:latin typeface="Arial"/>
                <a:ea typeface="Arial"/>
                <a:cs typeface="Arial"/>
                <a:sym typeface="Arial"/>
              </a:rPr>
              <a:t>Parameter: số lượng tham số. Có thể là một tham số hoặc nhiều hơn.</a:t>
            </a:r>
            <a:endParaRPr sz="1400" b="0" i="0" u="none" strike="noStrike" cap="none">
              <a:solidFill>
                <a:srgbClr val="000000"/>
              </a:solidFill>
              <a:latin typeface="Arial"/>
              <a:ea typeface="Arial"/>
              <a:cs typeface="Arial"/>
              <a:sym typeface="Arial"/>
            </a:endParaRPr>
          </a:p>
          <a:p>
            <a:pPr marL="228600" marR="0" lvl="0" indent="-228600" algn="l" rtl="0">
              <a:lnSpc>
                <a:spcPct val="90000"/>
              </a:lnSpc>
              <a:spcBef>
                <a:spcPts val="1000"/>
              </a:spcBef>
              <a:spcAft>
                <a:spcPts val="0"/>
              </a:spcAft>
              <a:buClr>
                <a:srgbClr val="000000"/>
              </a:buClr>
              <a:buSzPts val="1800"/>
              <a:buFont typeface="Arial"/>
              <a:buChar char="•"/>
            </a:pPr>
            <a:r>
              <a:rPr lang="en-US" sz="1800" b="0" i="0" u="none" strike="noStrike" cap="none">
                <a:solidFill>
                  <a:schemeClr val="dk1"/>
                </a:solidFill>
                <a:latin typeface="Arial"/>
                <a:ea typeface="Arial"/>
                <a:cs typeface="Arial"/>
                <a:sym typeface="Arial"/>
              </a:rPr>
              <a:t>return_datatype: Giá trị kiểu dữ liệu trả về,</a:t>
            </a:r>
            <a:endParaRPr sz="1400" b="0" i="0" u="none" strike="noStrike" cap="none">
              <a:solidFill>
                <a:srgbClr val="000000"/>
              </a:solidFill>
              <a:latin typeface="Arial"/>
              <a:ea typeface="Arial"/>
              <a:cs typeface="Arial"/>
              <a:sym typeface="Arial"/>
            </a:endParaRPr>
          </a:p>
          <a:p>
            <a:pPr marL="228600" marR="0" lvl="0" indent="-228600" algn="l" rtl="0">
              <a:lnSpc>
                <a:spcPct val="90000"/>
              </a:lnSpc>
              <a:spcBef>
                <a:spcPts val="1000"/>
              </a:spcBef>
              <a:spcAft>
                <a:spcPts val="0"/>
              </a:spcAft>
              <a:buClr>
                <a:srgbClr val="000000"/>
              </a:buClr>
              <a:buSzPts val="1800"/>
              <a:buFont typeface="Arial"/>
              <a:buChar char="•"/>
            </a:pPr>
            <a:r>
              <a:rPr lang="en-US" sz="1800" b="0" i="0" u="none" strike="noStrike" cap="none">
                <a:solidFill>
                  <a:schemeClr val="dk1"/>
                </a:solidFill>
                <a:latin typeface="Arial"/>
                <a:ea typeface="Arial"/>
                <a:cs typeface="Arial"/>
                <a:sym typeface="Arial"/>
              </a:rPr>
              <a:t>declaration_section: Các biến được khai báo.</a:t>
            </a:r>
            <a:endParaRPr sz="1400" b="0" i="0" u="none" strike="noStrike" cap="none">
              <a:solidFill>
                <a:srgbClr val="000000"/>
              </a:solidFill>
              <a:latin typeface="Arial"/>
              <a:ea typeface="Arial"/>
              <a:cs typeface="Arial"/>
              <a:sym typeface="Arial"/>
            </a:endParaRPr>
          </a:p>
          <a:p>
            <a:pPr marL="228600" marR="0" lvl="0" indent="-228600" algn="l" rtl="0">
              <a:lnSpc>
                <a:spcPct val="90000"/>
              </a:lnSpc>
              <a:spcBef>
                <a:spcPts val="1000"/>
              </a:spcBef>
              <a:spcAft>
                <a:spcPts val="0"/>
              </a:spcAft>
              <a:buClr>
                <a:srgbClr val="000000"/>
              </a:buClr>
              <a:buSzPts val="1800"/>
              <a:buFont typeface="Arial"/>
              <a:buChar char="•"/>
            </a:pPr>
            <a:r>
              <a:rPr lang="en-US" sz="1800" b="0" i="0" u="none" strike="noStrike" cap="none">
                <a:solidFill>
                  <a:schemeClr val="dk1"/>
                </a:solidFill>
                <a:latin typeface="Arial"/>
                <a:ea typeface="Arial"/>
                <a:cs typeface="Arial"/>
                <a:sym typeface="Arial"/>
              </a:rPr>
              <a:t>executable_section: Mã của hàm được viết tại đây</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1000"/>
              </a:spcBef>
              <a:spcAft>
                <a:spcPts val="0"/>
              </a:spcAft>
              <a:buClr>
                <a:schemeClr val="accent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accen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4" name="Google Shape;204;p47"/>
          <p:cNvSpPr txBox="1"/>
          <p:nvPr/>
        </p:nvSpPr>
        <p:spPr>
          <a:xfrm>
            <a:off x="488272" y="541539"/>
            <a:ext cx="11407805" cy="400069"/>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000000"/>
              </a:buClr>
              <a:buSzPts val="2000"/>
              <a:buFont typeface="Arial"/>
              <a:buAutoNum type="arabicPeriod" startAt="2"/>
            </a:pPr>
            <a:r>
              <a:rPr lang="en-US" sz="2000" b="0" i="0" u="none" strike="noStrike" cap="none">
                <a:solidFill>
                  <a:srgbClr val="000000"/>
                </a:solidFill>
                <a:latin typeface="Arial"/>
                <a:ea typeface="Arial"/>
                <a:cs typeface="Arial"/>
                <a:sym typeface="Arial"/>
              </a:rPr>
              <a:t>Function</a:t>
            </a:r>
            <a:endParaRPr sz="2000" b="0" i="0" u="none" strike="noStrike" cap="none">
              <a:solidFill>
                <a:srgbClr val="000000"/>
              </a:solidFill>
              <a:latin typeface="Arial"/>
              <a:ea typeface="Arial"/>
              <a:cs typeface="Arial"/>
              <a:sym typeface="Arial"/>
            </a:endParaRPr>
          </a:p>
        </p:txBody>
      </p:sp>
      <p:pic>
        <p:nvPicPr>
          <p:cNvPr id="205" name="Google Shape;205;p47"/>
          <p:cNvPicPr preferRelativeResize="0"/>
          <p:nvPr/>
        </p:nvPicPr>
        <p:blipFill rotWithShape="1">
          <a:blip r:embed="rId3">
            <a:alphaModFix/>
          </a:blip>
          <a:srcRect/>
          <a:stretch/>
        </p:blipFill>
        <p:spPr>
          <a:xfrm>
            <a:off x="574345" y="1491269"/>
            <a:ext cx="9058275" cy="167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48"/>
          <p:cNvSpPr txBox="1"/>
          <p:nvPr/>
        </p:nvSpPr>
        <p:spPr>
          <a:xfrm>
            <a:off x="488272" y="3268495"/>
            <a:ext cx="11038710" cy="3243142"/>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2" name="Google Shape;212;p48"/>
          <p:cNvSpPr txBox="1"/>
          <p:nvPr/>
        </p:nvSpPr>
        <p:spPr>
          <a:xfrm>
            <a:off x="488270" y="915270"/>
            <a:ext cx="1140780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2. 3    Các thao tác với Function</a:t>
            </a:r>
            <a:endParaRPr sz="1800" b="0" i="0" u="none" strike="noStrike" cap="none">
              <a:solidFill>
                <a:srgbClr val="000000"/>
              </a:solidFill>
              <a:latin typeface="Arial"/>
              <a:ea typeface="Arial"/>
              <a:cs typeface="Arial"/>
              <a:sym typeface="Arial"/>
            </a:endParaRPr>
          </a:p>
        </p:txBody>
      </p:sp>
      <p:sp>
        <p:nvSpPr>
          <p:cNvPr id="213" name="Google Shape;213;p48"/>
          <p:cNvSpPr txBox="1"/>
          <p:nvPr/>
        </p:nvSpPr>
        <p:spPr>
          <a:xfrm>
            <a:off x="488270" y="1249247"/>
            <a:ext cx="11407805" cy="36929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Gọi Function</a:t>
            </a:r>
            <a:endParaRPr sz="1800" b="0" i="0" u="none" strike="noStrike" cap="none">
              <a:solidFill>
                <a:srgbClr val="000000"/>
              </a:solidFill>
              <a:latin typeface="Arial"/>
              <a:ea typeface="Arial"/>
              <a:cs typeface="Arial"/>
              <a:sym typeface="Arial"/>
            </a:endParaRPr>
          </a:p>
        </p:txBody>
      </p:sp>
      <p:sp>
        <p:nvSpPr>
          <p:cNvPr id="214" name="Google Shape;214;p48"/>
          <p:cNvSpPr txBox="1"/>
          <p:nvPr/>
        </p:nvSpPr>
        <p:spPr>
          <a:xfrm>
            <a:off x="488268" y="2251896"/>
            <a:ext cx="11407805" cy="36929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Xem danh sách Function trong hệ thống </a:t>
            </a:r>
            <a:endParaRPr sz="1800" b="0" i="0" u="none" strike="noStrike" cap="none">
              <a:solidFill>
                <a:srgbClr val="000000"/>
              </a:solidFill>
              <a:latin typeface="Arial"/>
              <a:ea typeface="Arial"/>
              <a:cs typeface="Arial"/>
              <a:sym typeface="Arial"/>
            </a:endParaRPr>
          </a:p>
        </p:txBody>
      </p:sp>
      <p:sp>
        <p:nvSpPr>
          <p:cNvPr id="215" name="Google Shape;215;p48"/>
          <p:cNvSpPr txBox="1"/>
          <p:nvPr/>
        </p:nvSpPr>
        <p:spPr>
          <a:xfrm>
            <a:off x="488268" y="2943800"/>
            <a:ext cx="11407805" cy="36929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Xóa Function</a:t>
            </a:r>
            <a:endParaRPr sz="1800" b="0" i="0" u="none" strike="noStrike" cap="none">
              <a:solidFill>
                <a:srgbClr val="000000"/>
              </a:solidFill>
              <a:latin typeface="Arial"/>
              <a:ea typeface="Arial"/>
              <a:cs typeface="Arial"/>
              <a:sym typeface="Arial"/>
            </a:endParaRPr>
          </a:p>
        </p:txBody>
      </p:sp>
      <p:sp>
        <p:nvSpPr>
          <p:cNvPr id="216" name="Google Shape;216;p48"/>
          <p:cNvSpPr txBox="1"/>
          <p:nvPr/>
        </p:nvSpPr>
        <p:spPr>
          <a:xfrm>
            <a:off x="488270" y="3710603"/>
            <a:ext cx="11703730" cy="1061789"/>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Sửa Function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7" name="Google Shape;217;p48"/>
          <p:cNvSpPr txBox="1"/>
          <p:nvPr/>
        </p:nvSpPr>
        <p:spPr>
          <a:xfrm>
            <a:off x="488272" y="541539"/>
            <a:ext cx="11407805" cy="400069"/>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000000"/>
              </a:buClr>
              <a:buSzPts val="2000"/>
              <a:buFont typeface="Arial"/>
              <a:buAutoNum type="arabicPeriod" startAt="2"/>
            </a:pPr>
            <a:r>
              <a:rPr lang="en-US" sz="2000" b="0" i="0" u="none" strike="noStrike" cap="none">
                <a:solidFill>
                  <a:srgbClr val="000000"/>
                </a:solidFill>
                <a:latin typeface="Arial"/>
                <a:ea typeface="Arial"/>
                <a:cs typeface="Arial"/>
                <a:sym typeface="Arial"/>
              </a:rPr>
              <a:t>Function</a:t>
            </a:r>
            <a:endParaRPr sz="2000" b="0" i="0" u="none" strike="noStrike" cap="none">
              <a:solidFill>
                <a:srgbClr val="000000"/>
              </a:solidFill>
              <a:latin typeface="Arial"/>
              <a:ea typeface="Arial"/>
              <a:cs typeface="Arial"/>
              <a:sym typeface="Arial"/>
            </a:endParaRPr>
          </a:p>
        </p:txBody>
      </p:sp>
      <p:pic>
        <p:nvPicPr>
          <p:cNvPr id="218" name="Google Shape;218;p48"/>
          <p:cNvPicPr preferRelativeResize="0"/>
          <p:nvPr/>
        </p:nvPicPr>
        <p:blipFill rotWithShape="1">
          <a:blip r:embed="rId3">
            <a:alphaModFix/>
          </a:blip>
          <a:srcRect/>
          <a:stretch/>
        </p:blipFill>
        <p:spPr>
          <a:xfrm>
            <a:off x="488267" y="3290166"/>
            <a:ext cx="4348520" cy="420437"/>
          </a:xfrm>
          <a:prstGeom prst="rect">
            <a:avLst/>
          </a:prstGeom>
          <a:noFill/>
          <a:ln>
            <a:noFill/>
          </a:ln>
        </p:spPr>
      </p:pic>
      <p:pic>
        <p:nvPicPr>
          <p:cNvPr id="219" name="Google Shape;219;p48"/>
          <p:cNvPicPr preferRelativeResize="0"/>
          <p:nvPr/>
        </p:nvPicPr>
        <p:blipFill rotWithShape="1">
          <a:blip r:embed="rId4">
            <a:alphaModFix/>
          </a:blip>
          <a:srcRect/>
          <a:stretch/>
        </p:blipFill>
        <p:spPr>
          <a:xfrm>
            <a:off x="488267" y="2574509"/>
            <a:ext cx="2748094" cy="398743"/>
          </a:xfrm>
          <a:prstGeom prst="rect">
            <a:avLst/>
          </a:prstGeom>
          <a:noFill/>
          <a:ln>
            <a:noFill/>
          </a:ln>
        </p:spPr>
      </p:pic>
      <p:pic>
        <p:nvPicPr>
          <p:cNvPr id="220" name="Google Shape;220;p48"/>
          <p:cNvPicPr preferRelativeResize="0"/>
          <p:nvPr/>
        </p:nvPicPr>
        <p:blipFill rotWithShape="1">
          <a:blip r:embed="rId5">
            <a:alphaModFix/>
          </a:blip>
          <a:srcRect/>
          <a:stretch/>
        </p:blipFill>
        <p:spPr>
          <a:xfrm>
            <a:off x="488269" y="1577220"/>
            <a:ext cx="4482890" cy="67896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9"/>
          <p:cNvSpPr txBox="1"/>
          <p:nvPr/>
        </p:nvSpPr>
        <p:spPr>
          <a:xfrm>
            <a:off x="720634" y="1367246"/>
            <a:ext cx="11055730" cy="4162696"/>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6" name="Google Shape;226;p49"/>
          <p:cNvSpPr txBox="1"/>
          <p:nvPr/>
        </p:nvSpPr>
        <p:spPr>
          <a:xfrm>
            <a:off x="488272" y="941608"/>
            <a:ext cx="1140780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2. 4    So sánh Function và Procedure</a:t>
            </a:r>
            <a:endParaRPr sz="1800" b="0" i="0" u="none" strike="noStrike" cap="none">
              <a:solidFill>
                <a:srgbClr val="000000"/>
              </a:solidFill>
              <a:latin typeface="Arial"/>
              <a:ea typeface="Arial"/>
              <a:cs typeface="Arial"/>
              <a:sym typeface="Arial"/>
            </a:endParaRPr>
          </a:p>
        </p:txBody>
      </p:sp>
      <p:pic>
        <p:nvPicPr>
          <p:cNvPr id="227" name="Google Shape;227;p49"/>
          <p:cNvPicPr preferRelativeResize="0"/>
          <p:nvPr/>
        </p:nvPicPr>
        <p:blipFill rotWithShape="1">
          <a:blip r:embed="rId3">
            <a:alphaModFix/>
          </a:blip>
          <a:srcRect/>
          <a:stretch/>
        </p:blipFill>
        <p:spPr>
          <a:xfrm>
            <a:off x="720634" y="1831839"/>
            <a:ext cx="10150479" cy="2389964"/>
          </a:xfrm>
          <a:prstGeom prst="rect">
            <a:avLst/>
          </a:prstGeom>
          <a:noFill/>
          <a:ln>
            <a:noFill/>
          </a:ln>
        </p:spPr>
      </p:pic>
      <p:sp>
        <p:nvSpPr>
          <p:cNvPr id="228" name="Google Shape;228;p49"/>
          <p:cNvSpPr txBox="1"/>
          <p:nvPr/>
        </p:nvSpPr>
        <p:spPr>
          <a:xfrm>
            <a:off x="488272" y="541539"/>
            <a:ext cx="11407805" cy="400069"/>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000000"/>
              </a:buClr>
              <a:buSzPts val="2000"/>
              <a:buFont typeface="Arial"/>
              <a:buAutoNum type="arabicPeriod" startAt="2"/>
            </a:pPr>
            <a:r>
              <a:rPr lang="en-US" sz="2000" b="0" i="0" u="none" strike="noStrike" cap="none">
                <a:solidFill>
                  <a:srgbClr val="000000"/>
                </a:solidFill>
                <a:latin typeface="Arial"/>
                <a:ea typeface="Arial"/>
                <a:cs typeface="Arial"/>
                <a:sym typeface="Arial"/>
              </a:rPr>
              <a:t>Function</a:t>
            </a: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50"/>
          <p:cNvSpPr txBox="1">
            <a:spLocks noGrp="1"/>
          </p:cNvSpPr>
          <p:nvPr>
            <p:ph type="ctrTitle"/>
          </p:nvPr>
        </p:nvSpPr>
        <p:spPr>
          <a:xfrm>
            <a:off x="1328840" y="2671851"/>
            <a:ext cx="6031600" cy="1546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000000"/>
              </a:buClr>
              <a:buSzPts val="3600"/>
              <a:buNone/>
            </a:pPr>
            <a:r>
              <a:rPr lang="en-US">
                <a:latin typeface="Arial"/>
                <a:ea typeface="Arial"/>
                <a:cs typeface="Arial"/>
                <a:sym typeface="Arial"/>
              </a:rPr>
              <a:t>3</a:t>
            </a:r>
            <a:r>
              <a:rPr lang="en-US" b="0">
                <a:latin typeface="Arial"/>
                <a:ea typeface="Arial"/>
                <a:cs typeface="Arial"/>
                <a:sym typeface="Arial"/>
              </a:rPr>
              <a:t>. Trigger</a:t>
            </a:r>
            <a:endParaRPr b="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51"/>
          <p:cNvSpPr txBox="1"/>
          <p:nvPr/>
        </p:nvSpPr>
        <p:spPr>
          <a:xfrm>
            <a:off x="488271" y="1510933"/>
            <a:ext cx="11407805" cy="64629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Là một stored Trigger không có tham số</a:t>
            </a:r>
            <a:endParaRPr sz="18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Quá trình tự động thi hành các lệnh SQL hoặc hàm thủ tục sau hoặc trước câu lệnh insert, update, delete.</a:t>
            </a:r>
            <a:endParaRPr sz="1400" b="0" i="0" u="none" strike="noStrike" cap="none">
              <a:solidFill>
                <a:srgbClr val="000000"/>
              </a:solidFill>
              <a:latin typeface="Arial"/>
              <a:ea typeface="Arial"/>
              <a:cs typeface="Arial"/>
              <a:sym typeface="Arial"/>
            </a:endParaRPr>
          </a:p>
        </p:txBody>
      </p:sp>
      <p:sp>
        <p:nvSpPr>
          <p:cNvPr id="239" name="Google Shape;239;p51"/>
          <p:cNvSpPr txBox="1"/>
          <p:nvPr/>
        </p:nvSpPr>
        <p:spPr>
          <a:xfrm>
            <a:off x="488272" y="541539"/>
            <a:ext cx="11407805" cy="400069"/>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000000"/>
              </a:buClr>
              <a:buSzPts val="2000"/>
              <a:buFont typeface="Arial"/>
              <a:buAutoNum type="arabicPeriod" startAt="3"/>
            </a:pPr>
            <a:r>
              <a:rPr lang="en-US" sz="2000" b="0" i="0" u="none" strike="noStrike" cap="none">
                <a:solidFill>
                  <a:srgbClr val="000000"/>
                </a:solidFill>
                <a:latin typeface="Arial"/>
                <a:ea typeface="Arial"/>
                <a:cs typeface="Arial"/>
                <a:sym typeface="Arial"/>
              </a:rPr>
              <a:t>Trigger</a:t>
            </a:r>
            <a:endParaRPr sz="2000" b="0" i="0" u="none" strike="noStrike" cap="none">
              <a:solidFill>
                <a:srgbClr val="000000"/>
              </a:solidFill>
              <a:latin typeface="Arial"/>
              <a:ea typeface="Arial"/>
              <a:cs typeface="Arial"/>
              <a:sym typeface="Arial"/>
            </a:endParaRPr>
          </a:p>
        </p:txBody>
      </p:sp>
      <p:sp>
        <p:nvSpPr>
          <p:cNvPr id="240" name="Google Shape;240;p51"/>
          <p:cNvSpPr txBox="1"/>
          <p:nvPr/>
        </p:nvSpPr>
        <p:spPr>
          <a:xfrm>
            <a:off x="488271" y="941608"/>
            <a:ext cx="1140780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3. 1    Định nghĩa</a:t>
            </a:r>
            <a:endParaRPr sz="1800" b="0" i="0" u="none" strike="noStrike" cap="none">
              <a:solidFill>
                <a:srgbClr val="000000"/>
              </a:solidFill>
              <a:latin typeface="Arial"/>
              <a:ea typeface="Arial"/>
              <a:cs typeface="Arial"/>
              <a:sym typeface="Arial"/>
            </a:endParaRPr>
          </a:p>
        </p:txBody>
      </p:sp>
      <p:sp>
        <p:nvSpPr>
          <p:cNvPr id="241" name="Google Shape;241;p51"/>
          <p:cNvSpPr txBox="1"/>
          <p:nvPr/>
        </p:nvSpPr>
        <p:spPr>
          <a:xfrm>
            <a:off x="488271" y="2526514"/>
            <a:ext cx="9686794" cy="1200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Khi nào sử dụng Trigger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Thường được sử dụng để kiểm tra ràng buộc (check constraints) trên nhiều quan hệ (nhiều bảng/table) hoặc trên nhiều dòng (nhiều record) của bảng</a:t>
            </a:r>
            <a:endParaRPr sz="18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Sử dụng </a:t>
            </a:r>
            <a:r>
              <a:rPr lang="en-US" sz="1800" b="1" i="0" u="none" strike="noStrike" cap="none">
                <a:solidFill>
                  <a:srgbClr val="000000"/>
                </a:solidFill>
                <a:latin typeface="Arial"/>
                <a:ea typeface="Arial"/>
                <a:cs typeface="Arial"/>
                <a:sym typeface="Arial"/>
              </a:rPr>
              <a:t>Trigger</a:t>
            </a:r>
            <a:r>
              <a:rPr lang="en-US" sz="1800" b="0" i="0" u="none" strike="noStrike" cap="none">
                <a:solidFill>
                  <a:srgbClr val="000000"/>
                </a:solidFill>
                <a:latin typeface="Arial"/>
                <a:ea typeface="Arial"/>
                <a:cs typeface="Arial"/>
                <a:sym typeface="Arial"/>
              </a:rPr>
              <a:t> để kiểm tra tính toàn vẹn của cơ sở dữ liệu.</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52"/>
          <p:cNvSpPr txBox="1"/>
          <p:nvPr/>
        </p:nvSpPr>
        <p:spPr>
          <a:xfrm>
            <a:off x="720634" y="1367246"/>
            <a:ext cx="11055730" cy="4162696"/>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7" name="Google Shape;247;p52"/>
          <p:cNvSpPr txBox="1"/>
          <p:nvPr/>
        </p:nvSpPr>
        <p:spPr>
          <a:xfrm>
            <a:off x="488271" y="915092"/>
            <a:ext cx="1140780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3. 2    Ưu nhược điểm </a:t>
            </a:r>
            <a:endParaRPr sz="1800" b="0" i="0" u="none" strike="noStrike" cap="none">
              <a:solidFill>
                <a:srgbClr val="000000"/>
              </a:solidFill>
              <a:latin typeface="Arial"/>
              <a:ea typeface="Arial"/>
              <a:cs typeface="Arial"/>
              <a:sym typeface="Arial"/>
            </a:endParaRPr>
          </a:p>
        </p:txBody>
      </p:sp>
      <p:sp>
        <p:nvSpPr>
          <p:cNvPr id="248" name="Google Shape;248;p52"/>
          <p:cNvSpPr txBox="1"/>
          <p:nvPr/>
        </p:nvSpPr>
        <p:spPr>
          <a:xfrm>
            <a:off x="488272" y="1331865"/>
            <a:ext cx="11038710" cy="525291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Ưu điểm:</a:t>
            </a:r>
            <a:endParaRPr sz="1400" b="0" i="0" u="none" strike="noStrike" cap="none">
              <a:solidFill>
                <a:srgbClr val="000000"/>
              </a:solidFill>
              <a:latin typeface="Arial"/>
              <a:ea typeface="Arial"/>
              <a:cs typeface="Arial"/>
              <a:sym typeface="Arial"/>
            </a:endParaRPr>
          </a:p>
          <a:p>
            <a:pPr marL="228600" marR="0" lvl="0" indent="-228600" algn="l" rtl="0">
              <a:lnSpc>
                <a:spcPct val="100000"/>
              </a:lnSpc>
              <a:spcBef>
                <a:spcPts val="1000"/>
              </a:spcBef>
              <a:spcAft>
                <a:spcPts val="0"/>
              </a:spcAft>
              <a:buClr>
                <a:srgbClr val="000000"/>
              </a:buClr>
              <a:buSzPts val="1800"/>
              <a:buFont typeface="Arial"/>
              <a:buChar char="•"/>
            </a:pPr>
            <a:r>
              <a:rPr lang="en-US" sz="1800" b="0" i="0" u="none" strike="noStrike" cap="none">
                <a:solidFill>
                  <a:schemeClr val="dk1"/>
                </a:solidFill>
                <a:latin typeface="Arial"/>
                <a:ea typeface="Arial"/>
                <a:cs typeface="Arial"/>
                <a:sym typeface="Arial"/>
              </a:rPr>
              <a:t>Kiểm tra tính toàn vẹn của cơ sở dữ liệu.</a:t>
            </a:r>
            <a:endParaRPr sz="1400" b="0" i="0" u="none" strike="noStrike" cap="none">
              <a:solidFill>
                <a:srgbClr val="000000"/>
              </a:solidFill>
              <a:latin typeface="Arial"/>
              <a:ea typeface="Arial"/>
              <a:cs typeface="Arial"/>
              <a:sym typeface="Arial"/>
            </a:endParaRPr>
          </a:p>
          <a:p>
            <a:pPr marL="228600" marR="0" lvl="0" indent="-228600" algn="l" rtl="0">
              <a:lnSpc>
                <a:spcPct val="100000"/>
              </a:lnSpc>
              <a:spcBef>
                <a:spcPts val="1000"/>
              </a:spcBef>
              <a:spcAft>
                <a:spcPts val="0"/>
              </a:spcAft>
              <a:buClr>
                <a:srgbClr val="000000"/>
              </a:buClr>
              <a:buSzPts val="1800"/>
              <a:buFont typeface="Arial"/>
              <a:buChar char="•"/>
            </a:pPr>
            <a:r>
              <a:rPr lang="en-US" sz="1800" b="0" i="0" u="none" strike="noStrike" cap="none">
                <a:solidFill>
                  <a:schemeClr val="dk1"/>
                </a:solidFill>
                <a:latin typeface="Arial"/>
                <a:ea typeface="Arial"/>
                <a:cs typeface="Arial"/>
                <a:sym typeface="Arial"/>
              </a:rPr>
              <a:t>Có thể bắt lỗi logic ở mức cơ sở dữ liệu.</a:t>
            </a:r>
            <a:endParaRPr sz="1400" b="0" i="0" u="none" strike="noStrike" cap="none">
              <a:solidFill>
                <a:srgbClr val="000000"/>
              </a:solidFill>
              <a:latin typeface="Arial"/>
              <a:ea typeface="Arial"/>
              <a:cs typeface="Arial"/>
              <a:sym typeface="Arial"/>
            </a:endParaRPr>
          </a:p>
          <a:p>
            <a:pPr marL="228600" marR="0" lvl="0" indent="-228600" algn="l" rtl="0">
              <a:lnSpc>
                <a:spcPct val="100000"/>
              </a:lnSpc>
              <a:spcBef>
                <a:spcPts val="1000"/>
              </a:spcBef>
              <a:spcAft>
                <a:spcPts val="0"/>
              </a:spcAft>
              <a:buClr>
                <a:srgbClr val="000000"/>
              </a:buClr>
              <a:buSzPts val="1800"/>
              <a:buFont typeface="Arial"/>
              <a:buChar char="•"/>
            </a:pPr>
            <a:r>
              <a:rPr lang="en-US" sz="1800" b="0" i="0" u="none" strike="noStrike" cap="none">
                <a:solidFill>
                  <a:schemeClr val="dk1"/>
                </a:solidFill>
                <a:latin typeface="Arial"/>
                <a:ea typeface="Arial"/>
                <a:cs typeface="Arial"/>
                <a:sym typeface="Arial"/>
              </a:rPr>
              <a:t>Có thể dùng Trigger là một cách khác để thay thế việc thực hiện những công việc hẹn giờ theo lịch.</a:t>
            </a:r>
            <a:endParaRPr sz="1400" b="0" i="0" u="none" strike="noStrike" cap="none">
              <a:solidFill>
                <a:srgbClr val="000000"/>
              </a:solidFill>
              <a:latin typeface="Arial"/>
              <a:ea typeface="Arial"/>
              <a:cs typeface="Arial"/>
              <a:sym typeface="Arial"/>
            </a:endParaRPr>
          </a:p>
          <a:p>
            <a:pPr marL="228600" marR="0" lvl="0" indent="-228600" algn="l" rtl="0">
              <a:lnSpc>
                <a:spcPct val="100000"/>
              </a:lnSpc>
              <a:spcBef>
                <a:spcPts val="1000"/>
              </a:spcBef>
              <a:spcAft>
                <a:spcPts val="0"/>
              </a:spcAft>
              <a:buClr>
                <a:srgbClr val="000000"/>
              </a:buClr>
              <a:buSzPts val="1800"/>
              <a:buFont typeface="Arial"/>
              <a:buChar char="•"/>
            </a:pPr>
            <a:r>
              <a:rPr lang="en-US" sz="1800" b="0" i="0" u="none" strike="noStrike" cap="none">
                <a:solidFill>
                  <a:schemeClr val="dk1"/>
                </a:solidFill>
                <a:latin typeface="Arial"/>
                <a:ea typeface="Arial"/>
                <a:cs typeface="Arial"/>
                <a:sym typeface="Arial"/>
              </a:rPr>
              <a:t>Hiệu quả khi sử dụng để kiểm soát những thay đổi của dữ liệu trong bảng.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00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Nhược điểm:</a:t>
            </a:r>
            <a:endParaRPr sz="1400" b="0" i="0" u="none" strike="noStrike" cap="none">
              <a:solidFill>
                <a:srgbClr val="000000"/>
              </a:solidFill>
              <a:latin typeface="Arial"/>
              <a:ea typeface="Arial"/>
              <a:cs typeface="Arial"/>
              <a:sym typeface="Arial"/>
            </a:endParaRPr>
          </a:p>
          <a:p>
            <a:pPr marL="228600" marR="0" lvl="0" indent="-228600" algn="l" rtl="0">
              <a:lnSpc>
                <a:spcPct val="100000"/>
              </a:lnSpc>
              <a:spcBef>
                <a:spcPts val="1000"/>
              </a:spcBef>
              <a:spcAft>
                <a:spcPts val="0"/>
              </a:spcAft>
              <a:buClr>
                <a:srgbClr val="000000"/>
              </a:buClr>
              <a:buSzPts val="1800"/>
              <a:buFont typeface="Arial"/>
              <a:buChar char="•"/>
            </a:pPr>
            <a:r>
              <a:rPr lang="en-US" sz="1800" b="0" i="0" u="none" strike="noStrike" cap="none">
                <a:solidFill>
                  <a:schemeClr val="dk1"/>
                </a:solidFill>
                <a:latin typeface="Arial"/>
                <a:ea typeface="Arial"/>
                <a:cs typeface="Arial"/>
                <a:sym typeface="Arial"/>
              </a:rPr>
              <a:t>Trigger chỉ là một phần mở rộng của việc kiểm tra tính hợp lệ của dữ liệu chứ không thể thay thế hoàn toàn được công việc này.</a:t>
            </a:r>
            <a:endParaRPr sz="1400" b="0" i="0" u="none" strike="noStrike" cap="none">
              <a:solidFill>
                <a:srgbClr val="000000"/>
              </a:solidFill>
              <a:latin typeface="Arial"/>
              <a:ea typeface="Arial"/>
              <a:cs typeface="Arial"/>
              <a:sym typeface="Arial"/>
            </a:endParaRPr>
          </a:p>
          <a:p>
            <a:pPr marL="228600" marR="0" lvl="0" indent="-228600" algn="l" rtl="0">
              <a:lnSpc>
                <a:spcPct val="100000"/>
              </a:lnSpc>
              <a:spcBef>
                <a:spcPts val="1000"/>
              </a:spcBef>
              <a:spcAft>
                <a:spcPts val="0"/>
              </a:spcAft>
              <a:buClr>
                <a:srgbClr val="000000"/>
              </a:buClr>
              <a:buSzPts val="1800"/>
              <a:buFont typeface="Arial"/>
              <a:buChar char="•"/>
            </a:pPr>
            <a:r>
              <a:rPr lang="en-US" sz="1800" b="0" i="0" u="none" strike="noStrike" cap="none">
                <a:solidFill>
                  <a:schemeClr val="dk1"/>
                </a:solidFill>
                <a:latin typeface="Arial"/>
                <a:ea typeface="Arial"/>
                <a:cs typeface="Arial"/>
                <a:sym typeface="Arial"/>
              </a:rPr>
              <a:t>Trigger hoạt động ngầm trong csdl, không hiển thị ở tầng giao diện. Do đó, khó chỉ ra được điều gì xảy ra ở tầng csdl.</a:t>
            </a:r>
            <a:endParaRPr sz="1400" b="0" i="0" u="none" strike="noStrike" cap="none">
              <a:solidFill>
                <a:srgbClr val="000000"/>
              </a:solidFill>
              <a:latin typeface="Arial"/>
              <a:ea typeface="Arial"/>
              <a:cs typeface="Arial"/>
              <a:sym typeface="Arial"/>
            </a:endParaRPr>
          </a:p>
          <a:p>
            <a:pPr marL="228600" marR="0" lvl="0" indent="-228600" algn="l" rtl="0">
              <a:lnSpc>
                <a:spcPct val="100000"/>
              </a:lnSpc>
              <a:spcBef>
                <a:spcPts val="1000"/>
              </a:spcBef>
              <a:spcAft>
                <a:spcPts val="0"/>
              </a:spcAft>
              <a:buClr>
                <a:srgbClr val="000000"/>
              </a:buClr>
              <a:buSzPts val="1800"/>
              <a:buFont typeface="Arial"/>
              <a:buChar char="•"/>
            </a:pPr>
            <a:r>
              <a:rPr lang="en-US" sz="1800" b="0" i="0" u="none" strike="noStrike" cap="none">
                <a:solidFill>
                  <a:schemeClr val="dk1"/>
                </a:solidFill>
                <a:latin typeface="Arial"/>
                <a:ea typeface="Arial"/>
                <a:cs typeface="Arial"/>
                <a:sym typeface="Arial"/>
              </a:rPr>
              <a:t>Thực hiện các update lên bảng dữ liệu vì thế nó làm tăng lượng công việc lên csdl và làm cho hệ thống chạy chậm.</a:t>
            </a: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249" name="Google Shape;249;p52"/>
          <p:cNvSpPr txBox="1"/>
          <p:nvPr/>
        </p:nvSpPr>
        <p:spPr>
          <a:xfrm>
            <a:off x="488272" y="541539"/>
            <a:ext cx="11407805" cy="400069"/>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000000"/>
              </a:buClr>
              <a:buSzPts val="2000"/>
              <a:buFont typeface="Arial"/>
              <a:buAutoNum type="arabicPeriod" startAt="3"/>
            </a:pPr>
            <a:r>
              <a:rPr lang="en-US" sz="2000" b="0" i="0" u="none" strike="noStrike" cap="none">
                <a:solidFill>
                  <a:srgbClr val="000000"/>
                </a:solidFill>
                <a:latin typeface="Arial"/>
                <a:ea typeface="Arial"/>
                <a:cs typeface="Arial"/>
                <a:sym typeface="Arial"/>
              </a:rPr>
              <a:t>Trigger</a:t>
            </a: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53"/>
          <p:cNvSpPr txBox="1"/>
          <p:nvPr/>
        </p:nvSpPr>
        <p:spPr>
          <a:xfrm>
            <a:off x="488272" y="3268495"/>
            <a:ext cx="11038710" cy="3243142"/>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6" name="Google Shape;256;p53"/>
          <p:cNvSpPr txBox="1"/>
          <p:nvPr/>
        </p:nvSpPr>
        <p:spPr>
          <a:xfrm>
            <a:off x="488272" y="1031793"/>
            <a:ext cx="1140780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3. 3    Cách tạo Trigger</a:t>
            </a:r>
            <a:endParaRPr sz="1800" b="0" i="0" u="none" strike="noStrike" cap="none">
              <a:solidFill>
                <a:srgbClr val="000000"/>
              </a:solidFill>
              <a:latin typeface="Arial"/>
              <a:ea typeface="Arial"/>
              <a:cs typeface="Arial"/>
              <a:sym typeface="Arial"/>
            </a:endParaRPr>
          </a:p>
        </p:txBody>
      </p:sp>
      <p:sp>
        <p:nvSpPr>
          <p:cNvPr id="257" name="Google Shape;257;p53"/>
          <p:cNvSpPr txBox="1"/>
          <p:nvPr/>
        </p:nvSpPr>
        <p:spPr>
          <a:xfrm>
            <a:off x="488272" y="2585833"/>
            <a:ext cx="11564298" cy="3925803"/>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CREATE Trigger là câu lệnh dùng để khai báo Trigger.</a:t>
            </a:r>
            <a:endParaRPr sz="1800" b="0" i="0" u="none" strike="noStrike" cap="none">
              <a:solidFill>
                <a:srgbClr val="000000"/>
              </a:solidFill>
              <a:latin typeface="Arial"/>
              <a:ea typeface="Arial"/>
              <a:cs typeface="Arial"/>
              <a:sym typeface="Arial"/>
            </a:endParaRPr>
          </a:p>
          <a:p>
            <a:pPr marL="228600" marR="0" lvl="0" indent="-228600" algn="l" rtl="0">
              <a:lnSpc>
                <a:spcPct val="15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[Trigger_name] là tên của Trigger.</a:t>
            </a:r>
            <a:endParaRPr sz="1800" b="0" i="0" u="none" strike="noStrike" cap="none">
              <a:solidFill>
                <a:srgbClr val="000000"/>
              </a:solidFill>
              <a:latin typeface="Arial"/>
              <a:ea typeface="Arial"/>
              <a:cs typeface="Arial"/>
              <a:sym typeface="Arial"/>
            </a:endParaRPr>
          </a:p>
          <a:p>
            <a:pPr marL="228600" marR="0" lvl="0" indent="-228600" algn="l" rtl="0">
              <a:lnSpc>
                <a:spcPct val="15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[BEFORE | AFTER] MySQL cung cấp 2 thời điểm để Trigger được kích hoạt khi có sự thay đổi dữ liệu trên bảng là trước (BEFORE) hoặc sau (AFTER) khi dữ liệu thay đổi.</a:t>
            </a:r>
            <a:endParaRPr sz="1400" b="0" i="0" u="none" strike="noStrike" cap="none">
              <a:solidFill>
                <a:srgbClr val="000000"/>
              </a:solidFill>
              <a:latin typeface="Arial"/>
              <a:ea typeface="Arial"/>
              <a:cs typeface="Arial"/>
              <a:sym typeface="Arial"/>
            </a:endParaRPr>
          </a:p>
          <a:p>
            <a:pPr marL="228600" marR="0" lvl="0" indent="-228600" algn="l" rtl="0">
              <a:lnSpc>
                <a:spcPct val="15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[INSERT | DELETE | UPDATE] Trigger được kích hoạt khi 1 trong 3 thao tác chính là INSERT, DELETE, UPDATE xảy ra trên bảng.</a:t>
            </a:r>
            <a:endParaRPr sz="1400" b="0" i="0" u="none" strike="noStrike" cap="none">
              <a:solidFill>
                <a:srgbClr val="000000"/>
              </a:solidFill>
              <a:latin typeface="Arial"/>
              <a:ea typeface="Arial"/>
              <a:cs typeface="Arial"/>
              <a:sym typeface="Arial"/>
            </a:endParaRPr>
          </a:p>
          <a:p>
            <a:pPr marL="228600" marR="0" lvl="0" indent="-228600" algn="l" rtl="0">
              <a:lnSpc>
                <a:spcPct val="15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[table_name] là tên của bảng sử dụng Trigger, khi 1 trong 3 thao tác INSERT, DELETE, UPDATE được Trigger xác định xảy ra trên bảng này, Trigger đó sẽ được kích hoạt.</a:t>
            </a:r>
            <a:endParaRPr sz="1400" b="0" i="0" u="none" strike="noStrike" cap="none">
              <a:solidFill>
                <a:srgbClr val="000000"/>
              </a:solidFill>
              <a:latin typeface="Arial"/>
              <a:ea typeface="Arial"/>
              <a:cs typeface="Arial"/>
              <a:sym typeface="Arial"/>
            </a:endParaRPr>
          </a:p>
          <a:p>
            <a:pPr marL="228600" marR="0" lvl="0" indent="-228600" algn="l" rtl="0">
              <a:lnSpc>
                <a:spcPct val="15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FOR EACH khai báo phần thân của Trigger, kể từ câu lệnh này trở đi, định nghĩa những thao tác mà Trigger này sẽ thực hiện khi được kích hoạt.</a:t>
            </a:r>
            <a:endParaRPr sz="1800" b="0" i="0" u="none" strike="noStrike" cap="none">
              <a:solidFill>
                <a:schemeClr val="dk1"/>
              </a:solidFill>
              <a:latin typeface="Arial"/>
              <a:ea typeface="Arial"/>
              <a:cs typeface="Arial"/>
              <a:sym typeface="Arial"/>
            </a:endParaRPr>
          </a:p>
        </p:txBody>
      </p:sp>
      <p:sp>
        <p:nvSpPr>
          <p:cNvPr id="258" name="Google Shape;258;p53"/>
          <p:cNvSpPr txBox="1"/>
          <p:nvPr/>
        </p:nvSpPr>
        <p:spPr>
          <a:xfrm>
            <a:off x="488272" y="541539"/>
            <a:ext cx="11407805" cy="400069"/>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000000"/>
              </a:buClr>
              <a:buSzPts val="2000"/>
              <a:buFont typeface="Arial"/>
              <a:buAutoNum type="arabicPeriod" startAt="3"/>
            </a:pPr>
            <a:r>
              <a:rPr lang="en-US" sz="2000" b="0" i="0" u="none" strike="noStrike" cap="none">
                <a:solidFill>
                  <a:srgbClr val="000000"/>
                </a:solidFill>
                <a:latin typeface="Arial"/>
                <a:ea typeface="Arial"/>
                <a:cs typeface="Arial"/>
                <a:sym typeface="Arial"/>
              </a:rPr>
              <a:t>Trigger</a:t>
            </a:r>
            <a:endParaRPr sz="2000" b="0" i="0" u="none" strike="noStrike" cap="none">
              <a:solidFill>
                <a:srgbClr val="000000"/>
              </a:solidFill>
              <a:latin typeface="Arial"/>
              <a:ea typeface="Arial"/>
              <a:cs typeface="Arial"/>
              <a:sym typeface="Arial"/>
            </a:endParaRPr>
          </a:p>
        </p:txBody>
      </p:sp>
      <p:pic>
        <p:nvPicPr>
          <p:cNvPr id="259" name="Google Shape;259;p53"/>
          <p:cNvPicPr preferRelativeResize="0"/>
          <p:nvPr/>
        </p:nvPicPr>
        <p:blipFill rotWithShape="1">
          <a:blip r:embed="rId3">
            <a:alphaModFix/>
          </a:blip>
          <a:srcRect/>
          <a:stretch/>
        </p:blipFill>
        <p:spPr>
          <a:xfrm>
            <a:off x="488272" y="1491269"/>
            <a:ext cx="11027150" cy="109456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54"/>
          <p:cNvSpPr txBox="1"/>
          <p:nvPr/>
        </p:nvSpPr>
        <p:spPr>
          <a:xfrm>
            <a:off x="488272" y="3268495"/>
            <a:ext cx="11038710" cy="3243142"/>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6" name="Google Shape;266;p54"/>
          <p:cNvSpPr txBox="1"/>
          <p:nvPr/>
        </p:nvSpPr>
        <p:spPr>
          <a:xfrm>
            <a:off x="488270" y="915270"/>
            <a:ext cx="1140780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3. 3    Các thao tác với Trigger</a:t>
            </a:r>
            <a:endParaRPr sz="1800" b="0" i="0" u="none" strike="noStrike" cap="none">
              <a:solidFill>
                <a:srgbClr val="000000"/>
              </a:solidFill>
              <a:latin typeface="Arial"/>
              <a:ea typeface="Arial"/>
              <a:cs typeface="Arial"/>
              <a:sym typeface="Arial"/>
            </a:endParaRPr>
          </a:p>
        </p:txBody>
      </p:sp>
      <p:sp>
        <p:nvSpPr>
          <p:cNvPr id="267" name="Google Shape;267;p54"/>
          <p:cNvSpPr txBox="1"/>
          <p:nvPr/>
        </p:nvSpPr>
        <p:spPr>
          <a:xfrm>
            <a:off x="390991" y="2391645"/>
            <a:ext cx="11407805" cy="36929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Xóa Trigger</a:t>
            </a:r>
            <a:endParaRPr sz="1800" b="0" i="0" u="none" strike="noStrike" cap="none">
              <a:solidFill>
                <a:srgbClr val="000000"/>
              </a:solidFill>
              <a:latin typeface="Arial"/>
              <a:ea typeface="Arial"/>
              <a:cs typeface="Arial"/>
              <a:sym typeface="Arial"/>
            </a:endParaRPr>
          </a:p>
        </p:txBody>
      </p:sp>
      <p:sp>
        <p:nvSpPr>
          <p:cNvPr id="268" name="Google Shape;268;p54"/>
          <p:cNvSpPr txBox="1"/>
          <p:nvPr/>
        </p:nvSpPr>
        <p:spPr>
          <a:xfrm>
            <a:off x="390991" y="1315339"/>
            <a:ext cx="11703730" cy="50779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Sửa Trigger</a:t>
            </a:r>
            <a:endParaRPr sz="1400" b="0" i="0" u="none" strike="noStrike" cap="none">
              <a:solidFill>
                <a:srgbClr val="000000"/>
              </a:solidFill>
              <a:latin typeface="Arial"/>
              <a:ea typeface="Arial"/>
              <a:cs typeface="Arial"/>
              <a:sym typeface="Arial"/>
            </a:endParaRPr>
          </a:p>
        </p:txBody>
      </p:sp>
      <p:sp>
        <p:nvSpPr>
          <p:cNvPr id="269" name="Google Shape;269;p54"/>
          <p:cNvSpPr txBox="1"/>
          <p:nvPr/>
        </p:nvSpPr>
        <p:spPr>
          <a:xfrm>
            <a:off x="488272" y="541539"/>
            <a:ext cx="11407805" cy="400069"/>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000000"/>
              </a:buClr>
              <a:buSzPts val="2000"/>
              <a:buFont typeface="Arial"/>
              <a:buAutoNum type="arabicPeriod" startAt="3"/>
            </a:pPr>
            <a:r>
              <a:rPr lang="en-US" sz="2000" b="0" i="0" u="none" strike="noStrike" cap="none">
                <a:solidFill>
                  <a:srgbClr val="000000"/>
                </a:solidFill>
                <a:latin typeface="Arial"/>
                <a:ea typeface="Arial"/>
                <a:cs typeface="Arial"/>
                <a:sym typeface="Arial"/>
              </a:rPr>
              <a:t>Trigger</a:t>
            </a:r>
            <a:endParaRPr sz="2000" b="0" i="0" u="none" strike="noStrike" cap="none">
              <a:solidFill>
                <a:srgbClr val="000000"/>
              </a:solidFill>
              <a:latin typeface="Arial"/>
              <a:ea typeface="Arial"/>
              <a:cs typeface="Arial"/>
              <a:sym typeface="Arial"/>
            </a:endParaRPr>
          </a:p>
        </p:txBody>
      </p:sp>
      <p:pic>
        <p:nvPicPr>
          <p:cNvPr id="270" name="Google Shape;270;p54"/>
          <p:cNvPicPr preferRelativeResize="0"/>
          <p:nvPr/>
        </p:nvPicPr>
        <p:blipFill rotWithShape="1">
          <a:blip r:embed="rId3">
            <a:alphaModFix/>
          </a:blip>
          <a:srcRect/>
          <a:stretch/>
        </p:blipFill>
        <p:spPr>
          <a:xfrm>
            <a:off x="488267" y="2919876"/>
            <a:ext cx="4010025" cy="409575"/>
          </a:xfrm>
          <a:prstGeom prst="rect">
            <a:avLst/>
          </a:prstGeom>
          <a:noFill/>
          <a:ln>
            <a:noFill/>
          </a:ln>
        </p:spPr>
      </p:pic>
      <p:pic>
        <p:nvPicPr>
          <p:cNvPr id="271" name="Google Shape;271;p54"/>
          <p:cNvPicPr preferRelativeResize="0"/>
          <p:nvPr/>
        </p:nvPicPr>
        <p:blipFill rotWithShape="1">
          <a:blip r:embed="rId4">
            <a:alphaModFix/>
          </a:blip>
          <a:srcRect/>
          <a:stretch/>
        </p:blipFill>
        <p:spPr>
          <a:xfrm>
            <a:off x="488267" y="1901735"/>
            <a:ext cx="1409700" cy="352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a:spLocks noGrp="1"/>
          </p:cNvSpPr>
          <p:nvPr>
            <p:ph type="ctrTitle"/>
          </p:nvPr>
        </p:nvSpPr>
        <p:spPr>
          <a:xfrm>
            <a:off x="1328840" y="2671851"/>
            <a:ext cx="6031600" cy="1546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000000"/>
              </a:buClr>
              <a:buSzPts val="3600"/>
              <a:buNone/>
            </a:pPr>
            <a:r>
              <a:rPr lang="en-US" b="0">
                <a:latin typeface="Arial"/>
                <a:ea typeface="Arial"/>
                <a:cs typeface="Arial"/>
                <a:sym typeface="Arial"/>
              </a:rPr>
              <a:t>1. Procedure</a:t>
            </a:r>
            <a:endParaRPr b="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55"/>
          <p:cNvSpPr txBox="1"/>
          <p:nvPr/>
        </p:nvSpPr>
        <p:spPr>
          <a:xfrm>
            <a:off x="488270" y="915270"/>
            <a:ext cx="1140780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3. 4   INSTEAD OF Trigger</a:t>
            </a:r>
            <a:endParaRPr sz="1800" b="0" i="0" u="none" strike="noStrike" cap="none">
              <a:solidFill>
                <a:srgbClr val="000000"/>
              </a:solidFill>
              <a:latin typeface="Arial"/>
              <a:ea typeface="Arial"/>
              <a:cs typeface="Arial"/>
              <a:sym typeface="Arial"/>
            </a:endParaRPr>
          </a:p>
        </p:txBody>
      </p:sp>
      <p:sp>
        <p:nvSpPr>
          <p:cNvPr id="278" name="Google Shape;278;p55"/>
          <p:cNvSpPr txBox="1"/>
          <p:nvPr/>
        </p:nvSpPr>
        <p:spPr>
          <a:xfrm>
            <a:off x="488270" y="1278782"/>
            <a:ext cx="11407805" cy="64629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Là một loại trigger đặc biệt, nó cho phép bạn bỏ qua câu lệnh INSERT, UPDATE hoặc DELETE trên một table hoặc view.</a:t>
            </a:r>
            <a:endParaRPr sz="1400" b="0" i="0" u="none" strike="noStrike" cap="none">
              <a:solidFill>
                <a:srgbClr val="000000"/>
              </a:solidFill>
              <a:latin typeface="Arial"/>
              <a:ea typeface="Arial"/>
              <a:cs typeface="Arial"/>
              <a:sym typeface="Arial"/>
            </a:endParaRPr>
          </a:p>
        </p:txBody>
      </p:sp>
      <p:sp>
        <p:nvSpPr>
          <p:cNvPr id="279" name="Google Shape;279;p55"/>
          <p:cNvSpPr txBox="1"/>
          <p:nvPr/>
        </p:nvSpPr>
        <p:spPr>
          <a:xfrm>
            <a:off x="488272" y="541539"/>
            <a:ext cx="11407805" cy="400069"/>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000000"/>
              </a:buClr>
              <a:buSzPts val="2000"/>
              <a:buFont typeface="Arial"/>
              <a:buAutoNum type="arabicPeriod" startAt="3"/>
            </a:pPr>
            <a:r>
              <a:rPr lang="en-US" sz="2000" b="0" i="0" u="none" strike="noStrike" cap="none">
                <a:solidFill>
                  <a:srgbClr val="000000"/>
                </a:solidFill>
                <a:latin typeface="Arial"/>
                <a:ea typeface="Arial"/>
                <a:cs typeface="Arial"/>
                <a:sym typeface="Arial"/>
              </a:rPr>
              <a:t>Trigger</a:t>
            </a:r>
            <a:endParaRPr sz="2000" b="0" i="0" u="none" strike="noStrike" cap="none">
              <a:solidFill>
                <a:srgbClr val="000000"/>
              </a:solidFill>
              <a:latin typeface="Arial"/>
              <a:ea typeface="Arial"/>
              <a:cs typeface="Arial"/>
              <a:sym typeface="Arial"/>
            </a:endParaRPr>
          </a:p>
        </p:txBody>
      </p:sp>
      <p:pic>
        <p:nvPicPr>
          <p:cNvPr id="280" name="Google Shape;280;p55"/>
          <p:cNvPicPr preferRelativeResize="0"/>
          <p:nvPr/>
        </p:nvPicPr>
        <p:blipFill rotWithShape="1">
          <a:blip r:embed="rId3">
            <a:alphaModFix/>
          </a:blip>
          <a:srcRect/>
          <a:stretch/>
        </p:blipFill>
        <p:spPr>
          <a:xfrm>
            <a:off x="488270" y="2469821"/>
            <a:ext cx="5610225" cy="1838325"/>
          </a:xfrm>
          <a:prstGeom prst="rect">
            <a:avLst/>
          </a:prstGeom>
          <a:noFill/>
          <a:ln>
            <a:noFill/>
          </a:ln>
        </p:spPr>
      </p:pic>
      <p:sp>
        <p:nvSpPr>
          <p:cNvPr id="281" name="Google Shape;281;p55"/>
          <p:cNvSpPr/>
          <p:nvPr/>
        </p:nvSpPr>
        <p:spPr>
          <a:xfrm>
            <a:off x="488270" y="2077580"/>
            <a:ext cx="221086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212529"/>
                </a:solidFill>
                <a:latin typeface="Arial"/>
                <a:ea typeface="Arial"/>
                <a:cs typeface="Arial"/>
                <a:sym typeface="Arial"/>
              </a:rPr>
              <a:t>Lệnh </a:t>
            </a:r>
            <a:r>
              <a:rPr lang="en-US" sz="1800" b="0" i="0" u="none" strike="noStrike" cap="none">
                <a:solidFill>
                  <a:srgbClr val="000000"/>
                </a:solidFill>
                <a:latin typeface="Arial"/>
                <a:ea typeface="Arial"/>
                <a:cs typeface="Arial"/>
                <a:sym typeface="Arial"/>
              </a:rPr>
              <a:t>INSTEAD OF </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6"/>
          <p:cNvSpPr txBox="1"/>
          <p:nvPr/>
        </p:nvSpPr>
        <p:spPr>
          <a:xfrm>
            <a:off x="488272" y="3268495"/>
            <a:ext cx="11038710" cy="3243142"/>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8" name="Google Shape;288;p56"/>
          <p:cNvSpPr txBox="1"/>
          <p:nvPr/>
        </p:nvSpPr>
        <p:spPr>
          <a:xfrm>
            <a:off x="488270" y="915270"/>
            <a:ext cx="1140780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3. 5    Enable/ Disable TRIGGER</a:t>
            </a:r>
            <a:endParaRPr sz="1800" b="0" i="0" u="none" strike="noStrike" cap="none">
              <a:solidFill>
                <a:srgbClr val="000000"/>
              </a:solidFill>
              <a:latin typeface="Arial"/>
              <a:ea typeface="Arial"/>
              <a:cs typeface="Arial"/>
              <a:sym typeface="Arial"/>
            </a:endParaRPr>
          </a:p>
        </p:txBody>
      </p:sp>
      <p:sp>
        <p:nvSpPr>
          <p:cNvPr id="289" name="Google Shape;289;p56"/>
          <p:cNvSpPr txBox="1"/>
          <p:nvPr/>
        </p:nvSpPr>
        <p:spPr>
          <a:xfrm>
            <a:off x="488270" y="1295966"/>
            <a:ext cx="11407805" cy="92328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Trigger cần bị vô hiệu hóa trong một số trường hợp:</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Trigger gây ra lỗi trong quá trình xử lý CSDL</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Quá trình nhập hay khôi phục những dữ liệu không thỏa trigger.</a:t>
            </a:r>
            <a:endParaRPr sz="1400" b="0" i="0" u="none" strike="noStrike" cap="none">
              <a:solidFill>
                <a:srgbClr val="000000"/>
              </a:solidFill>
              <a:latin typeface="Arial"/>
              <a:ea typeface="Arial"/>
              <a:cs typeface="Arial"/>
              <a:sym typeface="Arial"/>
            </a:endParaRPr>
          </a:p>
        </p:txBody>
      </p:sp>
      <p:sp>
        <p:nvSpPr>
          <p:cNvPr id="290" name="Google Shape;290;p56"/>
          <p:cNvSpPr txBox="1"/>
          <p:nvPr/>
        </p:nvSpPr>
        <p:spPr>
          <a:xfrm>
            <a:off x="488272" y="541539"/>
            <a:ext cx="11407805" cy="400069"/>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000000"/>
              </a:buClr>
              <a:buSzPts val="2000"/>
              <a:buFont typeface="Arial"/>
              <a:buAutoNum type="arabicPeriod" startAt="3"/>
            </a:pPr>
            <a:r>
              <a:rPr lang="en-US" sz="2000" b="0" i="0" u="none" strike="noStrike" cap="none">
                <a:solidFill>
                  <a:srgbClr val="000000"/>
                </a:solidFill>
                <a:latin typeface="Arial"/>
                <a:ea typeface="Arial"/>
                <a:cs typeface="Arial"/>
                <a:sym typeface="Arial"/>
              </a:rPr>
              <a:t>Trigger</a:t>
            </a:r>
            <a:endParaRPr sz="2000" b="0" i="0" u="none" strike="noStrike" cap="none">
              <a:solidFill>
                <a:srgbClr val="000000"/>
              </a:solidFill>
              <a:latin typeface="Arial"/>
              <a:ea typeface="Arial"/>
              <a:cs typeface="Arial"/>
              <a:sym typeface="Arial"/>
            </a:endParaRPr>
          </a:p>
        </p:txBody>
      </p:sp>
      <p:pic>
        <p:nvPicPr>
          <p:cNvPr id="291" name="Google Shape;291;p56"/>
          <p:cNvPicPr preferRelativeResize="0"/>
          <p:nvPr/>
        </p:nvPicPr>
        <p:blipFill rotWithShape="1">
          <a:blip r:embed="rId3">
            <a:alphaModFix/>
          </a:blip>
          <a:srcRect/>
          <a:stretch/>
        </p:blipFill>
        <p:spPr>
          <a:xfrm>
            <a:off x="488270" y="2957919"/>
            <a:ext cx="4600575" cy="790575"/>
          </a:xfrm>
          <a:prstGeom prst="rect">
            <a:avLst/>
          </a:prstGeom>
          <a:noFill/>
          <a:ln>
            <a:noFill/>
          </a:ln>
        </p:spPr>
      </p:pic>
      <p:sp>
        <p:nvSpPr>
          <p:cNvPr id="292" name="Google Shape;292;p56"/>
          <p:cNvSpPr/>
          <p:nvPr/>
        </p:nvSpPr>
        <p:spPr>
          <a:xfrm>
            <a:off x="488270" y="2588587"/>
            <a:ext cx="285206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212529"/>
                </a:solidFill>
                <a:latin typeface="Arial"/>
                <a:ea typeface="Arial"/>
                <a:cs typeface="Arial"/>
                <a:sym typeface="Arial"/>
              </a:rPr>
              <a:t>Lệnh DISABLE TRIGGER</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7"/>
          <p:cNvSpPr txBox="1"/>
          <p:nvPr/>
        </p:nvSpPr>
        <p:spPr>
          <a:xfrm>
            <a:off x="488272" y="3268495"/>
            <a:ext cx="11038710" cy="3243142"/>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9" name="Google Shape;299;p57"/>
          <p:cNvSpPr txBox="1"/>
          <p:nvPr/>
        </p:nvSpPr>
        <p:spPr>
          <a:xfrm>
            <a:off x="488272" y="1031793"/>
            <a:ext cx="1140780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3. 6    2 bảng inserted, deleted</a:t>
            </a:r>
            <a:endParaRPr sz="1800" b="0" i="0" u="none" strike="noStrike" cap="none">
              <a:solidFill>
                <a:srgbClr val="000000"/>
              </a:solidFill>
              <a:latin typeface="Arial"/>
              <a:ea typeface="Arial"/>
              <a:cs typeface="Arial"/>
              <a:sym typeface="Arial"/>
            </a:endParaRPr>
          </a:p>
        </p:txBody>
      </p:sp>
      <p:sp>
        <p:nvSpPr>
          <p:cNvPr id="300" name="Google Shape;300;p57"/>
          <p:cNvSpPr txBox="1"/>
          <p:nvPr/>
        </p:nvSpPr>
        <p:spPr>
          <a:xfrm>
            <a:off x="488272" y="541539"/>
            <a:ext cx="11407805" cy="400069"/>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000000"/>
              </a:buClr>
              <a:buSzPts val="2000"/>
              <a:buFont typeface="Arial"/>
              <a:buAutoNum type="arabicPeriod" startAt="3"/>
            </a:pPr>
            <a:r>
              <a:rPr lang="en-US" sz="2000" b="0" i="0" u="none" strike="noStrike" cap="none">
                <a:solidFill>
                  <a:srgbClr val="000000"/>
                </a:solidFill>
                <a:latin typeface="Arial"/>
                <a:ea typeface="Arial"/>
                <a:cs typeface="Arial"/>
                <a:sym typeface="Arial"/>
              </a:rPr>
              <a:t>Trigger</a:t>
            </a:r>
            <a:endParaRPr sz="2000" b="0" i="0" u="none" strike="noStrike" cap="none">
              <a:solidFill>
                <a:srgbClr val="000000"/>
              </a:solidFill>
              <a:latin typeface="Arial"/>
              <a:ea typeface="Arial"/>
              <a:cs typeface="Arial"/>
              <a:sym typeface="Arial"/>
            </a:endParaRPr>
          </a:p>
        </p:txBody>
      </p:sp>
      <p:pic>
        <p:nvPicPr>
          <p:cNvPr id="301" name="Google Shape;301;p57"/>
          <p:cNvPicPr preferRelativeResize="0"/>
          <p:nvPr/>
        </p:nvPicPr>
        <p:blipFill rotWithShape="1">
          <a:blip r:embed="rId3">
            <a:alphaModFix/>
          </a:blip>
          <a:srcRect/>
          <a:stretch/>
        </p:blipFill>
        <p:spPr>
          <a:xfrm>
            <a:off x="488272" y="1491269"/>
            <a:ext cx="9658350" cy="2257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58"/>
          <p:cNvSpPr txBox="1"/>
          <p:nvPr/>
        </p:nvSpPr>
        <p:spPr>
          <a:xfrm>
            <a:off x="720634" y="1367246"/>
            <a:ext cx="11055730" cy="4162696"/>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7" name="Google Shape;307;p58"/>
          <p:cNvSpPr txBox="1"/>
          <p:nvPr/>
        </p:nvSpPr>
        <p:spPr>
          <a:xfrm>
            <a:off x="488272" y="541539"/>
            <a:ext cx="11407805" cy="400069"/>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000000"/>
              </a:buClr>
              <a:buSzPts val="2000"/>
              <a:buFont typeface="Arial"/>
              <a:buAutoNum type="arabicPeriod" startAt="3"/>
            </a:pPr>
            <a:r>
              <a:rPr lang="en-US" sz="2000" b="0" i="0" u="none" strike="noStrike" cap="none">
                <a:solidFill>
                  <a:srgbClr val="000000"/>
                </a:solidFill>
                <a:latin typeface="Arial"/>
                <a:ea typeface="Arial"/>
                <a:cs typeface="Arial"/>
                <a:sym typeface="Arial"/>
              </a:rPr>
              <a:t>Trigger</a:t>
            </a:r>
            <a:endParaRPr sz="2000" b="0" i="0" u="none" strike="noStrike" cap="none">
              <a:solidFill>
                <a:srgbClr val="000000"/>
              </a:solidFill>
              <a:latin typeface="Arial"/>
              <a:ea typeface="Arial"/>
              <a:cs typeface="Arial"/>
              <a:sym typeface="Arial"/>
            </a:endParaRPr>
          </a:p>
        </p:txBody>
      </p:sp>
      <p:sp>
        <p:nvSpPr>
          <p:cNvPr id="308" name="Google Shape;308;p58"/>
          <p:cNvSpPr txBox="1"/>
          <p:nvPr/>
        </p:nvSpPr>
        <p:spPr>
          <a:xfrm>
            <a:off x="488272" y="1031793"/>
            <a:ext cx="1140780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3. 7    So sánh Trigger và Procedure</a:t>
            </a:r>
            <a:endParaRPr sz="1800" b="0" i="0" u="none" strike="noStrike" cap="none">
              <a:solidFill>
                <a:srgbClr val="000000"/>
              </a:solidFill>
              <a:latin typeface="Arial"/>
              <a:ea typeface="Arial"/>
              <a:cs typeface="Arial"/>
              <a:sym typeface="Arial"/>
            </a:endParaRPr>
          </a:p>
        </p:txBody>
      </p:sp>
      <p:pic>
        <p:nvPicPr>
          <p:cNvPr id="309" name="Google Shape;309;p58"/>
          <p:cNvPicPr preferRelativeResize="0"/>
          <p:nvPr/>
        </p:nvPicPr>
        <p:blipFill rotWithShape="1">
          <a:blip r:embed="rId3">
            <a:alphaModFix/>
          </a:blip>
          <a:srcRect/>
          <a:stretch/>
        </p:blipFill>
        <p:spPr>
          <a:xfrm>
            <a:off x="488272" y="1491269"/>
            <a:ext cx="9131978" cy="473875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9"/>
          <p:cNvSpPr txBox="1">
            <a:spLocks noGrp="1"/>
          </p:cNvSpPr>
          <p:nvPr>
            <p:ph type="ctrTitle"/>
          </p:nvPr>
        </p:nvSpPr>
        <p:spPr>
          <a:xfrm>
            <a:off x="1328840" y="2671851"/>
            <a:ext cx="6031600" cy="1546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latin typeface="Arial"/>
                <a:ea typeface="Arial"/>
                <a:cs typeface="Arial"/>
                <a:sym typeface="Arial"/>
              </a:rPr>
              <a:t>4. </a:t>
            </a:r>
            <a:r>
              <a:rPr lang="en-US"/>
              <a:t>Transaction</a:t>
            </a:r>
            <a:endParaRPr>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60"/>
          <p:cNvSpPr txBox="1"/>
          <p:nvPr/>
        </p:nvSpPr>
        <p:spPr>
          <a:xfrm>
            <a:off x="488271" y="1510933"/>
            <a:ext cx="11407805" cy="4247276"/>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Có thể hiểu Transaction là một tiến trình xử lý có xác định điểm đầu và điểm cuối, được chia nhỏ thành các operation (phép thực thi), tiến trình được thực thi một cách tuần tự và độc lập các operation đó theo nguyên tắc nếu tất cả đều thành công hoặc một operation thất bại thì toàn bộ tiến trình thất bại. Nếu việc thực thi một operation nào đó bị fail đồng nghĩa với việc dữ liệu phải rollback về trạng thái ban đầu.</a:t>
            </a:r>
            <a:endParaRPr sz="1400" b="0" i="0" u="none" strike="noStrike" cap="none">
              <a:solidFill>
                <a:srgbClr val="000000"/>
              </a:solidFill>
              <a:latin typeface="Arial"/>
              <a:ea typeface="Arial"/>
              <a:cs typeface="Arial"/>
              <a:sym typeface="Arial"/>
            </a:endParaRPr>
          </a:p>
          <a:p>
            <a:pPr marL="285750" marR="0" lvl="0" indent="-285750" algn="l" rtl="0">
              <a:lnSpc>
                <a:spcPct val="15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Ví dụ về 1 Transaction đơn giản nhất là tiến trình cài đặt phần mềm hoặc gỡ bỏ phần mềm</a:t>
            </a:r>
            <a:endParaRPr sz="1800" b="0" i="0" u="none" strike="noStrike" cap="none">
              <a:solidFill>
                <a:srgbClr val="000000"/>
              </a:solidFill>
              <a:latin typeface="Arial"/>
              <a:ea typeface="Arial"/>
              <a:cs typeface="Arial"/>
              <a:sym typeface="Arial"/>
            </a:endParaRPr>
          </a:p>
          <a:p>
            <a:pPr marL="285750" marR="0" lvl="0" indent="-285750" algn="l" rtl="0">
              <a:lnSpc>
                <a:spcPct val="15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Khái niệm đối với SQL: Transaction là một tiến trình xử lý các câu lệnh SQL, Transaction chỉ thành công khi tất cả các câu lệnh đều thành công, hoặc thất bại khi có 1 câu lệnh không thành công. </a:t>
            </a:r>
            <a:endParaRPr sz="18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Tại sao phải sử dụng transaction:</a:t>
            </a:r>
            <a:endParaRPr sz="1800" b="0" i="0" u="none" strike="noStrike" cap="none">
              <a:solidFill>
                <a:srgbClr val="000000"/>
              </a:solidFill>
              <a:latin typeface="Arial"/>
              <a:ea typeface="Arial"/>
              <a:cs typeface="Arial"/>
              <a:sym typeface="Arial"/>
            </a:endParaRPr>
          </a:p>
          <a:p>
            <a:pPr marL="285750" marR="0" lvl="0" indent="-285750" algn="l" rtl="0">
              <a:lnSpc>
                <a:spcPct val="15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Được dùng để đảm bảo tính toàn vẹn dữ liệu khi xảy ra cập nhật</a:t>
            </a:r>
            <a:endParaRPr sz="1800" b="0" i="0" u="none" strike="noStrike" cap="none">
              <a:solidFill>
                <a:srgbClr val="000000"/>
              </a:solidFill>
              <a:latin typeface="Arial"/>
              <a:ea typeface="Arial"/>
              <a:cs typeface="Arial"/>
              <a:sym typeface="Arial"/>
            </a:endParaRPr>
          </a:p>
        </p:txBody>
      </p:sp>
      <p:sp>
        <p:nvSpPr>
          <p:cNvPr id="320" name="Google Shape;320;p60"/>
          <p:cNvSpPr txBox="1"/>
          <p:nvPr/>
        </p:nvSpPr>
        <p:spPr>
          <a:xfrm>
            <a:off x="488272" y="541539"/>
            <a:ext cx="11407805" cy="400069"/>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000000"/>
              </a:buClr>
              <a:buSzPts val="2000"/>
              <a:buFont typeface="Arial"/>
              <a:buAutoNum type="arabicPeriod" startAt="3"/>
            </a:pPr>
            <a:r>
              <a:rPr lang="en-US" sz="2000" b="0" i="0" u="none" strike="noStrike" cap="none">
                <a:solidFill>
                  <a:srgbClr val="000000"/>
                </a:solidFill>
                <a:latin typeface="Arial"/>
                <a:ea typeface="Arial"/>
                <a:cs typeface="Arial"/>
                <a:sym typeface="Arial"/>
              </a:rPr>
              <a:t>Transaction</a:t>
            </a:r>
            <a:endParaRPr sz="2000" b="0" i="0" u="none" strike="noStrike" cap="none">
              <a:solidFill>
                <a:srgbClr val="000000"/>
              </a:solidFill>
              <a:latin typeface="Arial"/>
              <a:ea typeface="Arial"/>
              <a:cs typeface="Arial"/>
              <a:sym typeface="Arial"/>
            </a:endParaRPr>
          </a:p>
        </p:txBody>
      </p:sp>
      <p:sp>
        <p:nvSpPr>
          <p:cNvPr id="321" name="Google Shape;321;p60"/>
          <p:cNvSpPr txBox="1"/>
          <p:nvPr/>
        </p:nvSpPr>
        <p:spPr>
          <a:xfrm>
            <a:off x="488272" y="1141642"/>
            <a:ext cx="1140780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3. 1    Định nghĩa</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61"/>
          <p:cNvSpPr txBox="1"/>
          <p:nvPr/>
        </p:nvSpPr>
        <p:spPr>
          <a:xfrm>
            <a:off x="488271" y="1510933"/>
            <a:ext cx="11407805" cy="492438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60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Atomicity – tính đơn vị:</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120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Một transaction xác định ranh giới của nó rất rõ ràng, tức xác định điểm bắt đầu và kết thúc của tiến trình. Như vậy có thể coi nó như một đơn vị thực thi và đảm bảo rằng tất cả các câu lệnh bên trong transaction đều thành công. Nếu không thì transaction sẽ dừng tại câu lệnh sai và các hoạt động (câu lệnh SQL) bên trong transaction được trả về trạng thái ban đầu.</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20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Consistency – nhất quán:</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120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Đảm bảo rằng cơ sở dữ liệu thay đổi chính xác các trạng thái khi một transaction được thực thi thành công.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20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Isolation – độc lập:</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120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Đảm bảo rằng các transaction có khả năng hoạt động độc lập và không được liên quan đến nhau (không tác động lẫn nhau trên dữ liệu).</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20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Durability – bền vững:</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1200"/>
              </a:spcBef>
              <a:spcAft>
                <a:spcPts val="60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Đảm bảo rằng database sẽ được thay đổi một cách chính thức khi transaction thành công. không có chuyện có thể chuyển lại trạng thái dữ liệu lúc trước khi thực hiện transaction.</a:t>
            </a:r>
            <a:endParaRPr sz="1400" b="0" i="0" u="none" strike="noStrike" cap="none">
              <a:solidFill>
                <a:srgbClr val="000000"/>
              </a:solidFill>
              <a:latin typeface="Arial"/>
              <a:ea typeface="Arial"/>
              <a:cs typeface="Arial"/>
              <a:sym typeface="Arial"/>
            </a:endParaRPr>
          </a:p>
        </p:txBody>
      </p:sp>
      <p:sp>
        <p:nvSpPr>
          <p:cNvPr id="327" name="Google Shape;327;p61"/>
          <p:cNvSpPr txBox="1"/>
          <p:nvPr/>
        </p:nvSpPr>
        <p:spPr>
          <a:xfrm>
            <a:off x="488272" y="541539"/>
            <a:ext cx="11407805" cy="400069"/>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000000"/>
              </a:buClr>
              <a:buSzPts val="2000"/>
              <a:buFont typeface="Arial"/>
              <a:buAutoNum type="arabicPeriod" startAt="4"/>
            </a:pPr>
            <a:r>
              <a:rPr lang="en-US" sz="2000" b="0" i="0" u="none" strike="noStrike" cap="none">
                <a:solidFill>
                  <a:srgbClr val="000000"/>
                </a:solidFill>
                <a:latin typeface="Arial"/>
                <a:ea typeface="Arial"/>
                <a:cs typeface="Arial"/>
                <a:sym typeface="Arial"/>
              </a:rPr>
              <a:t>Transaction</a:t>
            </a:r>
            <a:endParaRPr sz="2000" b="0" i="0" u="none" strike="noStrike" cap="none">
              <a:solidFill>
                <a:srgbClr val="000000"/>
              </a:solidFill>
              <a:latin typeface="Arial"/>
              <a:ea typeface="Arial"/>
              <a:cs typeface="Arial"/>
              <a:sym typeface="Arial"/>
            </a:endParaRPr>
          </a:p>
        </p:txBody>
      </p:sp>
      <p:sp>
        <p:nvSpPr>
          <p:cNvPr id="328" name="Google Shape;328;p61"/>
          <p:cNvSpPr txBox="1"/>
          <p:nvPr/>
        </p:nvSpPr>
        <p:spPr>
          <a:xfrm>
            <a:off x="488272" y="1141642"/>
            <a:ext cx="1140780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4. 1    Thuộc tính transaction(ACID)</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62"/>
          <p:cNvSpPr txBox="1"/>
          <p:nvPr/>
        </p:nvSpPr>
        <p:spPr>
          <a:xfrm>
            <a:off x="488271" y="1510933"/>
            <a:ext cx="11407805" cy="216978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Flat Transaction – Transaction ngang hàng:</a:t>
            </a:r>
            <a:endParaRPr sz="1400" b="0" i="0" u="none" strike="noStrike" cap="none">
              <a:solidFill>
                <a:srgbClr val="000000"/>
              </a:solidFill>
              <a:latin typeface="Arial"/>
              <a:ea typeface="Arial"/>
              <a:cs typeface="Arial"/>
              <a:sym typeface="Arial"/>
            </a:endParaRPr>
          </a:p>
          <a:p>
            <a:pPr marL="285750" marR="0" lvl="0" indent="-285750" algn="l" rtl="0">
              <a:lnSpc>
                <a:spcPct val="15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Việc chia các operation là ngang hàng nhau.</a:t>
            </a:r>
            <a:endParaRPr sz="1400" b="0" i="0" u="none" strike="noStrike" cap="none">
              <a:solidFill>
                <a:srgbClr val="000000"/>
              </a:solidFill>
              <a:latin typeface="Arial"/>
              <a:ea typeface="Arial"/>
              <a:cs typeface="Arial"/>
              <a:sym typeface="Arial"/>
            </a:endParaRPr>
          </a:p>
          <a:p>
            <a:pPr marL="285750" marR="0" lvl="0" indent="-285750" algn="l" rtl="0">
              <a:lnSpc>
                <a:spcPct val="15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Thực thi các operation là tuần tự từ trái sang phải hoặc từ trên xuống dưới.</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Nested Transaction – Transaction lồng nhau:</a:t>
            </a:r>
            <a:endParaRPr sz="1400" b="0" i="0" u="none" strike="noStrike" cap="none">
              <a:solidFill>
                <a:srgbClr val="000000"/>
              </a:solidFill>
              <a:latin typeface="Arial"/>
              <a:ea typeface="Arial"/>
              <a:cs typeface="Arial"/>
              <a:sym typeface="Arial"/>
            </a:endParaRPr>
          </a:p>
          <a:p>
            <a:pPr marL="285750" marR="0" lvl="0" indent="-285750" algn="l" rtl="0">
              <a:lnSpc>
                <a:spcPct val="15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Việc thực thi các operation dựa theo nguyên tắc từ trong ra ngoài</a:t>
            </a:r>
            <a:endParaRPr sz="1800" b="0" i="0" u="none" strike="noStrike" cap="none">
              <a:solidFill>
                <a:srgbClr val="000000"/>
              </a:solidFill>
              <a:latin typeface="Arial"/>
              <a:ea typeface="Arial"/>
              <a:cs typeface="Arial"/>
              <a:sym typeface="Arial"/>
            </a:endParaRPr>
          </a:p>
        </p:txBody>
      </p:sp>
      <p:sp>
        <p:nvSpPr>
          <p:cNvPr id="334" name="Google Shape;334;p62"/>
          <p:cNvSpPr txBox="1"/>
          <p:nvPr/>
        </p:nvSpPr>
        <p:spPr>
          <a:xfrm>
            <a:off x="488272" y="541539"/>
            <a:ext cx="11407805" cy="400069"/>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000000"/>
              </a:buClr>
              <a:buSzPts val="2000"/>
              <a:buFont typeface="Arial"/>
              <a:buAutoNum type="arabicPeriod" startAt="4"/>
            </a:pPr>
            <a:r>
              <a:rPr lang="en-US" sz="2000" b="0" i="0" u="none" strike="noStrike" cap="none">
                <a:solidFill>
                  <a:srgbClr val="000000"/>
                </a:solidFill>
                <a:latin typeface="Arial"/>
                <a:ea typeface="Arial"/>
                <a:cs typeface="Arial"/>
                <a:sym typeface="Arial"/>
              </a:rPr>
              <a:t>Transaction</a:t>
            </a:r>
            <a:endParaRPr sz="2000" b="0" i="0" u="none" strike="noStrike" cap="none">
              <a:solidFill>
                <a:srgbClr val="000000"/>
              </a:solidFill>
              <a:latin typeface="Arial"/>
              <a:ea typeface="Arial"/>
              <a:cs typeface="Arial"/>
              <a:sym typeface="Arial"/>
            </a:endParaRPr>
          </a:p>
        </p:txBody>
      </p:sp>
      <p:sp>
        <p:nvSpPr>
          <p:cNvPr id="335" name="Google Shape;335;p62"/>
          <p:cNvSpPr txBox="1"/>
          <p:nvPr/>
        </p:nvSpPr>
        <p:spPr>
          <a:xfrm>
            <a:off x="488272" y="1141642"/>
            <a:ext cx="1140780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4. 2  Các kiểu Transaction</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63"/>
          <p:cNvSpPr txBox="1"/>
          <p:nvPr/>
        </p:nvSpPr>
        <p:spPr>
          <a:xfrm>
            <a:off x="488272" y="3268495"/>
            <a:ext cx="11038710" cy="3243142"/>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2" name="Google Shape;342;p63"/>
          <p:cNvSpPr txBox="1"/>
          <p:nvPr/>
        </p:nvSpPr>
        <p:spPr>
          <a:xfrm>
            <a:off x="488270" y="915270"/>
            <a:ext cx="1140780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4. 3    Sử dụng Transaction</a:t>
            </a:r>
            <a:endParaRPr sz="1800" b="0" i="0" u="none" strike="noStrike" cap="none">
              <a:solidFill>
                <a:srgbClr val="000000"/>
              </a:solidFill>
              <a:latin typeface="Arial"/>
              <a:ea typeface="Arial"/>
              <a:cs typeface="Arial"/>
              <a:sym typeface="Arial"/>
            </a:endParaRPr>
          </a:p>
        </p:txBody>
      </p:sp>
      <p:sp>
        <p:nvSpPr>
          <p:cNvPr id="343" name="Google Shape;343;p63"/>
          <p:cNvSpPr txBox="1"/>
          <p:nvPr/>
        </p:nvSpPr>
        <p:spPr>
          <a:xfrm>
            <a:off x="488270" y="1249247"/>
            <a:ext cx="11407805" cy="36929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1" i="0" u="none" strike="noStrike" cap="none">
                <a:solidFill>
                  <a:srgbClr val="000000"/>
                </a:solidFill>
                <a:latin typeface="Arial"/>
                <a:ea typeface="Arial"/>
                <a:cs typeface="Arial"/>
                <a:sym typeface="Arial"/>
              </a:rPr>
              <a:t>COMMIT</a:t>
            </a:r>
            <a:r>
              <a:rPr lang="en-US" sz="1800" b="0" i="0" u="none" strike="noStrike" cap="none">
                <a:solidFill>
                  <a:srgbClr val="000000"/>
                </a:solidFill>
                <a:latin typeface="Arial"/>
                <a:ea typeface="Arial"/>
                <a:cs typeface="Arial"/>
                <a:sym typeface="Arial"/>
              </a:rPr>
              <a:t> - để lưu các thay đổi</a:t>
            </a:r>
            <a:endParaRPr sz="1800" b="0" i="0" u="none" strike="noStrike" cap="none">
              <a:solidFill>
                <a:srgbClr val="000000"/>
              </a:solidFill>
              <a:latin typeface="Arial"/>
              <a:ea typeface="Arial"/>
              <a:cs typeface="Arial"/>
              <a:sym typeface="Arial"/>
            </a:endParaRPr>
          </a:p>
        </p:txBody>
      </p:sp>
      <p:sp>
        <p:nvSpPr>
          <p:cNvPr id="344" name="Google Shape;344;p63"/>
          <p:cNvSpPr txBox="1"/>
          <p:nvPr/>
        </p:nvSpPr>
        <p:spPr>
          <a:xfrm>
            <a:off x="488267" y="2135638"/>
            <a:ext cx="11407805" cy="36929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1" i="0" u="none" strike="noStrike" cap="none">
                <a:solidFill>
                  <a:srgbClr val="000000"/>
                </a:solidFill>
                <a:latin typeface="Arial"/>
                <a:ea typeface="Arial"/>
                <a:cs typeface="Arial"/>
                <a:sym typeface="Arial"/>
              </a:rPr>
              <a:t>ROLLBACK</a:t>
            </a:r>
            <a:r>
              <a:rPr lang="en-US" sz="1800" b="0" i="0" u="none" strike="noStrike" cap="none">
                <a:solidFill>
                  <a:srgbClr val="000000"/>
                </a:solidFill>
                <a:latin typeface="Arial"/>
                <a:ea typeface="Arial"/>
                <a:cs typeface="Arial"/>
                <a:sym typeface="Arial"/>
              </a:rPr>
              <a:t> - để khôi phục lại các thay đổi.</a:t>
            </a:r>
            <a:endParaRPr sz="1800" b="0" i="0" u="none" strike="noStrike" cap="none">
              <a:solidFill>
                <a:srgbClr val="000000"/>
              </a:solidFill>
              <a:latin typeface="Arial"/>
              <a:ea typeface="Arial"/>
              <a:cs typeface="Arial"/>
              <a:sym typeface="Arial"/>
            </a:endParaRPr>
          </a:p>
        </p:txBody>
      </p:sp>
      <p:sp>
        <p:nvSpPr>
          <p:cNvPr id="345" name="Google Shape;345;p63"/>
          <p:cNvSpPr txBox="1"/>
          <p:nvPr/>
        </p:nvSpPr>
        <p:spPr>
          <a:xfrm>
            <a:off x="488267" y="3157904"/>
            <a:ext cx="11407805" cy="36929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1" i="0" u="none" strike="noStrike" cap="none">
                <a:solidFill>
                  <a:srgbClr val="000000"/>
                </a:solidFill>
                <a:latin typeface="Arial"/>
                <a:ea typeface="Arial"/>
                <a:cs typeface="Arial"/>
                <a:sym typeface="Arial"/>
              </a:rPr>
              <a:t>SAVEPOINT</a:t>
            </a:r>
            <a:r>
              <a:rPr lang="en-US" sz="1800" b="0" i="0" u="none" strike="noStrike" cap="none">
                <a:solidFill>
                  <a:srgbClr val="000000"/>
                </a:solidFill>
                <a:latin typeface="Arial"/>
                <a:ea typeface="Arial"/>
                <a:cs typeface="Arial"/>
                <a:sym typeface="Arial"/>
              </a:rPr>
              <a:t> - tạo ra các điểm trong transaction để ROLLBACK.</a:t>
            </a:r>
            <a:endParaRPr sz="1800" b="0" i="0" u="none" strike="noStrike" cap="none">
              <a:solidFill>
                <a:srgbClr val="000000"/>
              </a:solidFill>
              <a:latin typeface="Arial"/>
              <a:ea typeface="Arial"/>
              <a:cs typeface="Arial"/>
              <a:sym typeface="Arial"/>
            </a:endParaRPr>
          </a:p>
        </p:txBody>
      </p:sp>
      <p:sp>
        <p:nvSpPr>
          <p:cNvPr id="346" name="Google Shape;346;p63"/>
          <p:cNvSpPr txBox="1"/>
          <p:nvPr/>
        </p:nvSpPr>
        <p:spPr>
          <a:xfrm>
            <a:off x="488267" y="4716004"/>
            <a:ext cx="11703730" cy="36929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1" i="0" u="none" strike="noStrike" cap="none">
                <a:solidFill>
                  <a:srgbClr val="000000"/>
                </a:solidFill>
                <a:latin typeface="Arial"/>
                <a:ea typeface="Arial"/>
                <a:cs typeface="Arial"/>
                <a:sym typeface="Arial"/>
              </a:rPr>
              <a:t>SET TRANSACTION</a:t>
            </a:r>
            <a:r>
              <a:rPr lang="en-US" sz="1800" b="0" i="0" u="none" strike="noStrike" cap="none">
                <a:solidFill>
                  <a:srgbClr val="000000"/>
                </a:solidFill>
                <a:latin typeface="Arial"/>
                <a:ea typeface="Arial"/>
                <a:cs typeface="Arial"/>
                <a:sym typeface="Arial"/>
              </a:rPr>
              <a:t> - thiết lập các thuộc tính cho transaction.</a:t>
            </a:r>
            <a:endParaRPr sz="1800" b="0" i="0" u="none" strike="noStrike" cap="none">
              <a:solidFill>
                <a:srgbClr val="000000"/>
              </a:solidFill>
              <a:latin typeface="Arial"/>
              <a:ea typeface="Arial"/>
              <a:cs typeface="Arial"/>
              <a:sym typeface="Arial"/>
            </a:endParaRPr>
          </a:p>
        </p:txBody>
      </p:sp>
      <p:pic>
        <p:nvPicPr>
          <p:cNvPr id="347" name="Google Shape;347;p63"/>
          <p:cNvPicPr preferRelativeResize="0"/>
          <p:nvPr/>
        </p:nvPicPr>
        <p:blipFill rotWithShape="1">
          <a:blip r:embed="rId3">
            <a:alphaModFix/>
          </a:blip>
          <a:srcRect/>
          <a:stretch/>
        </p:blipFill>
        <p:spPr>
          <a:xfrm>
            <a:off x="488269" y="1531259"/>
            <a:ext cx="2000250" cy="485775"/>
          </a:xfrm>
          <a:prstGeom prst="rect">
            <a:avLst/>
          </a:prstGeom>
          <a:noFill/>
          <a:ln>
            <a:noFill/>
          </a:ln>
        </p:spPr>
      </p:pic>
      <p:pic>
        <p:nvPicPr>
          <p:cNvPr id="348" name="Google Shape;348;p63"/>
          <p:cNvPicPr preferRelativeResize="0"/>
          <p:nvPr/>
        </p:nvPicPr>
        <p:blipFill rotWithShape="1">
          <a:blip r:embed="rId4">
            <a:alphaModFix/>
          </a:blip>
          <a:srcRect/>
          <a:stretch/>
        </p:blipFill>
        <p:spPr>
          <a:xfrm>
            <a:off x="516844" y="2496375"/>
            <a:ext cx="1971675" cy="542925"/>
          </a:xfrm>
          <a:prstGeom prst="rect">
            <a:avLst/>
          </a:prstGeom>
          <a:noFill/>
          <a:ln>
            <a:noFill/>
          </a:ln>
        </p:spPr>
      </p:pic>
      <p:pic>
        <p:nvPicPr>
          <p:cNvPr id="349" name="Google Shape;349;p63"/>
          <p:cNvPicPr preferRelativeResize="0"/>
          <p:nvPr/>
        </p:nvPicPr>
        <p:blipFill rotWithShape="1">
          <a:blip r:embed="rId5">
            <a:alphaModFix/>
          </a:blip>
          <a:srcRect/>
          <a:stretch/>
        </p:blipFill>
        <p:spPr>
          <a:xfrm>
            <a:off x="488267" y="3562229"/>
            <a:ext cx="3952875" cy="495300"/>
          </a:xfrm>
          <a:prstGeom prst="rect">
            <a:avLst/>
          </a:prstGeom>
          <a:noFill/>
          <a:ln>
            <a:noFill/>
          </a:ln>
        </p:spPr>
      </p:pic>
      <p:pic>
        <p:nvPicPr>
          <p:cNvPr id="350" name="Google Shape;350;p63"/>
          <p:cNvPicPr preferRelativeResize="0"/>
          <p:nvPr/>
        </p:nvPicPr>
        <p:blipFill rotWithShape="1">
          <a:blip r:embed="rId6">
            <a:alphaModFix/>
          </a:blip>
          <a:srcRect/>
          <a:stretch/>
        </p:blipFill>
        <p:spPr>
          <a:xfrm>
            <a:off x="578754" y="4066304"/>
            <a:ext cx="3771900" cy="485775"/>
          </a:xfrm>
          <a:prstGeom prst="rect">
            <a:avLst/>
          </a:prstGeom>
          <a:noFill/>
          <a:ln>
            <a:noFill/>
          </a:ln>
        </p:spPr>
      </p:pic>
      <p:pic>
        <p:nvPicPr>
          <p:cNvPr id="351" name="Google Shape;351;p63"/>
          <p:cNvPicPr preferRelativeResize="0"/>
          <p:nvPr/>
        </p:nvPicPr>
        <p:blipFill rotWithShape="1">
          <a:blip r:embed="rId7">
            <a:alphaModFix/>
          </a:blip>
          <a:srcRect/>
          <a:stretch/>
        </p:blipFill>
        <p:spPr>
          <a:xfrm>
            <a:off x="578754" y="5293640"/>
            <a:ext cx="5295900" cy="504825"/>
          </a:xfrm>
          <a:prstGeom prst="rect">
            <a:avLst/>
          </a:prstGeom>
          <a:noFill/>
          <a:ln>
            <a:noFill/>
          </a:ln>
        </p:spPr>
      </p:pic>
      <p:sp>
        <p:nvSpPr>
          <p:cNvPr id="352" name="Google Shape;352;p63"/>
          <p:cNvSpPr txBox="1"/>
          <p:nvPr/>
        </p:nvSpPr>
        <p:spPr>
          <a:xfrm>
            <a:off x="488272" y="541539"/>
            <a:ext cx="11407805" cy="400069"/>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000000"/>
              </a:buClr>
              <a:buSzPts val="2000"/>
              <a:buFont typeface="Arial"/>
              <a:buAutoNum type="arabicPeriod" startAt="4"/>
            </a:pPr>
            <a:r>
              <a:rPr lang="en-US" sz="2000" b="0" i="0" u="none" strike="noStrike" cap="none">
                <a:solidFill>
                  <a:srgbClr val="000000"/>
                </a:solidFill>
                <a:latin typeface="Arial"/>
                <a:ea typeface="Arial"/>
                <a:cs typeface="Arial"/>
                <a:sym typeface="Arial"/>
              </a:rPr>
              <a:t>Transaction</a:t>
            </a: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p:nvPr/>
        </p:nvSpPr>
        <p:spPr>
          <a:xfrm>
            <a:off x="488272" y="1720696"/>
            <a:ext cx="9686794" cy="1754286"/>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dirty="0" err="1">
                <a:solidFill>
                  <a:srgbClr val="000000"/>
                </a:solidFill>
                <a:latin typeface="Arial"/>
                <a:ea typeface="Arial"/>
                <a:cs typeface="Arial"/>
                <a:sym typeface="Arial"/>
              </a:rPr>
              <a:t>Được</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tạo</a:t>
            </a:r>
            <a:r>
              <a:rPr lang="en-US" sz="1800" b="0" i="0" u="none" strike="noStrike" cap="none" dirty="0">
                <a:solidFill>
                  <a:srgbClr val="000000"/>
                </a:solidFill>
                <a:latin typeface="Arial"/>
                <a:ea typeface="Arial"/>
                <a:cs typeface="Arial"/>
                <a:sym typeface="Arial"/>
              </a:rPr>
              <a:t> ra </a:t>
            </a:r>
            <a:r>
              <a:rPr lang="en-US" sz="1800" b="0" i="0" u="none" strike="noStrike" cap="none" dirty="0" err="1">
                <a:solidFill>
                  <a:srgbClr val="000000"/>
                </a:solidFill>
                <a:latin typeface="Arial"/>
                <a:ea typeface="Arial"/>
                <a:cs typeface="Arial"/>
                <a:sym typeface="Arial"/>
              </a:rPr>
              <a:t>nhằm</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thực</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hiện</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các</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lệnh</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của</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mysql</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theo</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một</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nhóm</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việc</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cụ</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thể</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thay</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vì</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thực</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hiện</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từng</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thao</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tác</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insert,update,delete</a:t>
            </a:r>
            <a:r>
              <a:rPr lang="en-US" sz="1800" b="0" i="0" u="none" strike="noStrike" cap="none" dirty="0">
                <a:solidFill>
                  <a:srgbClr val="000000"/>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dirty="0" err="1">
                <a:solidFill>
                  <a:srgbClr val="000000"/>
                </a:solidFill>
                <a:latin typeface="Arial"/>
                <a:ea typeface="Arial"/>
                <a:cs typeface="Arial"/>
                <a:sym typeface="Arial"/>
              </a:rPr>
              <a:t>Cơ</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chế</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của</a:t>
            </a:r>
            <a:r>
              <a:rPr lang="en-US" sz="1800" b="0" i="0" u="none" strike="noStrike" cap="none" dirty="0">
                <a:solidFill>
                  <a:srgbClr val="000000"/>
                </a:solidFill>
                <a:latin typeface="Arial"/>
                <a:ea typeface="Arial"/>
                <a:cs typeface="Arial"/>
                <a:sym typeface="Arial"/>
              </a:rPr>
              <a:t> Stored Procedure </a:t>
            </a:r>
            <a:r>
              <a:rPr lang="en-US" sz="1800" b="0" i="0" u="none" strike="noStrike" cap="none" dirty="0" err="1">
                <a:solidFill>
                  <a:srgbClr val="000000"/>
                </a:solidFill>
                <a:latin typeface="Arial"/>
                <a:ea typeface="Arial"/>
                <a:cs typeface="Arial"/>
                <a:sym typeface="Arial"/>
              </a:rPr>
              <a:t>là</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các</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câu</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truy</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vấn</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sẽ</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được</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biên</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dịch</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và</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lưu</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trữ</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sẵn</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trong</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bộ</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nhớ</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của</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hệ</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quản</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trị</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cơ</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sở</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dữ</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liệu</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các</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ứng</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dụng</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thay</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vì</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gửi</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câu</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truy</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vấn</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vào</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thời</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điểm</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muốn</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thực</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thi</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truy</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vấn</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thì</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gửi</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tên</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của</a:t>
            </a:r>
            <a:r>
              <a:rPr lang="en-US" sz="1800" b="0" i="0" u="none" strike="noStrike" cap="none" dirty="0">
                <a:solidFill>
                  <a:srgbClr val="000000"/>
                </a:solidFill>
                <a:latin typeface="Arial"/>
                <a:ea typeface="Arial"/>
                <a:cs typeface="Arial"/>
                <a:sym typeface="Arial"/>
              </a:rPr>
              <a:t> Stored Procedure </a:t>
            </a:r>
            <a:r>
              <a:rPr lang="en-US" sz="1800" b="0" i="0" u="none" strike="noStrike" cap="none" dirty="0" err="1">
                <a:solidFill>
                  <a:srgbClr val="000000"/>
                </a:solidFill>
                <a:latin typeface="Arial"/>
                <a:ea typeface="Arial"/>
                <a:cs typeface="Arial"/>
                <a:sym typeface="Arial"/>
              </a:rPr>
              <a:t>cần</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sử</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dụng</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như</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vậy</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truy</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vấn</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sẽ</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được</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thực</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thi</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ngay</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thay</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vì</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phải</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thông</a:t>
            </a:r>
            <a:r>
              <a:rPr lang="en-US" sz="1800" b="0" i="0" u="none" strike="noStrike" cap="none" dirty="0">
                <a:solidFill>
                  <a:srgbClr val="000000"/>
                </a:solidFill>
                <a:latin typeface="Arial"/>
                <a:ea typeface="Arial"/>
                <a:cs typeface="Arial"/>
                <a:sym typeface="Arial"/>
              </a:rPr>
              <a:t> qua </a:t>
            </a:r>
            <a:r>
              <a:rPr lang="en-US" sz="1800" b="0" i="0" u="none" strike="noStrike" cap="none" dirty="0" err="1">
                <a:solidFill>
                  <a:srgbClr val="000000"/>
                </a:solidFill>
                <a:latin typeface="Arial"/>
                <a:ea typeface="Arial"/>
                <a:cs typeface="Arial"/>
                <a:sym typeface="Arial"/>
              </a:rPr>
              <a:t>bước</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biên</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dịch</a:t>
            </a:r>
            <a:r>
              <a:rPr lang="en-US" sz="1800" b="0" i="0" u="none" strike="noStrike" cap="none" dirty="0">
                <a:solidFill>
                  <a:srgbClr val="000000"/>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sp>
        <p:nvSpPr>
          <p:cNvPr id="110" name="Google Shape;110;p3"/>
          <p:cNvSpPr txBox="1"/>
          <p:nvPr/>
        </p:nvSpPr>
        <p:spPr>
          <a:xfrm>
            <a:off x="488272" y="541539"/>
            <a:ext cx="11407805" cy="400069"/>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000000"/>
              </a:buClr>
              <a:buSzPts val="2000"/>
              <a:buFont typeface="Arial"/>
              <a:buAutoNum type="arabicPeriod"/>
            </a:pPr>
            <a:r>
              <a:rPr lang="en-US" sz="2000" b="0" i="0" u="none" strike="noStrike" cap="none">
                <a:solidFill>
                  <a:srgbClr val="000000"/>
                </a:solidFill>
                <a:latin typeface="Arial"/>
                <a:ea typeface="Arial"/>
                <a:cs typeface="Arial"/>
                <a:sym typeface="Arial"/>
              </a:rPr>
              <a:t>Procedure</a:t>
            </a:r>
            <a:endParaRPr sz="2000" b="0" i="0" u="none" strike="noStrike" cap="none">
              <a:solidFill>
                <a:srgbClr val="000000"/>
              </a:solidFill>
              <a:latin typeface="Arial"/>
              <a:ea typeface="Arial"/>
              <a:cs typeface="Arial"/>
              <a:sym typeface="Arial"/>
            </a:endParaRPr>
          </a:p>
        </p:txBody>
      </p:sp>
      <p:sp>
        <p:nvSpPr>
          <p:cNvPr id="111" name="Google Shape;111;p3"/>
          <p:cNvSpPr txBox="1"/>
          <p:nvPr/>
        </p:nvSpPr>
        <p:spPr>
          <a:xfrm>
            <a:off x="488272" y="1141642"/>
            <a:ext cx="1140780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1. 1    Định nghĩa</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p:nvPr/>
        </p:nvSpPr>
        <p:spPr>
          <a:xfrm>
            <a:off x="720634" y="1367246"/>
            <a:ext cx="11055730" cy="4162696"/>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 name="Google Shape;117;p4"/>
          <p:cNvSpPr txBox="1"/>
          <p:nvPr/>
        </p:nvSpPr>
        <p:spPr>
          <a:xfrm>
            <a:off x="720635" y="373648"/>
            <a:ext cx="11407805" cy="400069"/>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000000"/>
              </a:buClr>
              <a:buSzPts val="2000"/>
              <a:buFont typeface="Arial"/>
              <a:buAutoNum type="arabicPeriod"/>
            </a:pPr>
            <a:r>
              <a:rPr lang="en-US" sz="2000" b="0" i="0" u="none" strike="noStrike" cap="none">
                <a:solidFill>
                  <a:srgbClr val="000000"/>
                </a:solidFill>
                <a:latin typeface="Arial"/>
                <a:ea typeface="Arial"/>
                <a:cs typeface="Arial"/>
                <a:sym typeface="Arial"/>
              </a:rPr>
              <a:t>Procedure</a:t>
            </a:r>
            <a:endParaRPr sz="2000" b="0" i="0" u="none" strike="noStrike" cap="none">
              <a:solidFill>
                <a:srgbClr val="000000"/>
              </a:solidFill>
              <a:latin typeface="Arial"/>
              <a:ea typeface="Arial"/>
              <a:cs typeface="Arial"/>
              <a:sym typeface="Arial"/>
            </a:endParaRPr>
          </a:p>
        </p:txBody>
      </p:sp>
      <p:sp>
        <p:nvSpPr>
          <p:cNvPr id="118" name="Google Shape;118;p4"/>
          <p:cNvSpPr txBox="1"/>
          <p:nvPr/>
        </p:nvSpPr>
        <p:spPr>
          <a:xfrm>
            <a:off x="720634" y="931796"/>
            <a:ext cx="1140780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1. 2    Ưu nhược điểm </a:t>
            </a:r>
            <a:endParaRPr sz="1800" b="0" i="0" u="none" strike="noStrike" cap="none">
              <a:solidFill>
                <a:srgbClr val="000000"/>
              </a:solidFill>
              <a:latin typeface="Arial"/>
              <a:ea typeface="Arial"/>
              <a:cs typeface="Arial"/>
              <a:sym typeface="Arial"/>
            </a:endParaRPr>
          </a:p>
        </p:txBody>
      </p:sp>
      <p:sp>
        <p:nvSpPr>
          <p:cNvPr id="119" name="Google Shape;119;p4"/>
          <p:cNvSpPr txBox="1"/>
          <p:nvPr/>
        </p:nvSpPr>
        <p:spPr>
          <a:xfrm>
            <a:off x="720634" y="1459166"/>
            <a:ext cx="11038710" cy="4329215"/>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accent1"/>
              </a:buClr>
              <a:buSzPts val="1800"/>
              <a:buFont typeface="Arial"/>
              <a:buNone/>
            </a:pPr>
            <a:r>
              <a:rPr lang="en-US" sz="1800" b="0" i="0" u="none" strike="noStrike" cap="none">
                <a:solidFill>
                  <a:schemeClr val="dk1"/>
                </a:solidFill>
                <a:latin typeface="Arial"/>
                <a:ea typeface="Arial"/>
                <a:cs typeface="Arial"/>
                <a:sym typeface="Arial"/>
              </a:rPr>
              <a:t>Ưu điểm</a:t>
            </a:r>
            <a:endParaRPr sz="1800" b="0" i="0" u="none" strike="noStrike" cap="none">
              <a:solidFill>
                <a:schemeClr val="dk1"/>
              </a:solidFill>
              <a:latin typeface="Arial"/>
              <a:ea typeface="Arial"/>
              <a:cs typeface="Arial"/>
              <a:sym typeface="Arial"/>
            </a:endParaRPr>
          </a:p>
          <a:p>
            <a:pPr marL="228600" marR="0" lvl="0" indent="-228600" algn="l" rtl="0">
              <a:lnSpc>
                <a:spcPct val="100000"/>
              </a:lnSpc>
              <a:spcBef>
                <a:spcPts val="1000"/>
              </a:spcBef>
              <a:spcAft>
                <a:spcPts val="0"/>
              </a:spcAft>
              <a:buClr>
                <a:srgbClr val="000000"/>
              </a:buClr>
              <a:buSzPts val="1800"/>
              <a:buFont typeface="Arial"/>
              <a:buChar char="•"/>
            </a:pPr>
            <a:r>
              <a:rPr lang="en-US" sz="1800" b="0" i="0" u="none" strike="noStrike" cap="none">
                <a:solidFill>
                  <a:schemeClr val="dk1"/>
                </a:solidFill>
                <a:latin typeface="Arial"/>
                <a:ea typeface="Arial"/>
                <a:cs typeface="Arial"/>
                <a:sym typeface="Arial"/>
              </a:rPr>
              <a:t>Làm tăng hiệu suất xử lí dữ liệu</a:t>
            </a:r>
            <a:endParaRPr sz="1800" b="0" i="0" u="none" strike="noStrike" cap="none">
              <a:solidFill>
                <a:schemeClr val="dk1"/>
              </a:solidFill>
              <a:latin typeface="Arial"/>
              <a:ea typeface="Arial"/>
              <a:cs typeface="Arial"/>
              <a:sym typeface="Arial"/>
            </a:endParaRPr>
          </a:p>
          <a:p>
            <a:pPr marL="228600" marR="0" lvl="0" indent="-228600" algn="l" rtl="0">
              <a:lnSpc>
                <a:spcPct val="100000"/>
              </a:lnSpc>
              <a:spcBef>
                <a:spcPts val="1000"/>
              </a:spcBef>
              <a:spcAft>
                <a:spcPts val="0"/>
              </a:spcAft>
              <a:buClr>
                <a:srgbClr val="000000"/>
              </a:buClr>
              <a:buSzPts val="1800"/>
              <a:buFont typeface="Arial"/>
              <a:buChar char="•"/>
            </a:pPr>
            <a:r>
              <a:rPr lang="en-US" sz="1800" b="0" i="0" u="none" strike="noStrike" cap="none">
                <a:solidFill>
                  <a:schemeClr val="dk1"/>
                </a:solidFill>
                <a:latin typeface="Arial"/>
                <a:ea typeface="Arial"/>
                <a:cs typeface="Arial"/>
                <a:sym typeface="Arial"/>
              </a:rPr>
              <a:t>Giảm thời gian giao tiếp giữa ứng dụng và hệ quản trị cơ sở dữ liệu</a:t>
            </a:r>
            <a:endParaRPr sz="1800" b="0" i="0" u="none" strike="noStrike" cap="none">
              <a:solidFill>
                <a:schemeClr val="dk1"/>
              </a:solidFill>
              <a:latin typeface="Arial"/>
              <a:ea typeface="Arial"/>
              <a:cs typeface="Arial"/>
              <a:sym typeface="Arial"/>
            </a:endParaRPr>
          </a:p>
          <a:p>
            <a:pPr marL="228600" marR="0" lvl="0" indent="-228600" algn="l" rtl="0">
              <a:lnSpc>
                <a:spcPct val="100000"/>
              </a:lnSpc>
              <a:spcBef>
                <a:spcPts val="1000"/>
              </a:spcBef>
              <a:spcAft>
                <a:spcPts val="0"/>
              </a:spcAft>
              <a:buClr>
                <a:srgbClr val="000000"/>
              </a:buClr>
              <a:buSzPts val="1800"/>
              <a:buFont typeface="Arial"/>
              <a:buChar char="•"/>
            </a:pPr>
            <a:r>
              <a:rPr lang="en-US" sz="1800" b="0" i="0" u="none" strike="noStrike" cap="none">
                <a:solidFill>
                  <a:schemeClr val="dk1"/>
                </a:solidFill>
                <a:latin typeface="Arial"/>
                <a:ea typeface="Arial"/>
                <a:cs typeface="Arial"/>
                <a:sym typeface="Arial"/>
              </a:rPr>
              <a:t>Module hóa ứng dụng: Store Procedure có thể lưu lại và sử dụng lại nhiều lần </a:t>
            </a:r>
            <a:endParaRPr sz="1800" b="0" i="0" u="none" strike="noStrike" cap="none">
              <a:solidFill>
                <a:schemeClr val="dk1"/>
              </a:solidFill>
              <a:latin typeface="Arial"/>
              <a:ea typeface="Arial"/>
              <a:cs typeface="Arial"/>
              <a:sym typeface="Arial"/>
            </a:endParaRPr>
          </a:p>
          <a:p>
            <a:pPr marL="228600" marR="0" lvl="0" indent="-228600" algn="l" rtl="0">
              <a:lnSpc>
                <a:spcPct val="100000"/>
              </a:lnSpc>
              <a:spcBef>
                <a:spcPts val="1000"/>
              </a:spcBef>
              <a:spcAft>
                <a:spcPts val="0"/>
              </a:spcAft>
              <a:buClr>
                <a:srgbClr val="000000"/>
              </a:buClr>
              <a:buSzPts val="1800"/>
              <a:buFont typeface="Arial"/>
              <a:buChar char="•"/>
            </a:pPr>
            <a:r>
              <a:rPr lang="en-US" sz="1800" b="0" i="0" u="none" strike="noStrike" cap="none">
                <a:solidFill>
                  <a:schemeClr val="dk1"/>
                </a:solidFill>
                <a:latin typeface="Arial"/>
                <a:ea typeface="Arial"/>
                <a:cs typeface="Arial"/>
                <a:sym typeface="Arial"/>
              </a:rPr>
              <a:t>Nâng cao tính bảo mật dữ liệu: việc thao tác với database thông qua stored Procedure mà không cho thao tác trực tiếp với database sẽ làm giảm các cuộc tấn công thông qua sql injection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00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Nhược điểm</a:t>
            </a:r>
            <a:endParaRPr sz="1800" b="0" i="0" u="none" strike="noStrike" cap="none">
              <a:solidFill>
                <a:schemeClr val="dk1"/>
              </a:solidFill>
              <a:latin typeface="Arial"/>
              <a:ea typeface="Arial"/>
              <a:cs typeface="Arial"/>
              <a:sym typeface="Arial"/>
            </a:endParaRPr>
          </a:p>
          <a:p>
            <a:pPr marL="228600" marR="0" lvl="0" indent="-228600" algn="l" rtl="0">
              <a:lnSpc>
                <a:spcPct val="100000"/>
              </a:lnSpc>
              <a:spcBef>
                <a:spcPts val="1000"/>
              </a:spcBef>
              <a:spcAft>
                <a:spcPts val="0"/>
              </a:spcAft>
              <a:buClr>
                <a:srgbClr val="000000"/>
              </a:buClr>
              <a:buSzPts val="1800"/>
              <a:buFont typeface="Arial"/>
              <a:buChar char="•"/>
            </a:pPr>
            <a:r>
              <a:rPr lang="en-US" sz="1800" b="0" i="0" u="none" strike="noStrike" cap="none">
                <a:solidFill>
                  <a:schemeClr val="dk1"/>
                </a:solidFill>
                <a:latin typeface="Arial"/>
                <a:ea typeface="Arial"/>
                <a:cs typeface="Arial"/>
                <a:sym typeface="Arial"/>
              </a:rPr>
              <a:t>Nếu tạo ra quá nhiều Store Procedure sẽ tốn nhiều bộ nhớ lưu trữ</a:t>
            </a:r>
            <a:endParaRPr sz="1800" b="0" i="0" u="none" strike="noStrike" cap="none">
              <a:solidFill>
                <a:schemeClr val="dk1"/>
              </a:solidFill>
              <a:latin typeface="Arial"/>
              <a:ea typeface="Arial"/>
              <a:cs typeface="Arial"/>
              <a:sym typeface="Arial"/>
            </a:endParaRPr>
          </a:p>
          <a:p>
            <a:pPr marL="228600" marR="0" lvl="0" indent="-228600" algn="l" rtl="0">
              <a:lnSpc>
                <a:spcPct val="100000"/>
              </a:lnSpc>
              <a:spcBef>
                <a:spcPts val="1000"/>
              </a:spcBef>
              <a:spcAft>
                <a:spcPts val="0"/>
              </a:spcAft>
              <a:buClr>
                <a:srgbClr val="000000"/>
              </a:buClr>
              <a:buSzPts val="1800"/>
              <a:buFont typeface="Arial"/>
              <a:buChar char="•"/>
            </a:pPr>
            <a:r>
              <a:rPr lang="en-US" sz="1800" b="0" i="0" u="none" strike="noStrike" cap="none">
                <a:solidFill>
                  <a:schemeClr val="dk1"/>
                </a:solidFill>
                <a:latin typeface="Arial"/>
                <a:ea typeface="Arial"/>
                <a:cs typeface="Arial"/>
                <a:sym typeface="Arial"/>
              </a:rPr>
              <a:t>Rất khó phát triển trong ứng dụng </a:t>
            </a:r>
            <a:endParaRPr sz="1400" b="0" i="0" u="none" strike="noStrike" cap="none">
              <a:solidFill>
                <a:srgbClr val="000000"/>
              </a:solidFill>
              <a:latin typeface="Arial"/>
              <a:ea typeface="Arial"/>
              <a:cs typeface="Arial"/>
              <a:sym typeface="Arial"/>
            </a:endParaRPr>
          </a:p>
          <a:p>
            <a:pPr marL="228600" marR="0" lvl="0" indent="-228600" algn="l" rtl="0">
              <a:lnSpc>
                <a:spcPct val="100000"/>
              </a:lnSpc>
              <a:spcBef>
                <a:spcPts val="1000"/>
              </a:spcBef>
              <a:spcAft>
                <a:spcPts val="0"/>
              </a:spcAft>
              <a:buClr>
                <a:srgbClr val="000000"/>
              </a:buClr>
              <a:buSzPts val="1800"/>
              <a:buFont typeface="Arial"/>
              <a:buChar char="•"/>
            </a:pPr>
            <a:r>
              <a:rPr lang="en-US" sz="1800" b="0" i="0" u="none" strike="noStrike" cap="none">
                <a:solidFill>
                  <a:schemeClr val="dk1"/>
                </a:solidFill>
                <a:latin typeface="Arial"/>
                <a:ea typeface="Arial"/>
                <a:cs typeface="Arial"/>
                <a:sym typeface="Arial"/>
              </a:rPr>
              <a:t>MySQL không có tool Debug Store</a:t>
            </a:r>
            <a:endParaRPr sz="1400" b="0" i="0" u="none" strike="noStrike" cap="none">
              <a:solidFill>
                <a:srgbClr val="000000"/>
              </a:solidFill>
              <a:latin typeface="Arial"/>
              <a:ea typeface="Arial"/>
              <a:cs typeface="Arial"/>
              <a:sym typeface="Arial"/>
            </a:endParaRPr>
          </a:p>
          <a:p>
            <a:pPr marL="228600" marR="0" lvl="0" indent="-228600" algn="l" rtl="0">
              <a:lnSpc>
                <a:spcPct val="100000"/>
              </a:lnSpc>
              <a:spcBef>
                <a:spcPts val="1000"/>
              </a:spcBef>
              <a:spcAft>
                <a:spcPts val="0"/>
              </a:spcAft>
              <a:buClr>
                <a:srgbClr val="000000"/>
              </a:buClr>
              <a:buSzPts val="1800"/>
              <a:buFont typeface="Arial"/>
              <a:buChar char="•"/>
            </a:pPr>
            <a:r>
              <a:rPr lang="en-US" sz="1800" b="0" i="0" u="none" strike="noStrike" cap="none">
                <a:solidFill>
                  <a:schemeClr val="dk1"/>
                </a:solidFill>
                <a:latin typeface="Arial"/>
                <a:ea typeface="Arial"/>
                <a:cs typeface="Arial"/>
                <a:sym typeface="Arial"/>
              </a:rPr>
              <a:t>Để phát triển đòi hỏi phải có một kĩ năng nhất định mới có thể bảo trì ứng dụng</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40"/>
          <p:cNvSpPr txBox="1"/>
          <p:nvPr/>
        </p:nvSpPr>
        <p:spPr>
          <a:xfrm>
            <a:off x="488272" y="3268495"/>
            <a:ext cx="11038710" cy="3243142"/>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6" name="Google Shape;126;p40"/>
          <p:cNvSpPr txBox="1"/>
          <p:nvPr/>
        </p:nvSpPr>
        <p:spPr>
          <a:xfrm>
            <a:off x="488273" y="473645"/>
            <a:ext cx="11407805" cy="400069"/>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000000"/>
              </a:buClr>
              <a:buSzPts val="2000"/>
              <a:buFont typeface="Arial"/>
              <a:buAutoNum type="arabicPeriod"/>
            </a:pPr>
            <a:r>
              <a:rPr lang="en-US" sz="2000" b="0" i="0" u="none" strike="noStrike" cap="none">
                <a:solidFill>
                  <a:srgbClr val="000000"/>
                </a:solidFill>
                <a:latin typeface="Arial"/>
                <a:ea typeface="Arial"/>
                <a:cs typeface="Arial"/>
                <a:sym typeface="Arial"/>
              </a:rPr>
              <a:t>Procedure</a:t>
            </a:r>
            <a:endParaRPr sz="2000" b="0" i="0" u="none" strike="noStrike" cap="none">
              <a:solidFill>
                <a:srgbClr val="000000"/>
              </a:solidFill>
              <a:latin typeface="Arial"/>
              <a:ea typeface="Arial"/>
              <a:cs typeface="Arial"/>
              <a:sym typeface="Arial"/>
            </a:endParaRPr>
          </a:p>
        </p:txBody>
      </p:sp>
      <p:sp>
        <p:nvSpPr>
          <p:cNvPr id="127" name="Google Shape;127;p40"/>
          <p:cNvSpPr txBox="1"/>
          <p:nvPr/>
        </p:nvSpPr>
        <p:spPr>
          <a:xfrm>
            <a:off x="488272" y="1031793"/>
            <a:ext cx="1140780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1. 3    Cách tạo Procedure</a:t>
            </a:r>
            <a:endParaRPr sz="1800" b="0" i="0" u="none" strike="noStrike" cap="none">
              <a:solidFill>
                <a:srgbClr val="000000"/>
              </a:solidFill>
              <a:latin typeface="Arial"/>
              <a:ea typeface="Arial"/>
              <a:cs typeface="Arial"/>
              <a:sym typeface="Arial"/>
            </a:endParaRPr>
          </a:p>
        </p:txBody>
      </p:sp>
      <p:pic>
        <p:nvPicPr>
          <p:cNvPr id="128" name="Google Shape;128;p40"/>
          <p:cNvPicPr preferRelativeResize="0"/>
          <p:nvPr/>
        </p:nvPicPr>
        <p:blipFill rotWithShape="1">
          <a:blip r:embed="rId3">
            <a:alphaModFix/>
          </a:blip>
          <a:srcRect/>
          <a:stretch/>
        </p:blipFill>
        <p:spPr>
          <a:xfrm>
            <a:off x="488272" y="1460947"/>
            <a:ext cx="9668881" cy="1455854"/>
          </a:xfrm>
          <a:prstGeom prst="rect">
            <a:avLst/>
          </a:prstGeom>
          <a:noFill/>
          <a:ln>
            <a:noFill/>
          </a:ln>
        </p:spPr>
      </p:pic>
      <p:sp>
        <p:nvSpPr>
          <p:cNvPr id="129" name="Google Shape;129;p40"/>
          <p:cNvSpPr txBox="1"/>
          <p:nvPr/>
        </p:nvSpPr>
        <p:spPr>
          <a:xfrm>
            <a:off x="574345" y="2976664"/>
            <a:ext cx="11038710" cy="3881335"/>
          </a:xfrm>
          <a:prstGeom prst="rect">
            <a:avLst/>
          </a:prstGeom>
          <a:noFill/>
          <a:ln>
            <a:noFill/>
          </a:ln>
        </p:spPr>
        <p:txBody>
          <a:bodyPr spcFirstLastPara="1" wrap="square" lIns="91425" tIns="45700" rIns="91425" bIns="45700" anchor="t" anchorCtr="0">
            <a:noAutofit/>
          </a:bodyPr>
          <a:lstStyle/>
          <a:p>
            <a:pPr marL="274320" marR="0" lvl="0" indent="-2286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CREATE Procedure là câu lệnh dùng để khai báo Store Procedure trong MySQL</a:t>
            </a:r>
            <a:endParaRPr sz="1400" b="0" i="0" u="none" strike="noStrike" cap="none">
              <a:solidFill>
                <a:srgbClr val="000000"/>
              </a:solidFill>
              <a:latin typeface="Arial"/>
              <a:ea typeface="Arial"/>
              <a:cs typeface="Arial"/>
              <a:sym typeface="Arial"/>
            </a:endParaRPr>
          </a:p>
          <a:p>
            <a:pPr marL="274320" marR="0" lvl="0" indent="-228600" algn="l" rtl="0">
              <a:lnSpc>
                <a:spcPct val="100000"/>
              </a:lnSpc>
              <a:spcBef>
                <a:spcPts val="100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[Procedure_name] là tên của Stored Procedure</a:t>
            </a: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a:p>
            <a:pPr marL="274320" marR="0" lvl="0" indent="-228600" algn="l" rtl="0">
              <a:lnSpc>
                <a:spcPct val="100000"/>
              </a:lnSpc>
              <a:spcBef>
                <a:spcPts val="100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[param1, param2, …] là các tham số truyền vào Stored Procedure:</a:t>
            </a:r>
            <a:endParaRPr sz="1400" b="0" i="0" u="none" strike="noStrike" cap="none">
              <a:solidFill>
                <a:srgbClr val="000000"/>
              </a:solidFill>
              <a:latin typeface="Arial"/>
              <a:ea typeface="Arial"/>
              <a:cs typeface="Arial"/>
              <a:sym typeface="Arial"/>
            </a:endParaRPr>
          </a:p>
          <a:p>
            <a:pPr marL="45720" marR="0" lvl="0" indent="0" algn="l" rtl="0">
              <a:lnSpc>
                <a:spcPct val="100000"/>
              </a:lnSpc>
              <a:spcBef>
                <a:spcPts val="100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 IN: Đây là chế độ mặc định. Không bị thay đổi nếu như trong Procedure có tác động đến</a:t>
            </a:r>
            <a:endParaRPr sz="1800" b="0" i="0" u="none" strike="noStrike" cap="none">
              <a:solidFill>
                <a:srgbClr val="000000"/>
              </a:solidFill>
              <a:latin typeface="Arial"/>
              <a:ea typeface="Arial"/>
              <a:cs typeface="Arial"/>
              <a:sym typeface="Arial"/>
            </a:endParaRPr>
          </a:p>
          <a:p>
            <a:pPr marL="45720" marR="0" lvl="0" indent="0" algn="l" rtl="0">
              <a:lnSpc>
                <a:spcPct val="100000"/>
              </a:lnSpc>
              <a:spcBef>
                <a:spcPts val="100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 OUT: Chế độ này nếu như trong Procedure có tác động thay đổi thì nó sẽ thay đổi theo</a:t>
            </a:r>
            <a:endParaRPr sz="1800" b="0" i="0" u="none" strike="noStrike" cap="none">
              <a:solidFill>
                <a:srgbClr val="000000"/>
              </a:solidFill>
              <a:latin typeface="Arial"/>
              <a:ea typeface="Arial"/>
              <a:cs typeface="Arial"/>
              <a:sym typeface="Arial"/>
            </a:endParaRPr>
          </a:p>
          <a:p>
            <a:pPr marL="45720" marR="0" lvl="0" indent="0" algn="l" rtl="0">
              <a:lnSpc>
                <a:spcPct val="100000"/>
              </a:lnSpc>
              <a:spcBef>
                <a:spcPts val="100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 INOUT: Đây là sự kết hợp giữa IN và OUT. Nghĩa là có thể gán giá trị trước và có thể bị thay đổi nếu trong Procedure có tác động tới</a:t>
            </a:r>
            <a:endParaRPr sz="1800" b="0" i="0" u="none" strike="noStrike" cap="none">
              <a:solidFill>
                <a:srgbClr val="000000"/>
              </a:solidFill>
              <a:latin typeface="Arial"/>
              <a:ea typeface="Arial"/>
              <a:cs typeface="Arial"/>
              <a:sym typeface="Arial"/>
            </a:endParaRPr>
          </a:p>
          <a:p>
            <a:pPr marL="274320" marR="0" lvl="0" indent="-228600" algn="l" rtl="0">
              <a:lnSpc>
                <a:spcPct val="15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BEGIN khai báo phần thân của Stored Procedure, kể từ câu lệnh này trở đi, định nghĩa những thao tác mà Stored Procedure sẽ thực hiện khi được gọi.</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1000"/>
              </a:spcBef>
              <a:spcAft>
                <a:spcPts val="0"/>
              </a:spcAft>
              <a:buClr>
                <a:schemeClr val="accent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1000"/>
              </a:spcBef>
              <a:spcAft>
                <a:spcPts val="0"/>
              </a:spcAft>
              <a:buClr>
                <a:schemeClr val="accent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41"/>
          <p:cNvSpPr txBox="1"/>
          <p:nvPr/>
        </p:nvSpPr>
        <p:spPr>
          <a:xfrm>
            <a:off x="488272" y="3268495"/>
            <a:ext cx="11038710" cy="3243142"/>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6" name="Google Shape;136;p41"/>
          <p:cNvSpPr txBox="1"/>
          <p:nvPr/>
        </p:nvSpPr>
        <p:spPr>
          <a:xfrm>
            <a:off x="488273" y="473645"/>
            <a:ext cx="11407805" cy="400069"/>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000000"/>
              </a:buClr>
              <a:buSzPts val="2000"/>
              <a:buFont typeface="Arial"/>
              <a:buAutoNum type="arabicPeriod"/>
            </a:pPr>
            <a:r>
              <a:rPr lang="en-US" sz="2000" b="0" i="0" u="none" strike="noStrike" cap="none">
                <a:solidFill>
                  <a:srgbClr val="000000"/>
                </a:solidFill>
                <a:latin typeface="Arial"/>
                <a:ea typeface="Arial"/>
                <a:cs typeface="Arial"/>
                <a:sym typeface="Arial"/>
              </a:rPr>
              <a:t>Procedure</a:t>
            </a:r>
            <a:endParaRPr sz="2000" b="0" i="0" u="none" strike="noStrike" cap="none">
              <a:solidFill>
                <a:srgbClr val="000000"/>
              </a:solidFill>
              <a:latin typeface="Arial"/>
              <a:ea typeface="Arial"/>
              <a:cs typeface="Arial"/>
              <a:sym typeface="Arial"/>
            </a:endParaRPr>
          </a:p>
        </p:txBody>
      </p:sp>
      <p:sp>
        <p:nvSpPr>
          <p:cNvPr id="137" name="Google Shape;137;p41"/>
          <p:cNvSpPr txBox="1"/>
          <p:nvPr/>
        </p:nvSpPr>
        <p:spPr>
          <a:xfrm>
            <a:off x="488270" y="915270"/>
            <a:ext cx="1140780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1. 3    Các thao tác với Procedure</a:t>
            </a:r>
            <a:endParaRPr sz="1800" b="0" i="0" u="none" strike="noStrike" cap="none">
              <a:solidFill>
                <a:srgbClr val="000000"/>
              </a:solidFill>
              <a:latin typeface="Arial"/>
              <a:ea typeface="Arial"/>
              <a:cs typeface="Arial"/>
              <a:sym typeface="Arial"/>
            </a:endParaRPr>
          </a:p>
        </p:txBody>
      </p:sp>
      <p:pic>
        <p:nvPicPr>
          <p:cNvPr id="138" name="Google Shape;138;p41"/>
          <p:cNvPicPr preferRelativeResize="0"/>
          <p:nvPr/>
        </p:nvPicPr>
        <p:blipFill rotWithShape="1">
          <a:blip r:embed="rId3">
            <a:alphaModFix/>
          </a:blip>
          <a:srcRect/>
          <a:stretch/>
        </p:blipFill>
        <p:spPr>
          <a:xfrm>
            <a:off x="488270" y="1594897"/>
            <a:ext cx="2443793" cy="422384"/>
          </a:xfrm>
          <a:prstGeom prst="rect">
            <a:avLst/>
          </a:prstGeom>
          <a:noFill/>
          <a:ln>
            <a:noFill/>
          </a:ln>
        </p:spPr>
      </p:pic>
      <p:pic>
        <p:nvPicPr>
          <p:cNvPr id="139" name="Google Shape;139;p41"/>
          <p:cNvPicPr preferRelativeResize="0"/>
          <p:nvPr/>
        </p:nvPicPr>
        <p:blipFill rotWithShape="1">
          <a:blip r:embed="rId4">
            <a:alphaModFix/>
          </a:blip>
          <a:srcRect/>
          <a:stretch/>
        </p:blipFill>
        <p:spPr>
          <a:xfrm>
            <a:off x="488269" y="2351258"/>
            <a:ext cx="3270556" cy="435330"/>
          </a:xfrm>
          <a:prstGeom prst="rect">
            <a:avLst/>
          </a:prstGeom>
          <a:noFill/>
          <a:ln>
            <a:noFill/>
          </a:ln>
        </p:spPr>
      </p:pic>
      <p:pic>
        <p:nvPicPr>
          <p:cNvPr id="140" name="Google Shape;140;p41"/>
          <p:cNvPicPr preferRelativeResize="0"/>
          <p:nvPr/>
        </p:nvPicPr>
        <p:blipFill rotWithShape="1">
          <a:blip r:embed="rId5">
            <a:alphaModFix/>
          </a:blip>
          <a:srcRect/>
          <a:stretch/>
        </p:blipFill>
        <p:spPr>
          <a:xfrm>
            <a:off x="488270" y="3155581"/>
            <a:ext cx="5387934" cy="544128"/>
          </a:xfrm>
          <a:prstGeom prst="rect">
            <a:avLst/>
          </a:prstGeom>
          <a:noFill/>
          <a:ln>
            <a:noFill/>
          </a:ln>
        </p:spPr>
      </p:pic>
      <p:sp>
        <p:nvSpPr>
          <p:cNvPr id="141" name="Google Shape;141;p41"/>
          <p:cNvSpPr txBox="1"/>
          <p:nvPr/>
        </p:nvSpPr>
        <p:spPr>
          <a:xfrm>
            <a:off x="488270" y="1249247"/>
            <a:ext cx="11407805" cy="36929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Gọi Procedure</a:t>
            </a:r>
            <a:endParaRPr sz="1800" b="0" i="0" u="none" strike="noStrike" cap="none">
              <a:solidFill>
                <a:srgbClr val="000000"/>
              </a:solidFill>
              <a:latin typeface="Arial"/>
              <a:ea typeface="Arial"/>
              <a:cs typeface="Arial"/>
              <a:sym typeface="Arial"/>
            </a:endParaRPr>
          </a:p>
        </p:txBody>
      </p:sp>
      <p:sp>
        <p:nvSpPr>
          <p:cNvPr id="142" name="Google Shape;142;p41"/>
          <p:cNvSpPr txBox="1"/>
          <p:nvPr/>
        </p:nvSpPr>
        <p:spPr>
          <a:xfrm>
            <a:off x="488270" y="1981967"/>
            <a:ext cx="11407805" cy="36929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Xem danh sách Procedure trong hệ thống </a:t>
            </a:r>
            <a:endParaRPr sz="1800" b="0" i="0" u="none" strike="noStrike" cap="none">
              <a:solidFill>
                <a:srgbClr val="000000"/>
              </a:solidFill>
              <a:latin typeface="Arial"/>
              <a:ea typeface="Arial"/>
              <a:cs typeface="Arial"/>
              <a:sym typeface="Arial"/>
            </a:endParaRPr>
          </a:p>
        </p:txBody>
      </p:sp>
      <p:sp>
        <p:nvSpPr>
          <p:cNvPr id="143" name="Google Shape;143;p41"/>
          <p:cNvSpPr txBox="1"/>
          <p:nvPr/>
        </p:nvSpPr>
        <p:spPr>
          <a:xfrm>
            <a:off x="488269" y="2766899"/>
            <a:ext cx="11407805" cy="36929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Xóa Procedure</a:t>
            </a:r>
            <a:endParaRPr sz="1800" b="0" i="0" u="none" strike="noStrike" cap="none">
              <a:solidFill>
                <a:srgbClr val="000000"/>
              </a:solidFill>
              <a:latin typeface="Arial"/>
              <a:ea typeface="Arial"/>
              <a:cs typeface="Arial"/>
              <a:sym typeface="Arial"/>
            </a:endParaRPr>
          </a:p>
        </p:txBody>
      </p:sp>
      <p:sp>
        <p:nvSpPr>
          <p:cNvPr id="144" name="Google Shape;144;p41"/>
          <p:cNvSpPr txBox="1"/>
          <p:nvPr/>
        </p:nvSpPr>
        <p:spPr>
          <a:xfrm>
            <a:off x="488270" y="3405485"/>
            <a:ext cx="11703730" cy="147728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Sửa Procedure</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Trong MySQL không cung cấp lệnh sửa Procedure nên thông thường sẽ phải Drop Procedure đã có và tạo lại.</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45" name="Google Shape;145;p41"/>
          <p:cNvPicPr preferRelativeResize="0"/>
          <p:nvPr/>
        </p:nvPicPr>
        <p:blipFill rotWithShape="1">
          <a:blip r:embed="rId6">
            <a:alphaModFix/>
          </a:blip>
          <a:srcRect/>
          <a:stretch/>
        </p:blipFill>
        <p:spPr>
          <a:xfrm>
            <a:off x="488270" y="4333610"/>
            <a:ext cx="5495925" cy="2581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42"/>
          <p:cNvSpPr txBox="1"/>
          <p:nvPr/>
        </p:nvSpPr>
        <p:spPr>
          <a:xfrm>
            <a:off x="488272" y="3268495"/>
            <a:ext cx="11038710" cy="3243142"/>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2" name="Google Shape;152;p42"/>
          <p:cNvSpPr txBox="1"/>
          <p:nvPr/>
        </p:nvSpPr>
        <p:spPr>
          <a:xfrm>
            <a:off x="488273" y="473645"/>
            <a:ext cx="11407805" cy="400069"/>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000000"/>
              </a:buClr>
              <a:buSzPts val="2000"/>
              <a:buFont typeface="Arial"/>
              <a:buAutoNum type="arabicPeriod"/>
            </a:pPr>
            <a:r>
              <a:rPr lang="en-US" sz="2000" b="0" i="0" u="none" strike="noStrike" cap="none">
                <a:solidFill>
                  <a:srgbClr val="000000"/>
                </a:solidFill>
                <a:latin typeface="Arial"/>
                <a:ea typeface="Arial"/>
                <a:cs typeface="Arial"/>
                <a:sym typeface="Arial"/>
              </a:rPr>
              <a:t>Procedure</a:t>
            </a:r>
            <a:endParaRPr sz="2000" b="0" i="0" u="none" strike="noStrike" cap="none">
              <a:solidFill>
                <a:srgbClr val="000000"/>
              </a:solidFill>
              <a:latin typeface="Arial"/>
              <a:ea typeface="Arial"/>
              <a:cs typeface="Arial"/>
              <a:sym typeface="Arial"/>
            </a:endParaRPr>
          </a:p>
        </p:txBody>
      </p:sp>
      <p:sp>
        <p:nvSpPr>
          <p:cNvPr id="153" name="Google Shape;153;p42"/>
          <p:cNvSpPr txBox="1"/>
          <p:nvPr/>
        </p:nvSpPr>
        <p:spPr>
          <a:xfrm>
            <a:off x="488269" y="879956"/>
            <a:ext cx="1140780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1. 4    Một số cấu trúc điều khiển</a:t>
            </a:r>
            <a:endParaRPr sz="1800" b="0" i="0" u="none" strike="noStrike" cap="none">
              <a:solidFill>
                <a:srgbClr val="000000"/>
              </a:solidFill>
              <a:latin typeface="Arial"/>
              <a:ea typeface="Arial"/>
              <a:cs typeface="Arial"/>
              <a:sym typeface="Arial"/>
            </a:endParaRPr>
          </a:p>
        </p:txBody>
      </p:sp>
      <p:sp>
        <p:nvSpPr>
          <p:cNvPr id="154" name="Google Shape;154;p42"/>
          <p:cNvSpPr txBox="1"/>
          <p:nvPr/>
        </p:nvSpPr>
        <p:spPr>
          <a:xfrm>
            <a:off x="488264" y="1736098"/>
            <a:ext cx="11407805" cy="36929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Mệnh đề IF THEN</a:t>
            </a:r>
            <a:endParaRPr sz="1400" b="0" i="0" u="none" strike="noStrike" cap="none">
              <a:solidFill>
                <a:srgbClr val="000000"/>
              </a:solidFill>
              <a:latin typeface="Arial"/>
              <a:ea typeface="Arial"/>
              <a:cs typeface="Arial"/>
              <a:sym typeface="Arial"/>
            </a:endParaRPr>
          </a:p>
        </p:txBody>
      </p:sp>
      <p:sp>
        <p:nvSpPr>
          <p:cNvPr id="155" name="Google Shape;155;p42"/>
          <p:cNvSpPr txBox="1"/>
          <p:nvPr/>
        </p:nvSpPr>
        <p:spPr>
          <a:xfrm>
            <a:off x="488263" y="3173562"/>
            <a:ext cx="11407805" cy="36929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Mệnh đề REPEAT UNTIL</a:t>
            </a:r>
            <a:endParaRPr sz="1400" b="0" i="0" u="none" strike="noStrike" cap="none">
              <a:solidFill>
                <a:srgbClr val="000000"/>
              </a:solidFill>
              <a:latin typeface="Arial"/>
              <a:ea typeface="Arial"/>
              <a:cs typeface="Arial"/>
              <a:sym typeface="Arial"/>
            </a:endParaRPr>
          </a:p>
        </p:txBody>
      </p:sp>
      <p:sp>
        <p:nvSpPr>
          <p:cNvPr id="156" name="Google Shape;156;p42"/>
          <p:cNvSpPr txBox="1"/>
          <p:nvPr/>
        </p:nvSpPr>
        <p:spPr>
          <a:xfrm>
            <a:off x="488263" y="4489221"/>
            <a:ext cx="11407805" cy="36929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Mệnh đề CASE</a:t>
            </a:r>
            <a:endParaRPr sz="1800" b="0" i="0" u="none" strike="noStrike" cap="none">
              <a:solidFill>
                <a:srgbClr val="000000"/>
              </a:solidFill>
              <a:latin typeface="Arial"/>
              <a:ea typeface="Arial"/>
              <a:cs typeface="Arial"/>
              <a:sym typeface="Arial"/>
            </a:endParaRPr>
          </a:p>
        </p:txBody>
      </p:sp>
      <p:pic>
        <p:nvPicPr>
          <p:cNvPr id="157" name="Google Shape;157;p42"/>
          <p:cNvPicPr preferRelativeResize="0"/>
          <p:nvPr/>
        </p:nvPicPr>
        <p:blipFill rotWithShape="1">
          <a:blip r:embed="rId3">
            <a:alphaModFix/>
          </a:blip>
          <a:srcRect/>
          <a:stretch/>
        </p:blipFill>
        <p:spPr>
          <a:xfrm>
            <a:off x="4935682" y="2799136"/>
            <a:ext cx="3021544" cy="1294947"/>
          </a:xfrm>
          <a:prstGeom prst="rect">
            <a:avLst/>
          </a:prstGeom>
          <a:noFill/>
          <a:ln>
            <a:noFill/>
          </a:ln>
        </p:spPr>
      </p:pic>
      <p:pic>
        <p:nvPicPr>
          <p:cNvPr id="158" name="Google Shape;158;p42"/>
          <p:cNvPicPr preferRelativeResize="0"/>
          <p:nvPr/>
        </p:nvPicPr>
        <p:blipFill rotWithShape="1">
          <a:blip r:embed="rId4">
            <a:alphaModFix/>
          </a:blip>
          <a:srcRect/>
          <a:stretch/>
        </p:blipFill>
        <p:spPr>
          <a:xfrm>
            <a:off x="4935682" y="4152863"/>
            <a:ext cx="3021544" cy="1215369"/>
          </a:xfrm>
          <a:prstGeom prst="rect">
            <a:avLst/>
          </a:prstGeom>
          <a:noFill/>
          <a:ln>
            <a:noFill/>
          </a:ln>
        </p:spPr>
      </p:pic>
      <p:sp>
        <p:nvSpPr>
          <p:cNvPr id="159" name="Google Shape;159;p42"/>
          <p:cNvSpPr txBox="1"/>
          <p:nvPr/>
        </p:nvSpPr>
        <p:spPr>
          <a:xfrm>
            <a:off x="488263" y="5796300"/>
            <a:ext cx="11407805" cy="36929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Mệnh đề WHILE</a:t>
            </a:r>
            <a:endParaRPr sz="1800" b="0" i="0" u="none" strike="noStrike" cap="none">
              <a:solidFill>
                <a:srgbClr val="000000"/>
              </a:solidFill>
              <a:latin typeface="Arial"/>
              <a:ea typeface="Arial"/>
              <a:cs typeface="Arial"/>
              <a:sym typeface="Arial"/>
            </a:endParaRPr>
          </a:p>
        </p:txBody>
      </p:sp>
      <p:pic>
        <p:nvPicPr>
          <p:cNvPr id="160" name="Google Shape;160;p42"/>
          <p:cNvPicPr preferRelativeResize="0"/>
          <p:nvPr/>
        </p:nvPicPr>
        <p:blipFill rotWithShape="1">
          <a:blip r:embed="rId5">
            <a:alphaModFix/>
          </a:blip>
          <a:srcRect/>
          <a:stretch/>
        </p:blipFill>
        <p:spPr>
          <a:xfrm>
            <a:off x="4935682" y="5449079"/>
            <a:ext cx="3021544" cy="1300828"/>
          </a:xfrm>
          <a:prstGeom prst="rect">
            <a:avLst/>
          </a:prstGeom>
          <a:noFill/>
          <a:ln>
            <a:noFill/>
          </a:ln>
        </p:spPr>
      </p:pic>
      <p:pic>
        <p:nvPicPr>
          <p:cNvPr id="161" name="Google Shape;161;p42"/>
          <p:cNvPicPr preferRelativeResize="0"/>
          <p:nvPr/>
        </p:nvPicPr>
        <p:blipFill rotWithShape="1">
          <a:blip r:embed="rId6">
            <a:alphaModFix/>
          </a:blip>
          <a:srcRect/>
          <a:stretch/>
        </p:blipFill>
        <p:spPr>
          <a:xfrm>
            <a:off x="4935683" y="1246621"/>
            <a:ext cx="3021544" cy="144918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43"/>
          <p:cNvSpPr txBox="1"/>
          <p:nvPr/>
        </p:nvSpPr>
        <p:spPr>
          <a:xfrm>
            <a:off x="488272" y="3268495"/>
            <a:ext cx="11038710" cy="3243142"/>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8" name="Google Shape;168;p43"/>
          <p:cNvSpPr txBox="1"/>
          <p:nvPr/>
        </p:nvSpPr>
        <p:spPr>
          <a:xfrm>
            <a:off x="488273" y="473645"/>
            <a:ext cx="11407805" cy="400069"/>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000000"/>
              </a:buClr>
              <a:buSzPts val="2000"/>
              <a:buFont typeface="Arial"/>
              <a:buAutoNum type="arabicPeriod"/>
            </a:pPr>
            <a:r>
              <a:rPr lang="en-US" sz="2000" b="0" i="0" u="none" strike="noStrike" cap="none">
                <a:solidFill>
                  <a:srgbClr val="000000"/>
                </a:solidFill>
                <a:latin typeface="Arial"/>
                <a:ea typeface="Arial"/>
                <a:cs typeface="Arial"/>
                <a:sym typeface="Arial"/>
              </a:rPr>
              <a:t>Procedure</a:t>
            </a:r>
            <a:endParaRPr sz="2000" b="0" i="0" u="none" strike="noStrike" cap="none">
              <a:solidFill>
                <a:srgbClr val="000000"/>
              </a:solidFill>
              <a:latin typeface="Arial"/>
              <a:ea typeface="Arial"/>
              <a:cs typeface="Arial"/>
              <a:sym typeface="Arial"/>
            </a:endParaRPr>
          </a:p>
        </p:txBody>
      </p:sp>
      <p:sp>
        <p:nvSpPr>
          <p:cNvPr id="169" name="Google Shape;169;p43"/>
          <p:cNvSpPr txBox="1"/>
          <p:nvPr/>
        </p:nvSpPr>
        <p:spPr>
          <a:xfrm>
            <a:off x="488269" y="879956"/>
            <a:ext cx="1140780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1. 4    Một số cấu trúc điều khiển</a:t>
            </a:r>
            <a:endParaRPr sz="1800" b="0" i="0" u="none" strike="noStrike" cap="none">
              <a:solidFill>
                <a:srgbClr val="000000"/>
              </a:solidFill>
              <a:latin typeface="Arial"/>
              <a:ea typeface="Arial"/>
              <a:cs typeface="Arial"/>
              <a:sym typeface="Arial"/>
            </a:endParaRPr>
          </a:p>
        </p:txBody>
      </p:sp>
      <p:sp>
        <p:nvSpPr>
          <p:cNvPr id="170" name="Google Shape;170;p43"/>
          <p:cNvSpPr txBox="1"/>
          <p:nvPr/>
        </p:nvSpPr>
        <p:spPr>
          <a:xfrm>
            <a:off x="488270" y="1249247"/>
            <a:ext cx="11407805" cy="92328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Con trỏ (cursor) trong hàm/thủ tục</a:t>
            </a:r>
            <a:endParaRPr sz="18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MySQL hỗ trợ con trỏ trong hàm/thủ tục, trigger</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Con trỏ được sử dụng để duyệt các dòng kết quả trả lại bởi truy vấn, và xử lý từng dòng riêng lẻ</a:t>
            </a:r>
            <a:endParaRPr sz="1800" b="0" i="0" u="none" strike="noStrike" cap="none">
              <a:solidFill>
                <a:srgbClr val="000000"/>
              </a:solidFill>
              <a:latin typeface="Arial"/>
              <a:ea typeface="Arial"/>
              <a:cs typeface="Arial"/>
              <a:sym typeface="Arial"/>
            </a:endParaRPr>
          </a:p>
        </p:txBody>
      </p:sp>
      <p:sp>
        <p:nvSpPr>
          <p:cNvPr id="171" name="Google Shape;171;p43"/>
          <p:cNvSpPr txBox="1"/>
          <p:nvPr/>
        </p:nvSpPr>
        <p:spPr>
          <a:xfrm>
            <a:off x="488269" y="2866407"/>
            <a:ext cx="11407805" cy="36929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Lấy ra từng dòng và chuyển tới dòng kết quả tiếp theo sử dụng lệnh FETCH</a:t>
            </a:r>
            <a:endParaRPr sz="1400" b="0" i="0" u="none" strike="noStrike" cap="none">
              <a:solidFill>
                <a:srgbClr val="000000"/>
              </a:solidFill>
              <a:latin typeface="Arial"/>
              <a:ea typeface="Arial"/>
              <a:cs typeface="Arial"/>
              <a:sym typeface="Arial"/>
            </a:endParaRPr>
          </a:p>
        </p:txBody>
      </p:sp>
      <p:pic>
        <p:nvPicPr>
          <p:cNvPr id="172" name="Google Shape;172;p43"/>
          <p:cNvPicPr preferRelativeResize="0"/>
          <p:nvPr/>
        </p:nvPicPr>
        <p:blipFill rotWithShape="1">
          <a:blip r:embed="rId3">
            <a:alphaModFix/>
          </a:blip>
          <a:srcRect/>
          <a:stretch/>
        </p:blipFill>
        <p:spPr>
          <a:xfrm>
            <a:off x="770163" y="2188690"/>
            <a:ext cx="6000750" cy="542925"/>
          </a:xfrm>
          <a:prstGeom prst="rect">
            <a:avLst/>
          </a:prstGeom>
          <a:noFill/>
          <a:ln>
            <a:noFill/>
          </a:ln>
        </p:spPr>
      </p:pic>
      <p:pic>
        <p:nvPicPr>
          <p:cNvPr id="173" name="Google Shape;173;p43"/>
          <p:cNvPicPr preferRelativeResize="0"/>
          <p:nvPr/>
        </p:nvPicPr>
        <p:blipFill rotWithShape="1">
          <a:blip r:embed="rId4">
            <a:alphaModFix/>
          </a:blip>
          <a:srcRect/>
          <a:stretch/>
        </p:blipFill>
        <p:spPr>
          <a:xfrm>
            <a:off x="770163" y="3259863"/>
            <a:ext cx="5400675" cy="590550"/>
          </a:xfrm>
          <a:prstGeom prst="rect">
            <a:avLst/>
          </a:prstGeom>
          <a:noFill/>
          <a:ln>
            <a:noFill/>
          </a:ln>
        </p:spPr>
      </p:pic>
      <p:sp>
        <p:nvSpPr>
          <p:cNvPr id="174" name="Google Shape;174;p43"/>
          <p:cNvSpPr/>
          <p:nvPr/>
        </p:nvSpPr>
        <p:spPr>
          <a:xfrm>
            <a:off x="488269" y="3894302"/>
            <a:ext cx="309571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1B1B1B"/>
                </a:solidFill>
                <a:latin typeface="Arial"/>
                <a:ea typeface="Arial"/>
                <a:cs typeface="Arial"/>
                <a:sym typeface="Arial"/>
              </a:rPr>
              <a:t>Xử lý lỗi thông qua Handlers</a:t>
            </a:r>
            <a:endParaRPr sz="1800" b="0" i="0" u="none" strike="noStrike" cap="none">
              <a:solidFill>
                <a:srgbClr val="1B1B1B"/>
              </a:solidFill>
              <a:latin typeface="Arial"/>
              <a:ea typeface="Arial"/>
              <a:cs typeface="Arial"/>
              <a:sym typeface="Arial"/>
            </a:endParaRPr>
          </a:p>
        </p:txBody>
      </p:sp>
      <p:sp>
        <p:nvSpPr>
          <p:cNvPr id="175" name="Google Shape;175;p43"/>
          <p:cNvSpPr/>
          <p:nvPr/>
        </p:nvSpPr>
        <p:spPr>
          <a:xfrm>
            <a:off x="474747" y="4246257"/>
            <a:ext cx="11024267"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Char char="•"/>
            </a:pPr>
            <a:r>
              <a:rPr lang="en-US" sz="1800" b="0" i="0" u="none" strike="noStrike" cap="none">
                <a:solidFill>
                  <a:srgbClr val="1B1B1B"/>
                </a:solidFill>
                <a:latin typeface="Arial"/>
                <a:ea typeface="Arial"/>
                <a:cs typeface="Arial"/>
                <a:sym typeface="Arial"/>
              </a:rPr>
              <a:t>Luôn có khả năng hàm/thủ tục gặp lỗi trong khi thi hành các lệnh SQL. MySQL cung cấp kỹ thuật xử lý lỗi thông qua handler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Char char="•"/>
            </a:pPr>
            <a:r>
              <a:rPr lang="en-US" sz="1800" b="0" i="0" u="none" strike="noStrike" cap="none">
                <a:solidFill>
                  <a:srgbClr val="1B1B1B"/>
                </a:solidFill>
                <a:latin typeface="Arial"/>
                <a:ea typeface="Arial"/>
                <a:cs typeface="Arial"/>
                <a:sym typeface="Arial"/>
              </a:rPr>
              <a:t>Một handler cần định nghĩa sau khai báo các biến, con trỏ và điều kiện, nhưng trước các lệnh SQL</a:t>
            </a:r>
            <a:endParaRPr sz="1800" b="0" i="0" u="none" strike="noStrike" cap="none">
              <a:solidFill>
                <a:srgbClr val="1B1B1B"/>
              </a:solidFill>
              <a:latin typeface="Arial"/>
              <a:ea typeface="Arial"/>
              <a:cs typeface="Arial"/>
              <a:sym typeface="Arial"/>
            </a:endParaRPr>
          </a:p>
        </p:txBody>
      </p:sp>
      <p:pic>
        <p:nvPicPr>
          <p:cNvPr id="176" name="Google Shape;176;p43"/>
          <p:cNvPicPr preferRelativeResize="0"/>
          <p:nvPr/>
        </p:nvPicPr>
        <p:blipFill rotWithShape="1">
          <a:blip r:embed="rId5">
            <a:alphaModFix/>
          </a:blip>
          <a:srcRect/>
          <a:stretch/>
        </p:blipFill>
        <p:spPr>
          <a:xfrm>
            <a:off x="770163" y="5366892"/>
            <a:ext cx="7829550" cy="485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44"/>
          <p:cNvSpPr txBox="1">
            <a:spLocks noGrp="1"/>
          </p:cNvSpPr>
          <p:nvPr>
            <p:ph type="ctrTitle"/>
          </p:nvPr>
        </p:nvSpPr>
        <p:spPr>
          <a:xfrm>
            <a:off x="1328840" y="2671851"/>
            <a:ext cx="6031600" cy="1546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000000"/>
              </a:buClr>
              <a:buSzPts val="3600"/>
              <a:buNone/>
            </a:pPr>
            <a:r>
              <a:rPr lang="en-US">
                <a:latin typeface="Arial"/>
                <a:ea typeface="Arial"/>
                <a:cs typeface="Arial"/>
                <a:sym typeface="Arial"/>
              </a:rPr>
              <a:t>2. Function</a:t>
            </a:r>
            <a:endParaRPr>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2227</Words>
  <Application>Microsoft Office PowerPoint</Application>
  <PresentationFormat>Widescreen</PresentationFormat>
  <Paragraphs>198</Paragraphs>
  <Slides>28</Slides>
  <Notes>28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28</vt:i4>
      </vt:variant>
    </vt:vector>
  </HeadingPairs>
  <TitlesOfParts>
    <vt:vector size="34" baseType="lpstr">
      <vt:lpstr>Quattrocento Sans</vt:lpstr>
      <vt:lpstr>Arial</vt:lpstr>
      <vt:lpstr>Calibri</vt:lpstr>
      <vt:lpstr>Lora</vt:lpstr>
      <vt:lpstr>Viola template</vt:lpstr>
      <vt:lpstr>Office Theme</vt:lpstr>
      <vt:lpstr> 1. Procedure 2. Function 3. Trigger 4. Transaction</vt:lpstr>
      <vt:lpstr>1. Procedure</vt:lpstr>
      <vt:lpstr>PowerPoint Presentation</vt:lpstr>
      <vt:lpstr>PowerPoint Presentation</vt:lpstr>
      <vt:lpstr>PowerPoint Presentation</vt:lpstr>
      <vt:lpstr>PowerPoint Presentation</vt:lpstr>
      <vt:lpstr>PowerPoint Presentation</vt:lpstr>
      <vt:lpstr>PowerPoint Presentation</vt:lpstr>
      <vt:lpstr>2. Function</vt:lpstr>
      <vt:lpstr>PowerPoint Presentation</vt:lpstr>
      <vt:lpstr>PowerPoint Presentation</vt:lpstr>
      <vt:lpstr>PowerPoint Presentation</vt:lpstr>
      <vt:lpstr>PowerPoint Presentation</vt:lpstr>
      <vt:lpstr>PowerPoint Presentation</vt:lpstr>
      <vt:lpstr>3. Trigger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Transaction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1. Procedure 2. Function 3. Trigger 4. Transaction</dc:title>
  <dc:creator>tung nguyen</dc:creator>
  <cp:lastModifiedBy>Sherlock (Phan Khắc Diễn)</cp:lastModifiedBy>
  <cp:revision>1</cp:revision>
  <dcterms:created xsi:type="dcterms:W3CDTF">2021-08-15T04:58:17Z</dcterms:created>
  <dcterms:modified xsi:type="dcterms:W3CDTF">2022-02-28T14:17:37Z</dcterms:modified>
</cp:coreProperties>
</file>