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3" r:id="rId14"/>
    <p:sldId id="274" r:id="rId15"/>
    <p:sldId id="265" r:id="rId16"/>
    <p:sldId id="266" r:id="rId17"/>
    <p:sldId id="268" r:id="rId18"/>
    <p:sldId id="269" r:id="rId19"/>
    <p:sldId id="267" r:id="rId20"/>
    <p:sldId id="275" r:id="rId21"/>
    <p:sldId id="281" r:id="rId22"/>
    <p:sldId id="276" r:id="rId23"/>
    <p:sldId id="278" r:id="rId24"/>
    <p:sldId id="277" r:id="rId25"/>
    <p:sldId id="282"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12" d="100"/>
          <a:sy n="112" d="100"/>
        </p:scale>
        <p:origin x="4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C54B-BF86-48A2-816E-647D4809D6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3ACA6A-1BC0-4876-98EB-6059D3022A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B0CF95-5D88-4289-86AC-0513203144C4}"/>
              </a:ext>
            </a:extLst>
          </p:cNvPr>
          <p:cNvSpPr>
            <a:spLocks noGrp="1"/>
          </p:cNvSpPr>
          <p:nvPr>
            <p:ph type="dt" sz="half" idx="10"/>
          </p:nvPr>
        </p:nvSpPr>
        <p:spPr/>
        <p:txBody>
          <a:bodyPr/>
          <a:lstStyle/>
          <a:p>
            <a:fld id="{885C06FA-E146-462F-8E7B-6E5F4474EE6B}" type="datetimeFigureOut">
              <a:rPr lang="en-US" smtClean="0"/>
              <a:t>21/03/2022</a:t>
            </a:fld>
            <a:endParaRPr lang="en-US"/>
          </a:p>
        </p:txBody>
      </p:sp>
      <p:sp>
        <p:nvSpPr>
          <p:cNvPr id="5" name="Footer Placeholder 4">
            <a:extLst>
              <a:ext uri="{FF2B5EF4-FFF2-40B4-BE49-F238E27FC236}">
                <a16:creationId xmlns:a16="http://schemas.microsoft.com/office/drawing/2014/main" id="{AA2A6545-C6EB-442A-85B0-064EEDE63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B855F-6359-4B2E-83C6-DC9786F7533E}"/>
              </a:ext>
            </a:extLst>
          </p:cNvPr>
          <p:cNvSpPr>
            <a:spLocks noGrp="1"/>
          </p:cNvSpPr>
          <p:nvPr>
            <p:ph type="sldNum" sz="quarter" idx="12"/>
          </p:nvPr>
        </p:nvSpPr>
        <p:spPr/>
        <p:txBody>
          <a:bodyPr/>
          <a:lstStyle/>
          <a:p>
            <a:fld id="{E59FC1F6-F18C-484F-83AD-24023831EE83}" type="slidenum">
              <a:rPr lang="en-US" smtClean="0"/>
              <a:t>‹#›</a:t>
            </a:fld>
            <a:endParaRPr lang="en-US"/>
          </a:p>
        </p:txBody>
      </p:sp>
    </p:spTree>
    <p:extLst>
      <p:ext uri="{BB962C8B-B14F-4D97-AF65-F5344CB8AC3E}">
        <p14:creationId xmlns:p14="http://schemas.microsoft.com/office/powerpoint/2010/main" val="189921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3F3D-3BE5-43B4-AF2A-E9ED6C5AFA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8E04C-8E77-4930-A607-9DACA9A648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B301D-B7EB-4DA3-81F6-36C26D3D4B67}"/>
              </a:ext>
            </a:extLst>
          </p:cNvPr>
          <p:cNvSpPr>
            <a:spLocks noGrp="1"/>
          </p:cNvSpPr>
          <p:nvPr>
            <p:ph type="dt" sz="half" idx="10"/>
          </p:nvPr>
        </p:nvSpPr>
        <p:spPr/>
        <p:txBody>
          <a:bodyPr/>
          <a:lstStyle/>
          <a:p>
            <a:fld id="{885C06FA-E146-462F-8E7B-6E5F4474EE6B}" type="datetimeFigureOut">
              <a:rPr lang="en-US" smtClean="0"/>
              <a:t>21/03/2022</a:t>
            </a:fld>
            <a:endParaRPr lang="en-US"/>
          </a:p>
        </p:txBody>
      </p:sp>
      <p:sp>
        <p:nvSpPr>
          <p:cNvPr id="5" name="Footer Placeholder 4">
            <a:extLst>
              <a:ext uri="{FF2B5EF4-FFF2-40B4-BE49-F238E27FC236}">
                <a16:creationId xmlns:a16="http://schemas.microsoft.com/office/drawing/2014/main" id="{F5021EC0-8768-410C-98BE-29FE9F41A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EA419-815C-432D-B52A-EE82126A3F78}"/>
              </a:ext>
            </a:extLst>
          </p:cNvPr>
          <p:cNvSpPr>
            <a:spLocks noGrp="1"/>
          </p:cNvSpPr>
          <p:nvPr>
            <p:ph type="sldNum" sz="quarter" idx="12"/>
          </p:nvPr>
        </p:nvSpPr>
        <p:spPr/>
        <p:txBody>
          <a:bodyPr/>
          <a:lstStyle/>
          <a:p>
            <a:fld id="{E59FC1F6-F18C-484F-83AD-24023831EE83}" type="slidenum">
              <a:rPr lang="en-US" smtClean="0"/>
              <a:t>‹#›</a:t>
            </a:fld>
            <a:endParaRPr lang="en-US"/>
          </a:p>
        </p:txBody>
      </p:sp>
    </p:spTree>
    <p:extLst>
      <p:ext uri="{BB962C8B-B14F-4D97-AF65-F5344CB8AC3E}">
        <p14:creationId xmlns:p14="http://schemas.microsoft.com/office/powerpoint/2010/main" val="39973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A22292-6680-4710-AC1D-E17E0D81A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75BAB7-8C78-4CE5-A16F-A2AEA78AE0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7AE81-0DC2-4783-AC7B-6166987B77F7}"/>
              </a:ext>
            </a:extLst>
          </p:cNvPr>
          <p:cNvSpPr>
            <a:spLocks noGrp="1"/>
          </p:cNvSpPr>
          <p:nvPr>
            <p:ph type="dt" sz="half" idx="10"/>
          </p:nvPr>
        </p:nvSpPr>
        <p:spPr/>
        <p:txBody>
          <a:bodyPr/>
          <a:lstStyle/>
          <a:p>
            <a:fld id="{885C06FA-E146-462F-8E7B-6E5F4474EE6B}" type="datetimeFigureOut">
              <a:rPr lang="en-US" smtClean="0"/>
              <a:t>21/03/2022</a:t>
            </a:fld>
            <a:endParaRPr lang="en-US"/>
          </a:p>
        </p:txBody>
      </p:sp>
      <p:sp>
        <p:nvSpPr>
          <p:cNvPr id="5" name="Footer Placeholder 4">
            <a:extLst>
              <a:ext uri="{FF2B5EF4-FFF2-40B4-BE49-F238E27FC236}">
                <a16:creationId xmlns:a16="http://schemas.microsoft.com/office/drawing/2014/main" id="{7E43D15E-D20F-4EAF-9C4E-9AC86DC85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A0DF3-C515-4008-A0E6-F8908BF04B19}"/>
              </a:ext>
            </a:extLst>
          </p:cNvPr>
          <p:cNvSpPr>
            <a:spLocks noGrp="1"/>
          </p:cNvSpPr>
          <p:nvPr>
            <p:ph type="sldNum" sz="quarter" idx="12"/>
          </p:nvPr>
        </p:nvSpPr>
        <p:spPr/>
        <p:txBody>
          <a:bodyPr/>
          <a:lstStyle/>
          <a:p>
            <a:fld id="{E59FC1F6-F18C-484F-83AD-24023831EE83}" type="slidenum">
              <a:rPr lang="en-US" smtClean="0"/>
              <a:t>‹#›</a:t>
            </a:fld>
            <a:endParaRPr lang="en-US"/>
          </a:p>
        </p:txBody>
      </p:sp>
    </p:spTree>
    <p:extLst>
      <p:ext uri="{BB962C8B-B14F-4D97-AF65-F5344CB8AC3E}">
        <p14:creationId xmlns:p14="http://schemas.microsoft.com/office/powerpoint/2010/main" val="4091496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41FD-6981-4CE2-9351-FCEB2B875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1E25CD-F9B5-475C-B501-7DC4E7A3B9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4431F-FD8E-4F41-B9C4-D4148E73977E}"/>
              </a:ext>
            </a:extLst>
          </p:cNvPr>
          <p:cNvSpPr>
            <a:spLocks noGrp="1"/>
          </p:cNvSpPr>
          <p:nvPr>
            <p:ph type="dt" sz="half" idx="10"/>
          </p:nvPr>
        </p:nvSpPr>
        <p:spPr/>
        <p:txBody>
          <a:bodyPr/>
          <a:lstStyle/>
          <a:p>
            <a:fld id="{885C06FA-E146-462F-8E7B-6E5F4474EE6B}" type="datetimeFigureOut">
              <a:rPr lang="en-US" smtClean="0"/>
              <a:t>21/03/2022</a:t>
            </a:fld>
            <a:endParaRPr lang="en-US"/>
          </a:p>
        </p:txBody>
      </p:sp>
      <p:sp>
        <p:nvSpPr>
          <p:cNvPr id="5" name="Footer Placeholder 4">
            <a:extLst>
              <a:ext uri="{FF2B5EF4-FFF2-40B4-BE49-F238E27FC236}">
                <a16:creationId xmlns:a16="http://schemas.microsoft.com/office/drawing/2014/main" id="{411A63F1-87DD-419D-8D1A-7E93B02CD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92B0E-FB25-40BC-A674-C1D367750ACA}"/>
              </a:ext>
            </a:extLst>
          </p:cNvPr>
          <p:cNvSpPr>
            <a:spLocks noGrp="1"/>
          </p:cNvSpPr>
          <p:nvPr>
            <p:ph type="sldNum" sz="quarter" idx="12"/>
          </p:nvPr>
        </p:nvSpPr>
        <p:spPr/>
        <p:txBody>
          <a:bodyPr/>
          <a:lstStyle/>
          <a:p>
            <a:fld id="{E59FC1F6-F18C-484F-83AD-24023831EE83}" type="slidenum">
              <a:rPr lang="en-US" smtClean="0"/>
              <a:t>‹#›</a:t>
            </a:fld>
            <a:endParaRPr lang="en-US"/>
          </a:p>
        </p:txBody>
      </p:sp>
    </p:spTree>
    <p:extLst>
      <p:ext uri="{BB962C8B-B14F-4D97-AF65-F5344CB8AC3E}">
        <p14:creationId xmlns:p14="http://schemas.microsoft.com/office/powerpoint/2010/main" val="10171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1866-3B6F-4C70-AC28-AF98532158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E7F8CA-0BC7-4E9B-A715-89BC64F22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80F0E9-147C-4ABF-AF28-B2B615F13906}"/>
              </a:ext>
            </a:extLst>
          </p:cNvPr>
          <p:cNvSpPr>
            <a:spLocks noGrp="1"/>
          </p:cNvSpPr>
          <p:nvPr>
            <p:ph type="dt" sz="half" idx="10"/>
          </p:nvPr>
        </p:nvSpPr>
        <p:spPr/>
        <p:txBody>
          <a:bodyPr/>
          <a:lstStyle/>
          <a:p>
            <a:fld id="{885C06FA-E146-462F-8E7B-6E5F4474EE6B}" type="datetimeFigureOut">
              <a:rPr lang="en-US" smtClean="0"/>
              <a:t>21/03/2022</a:t>
            </a:fld>
            <a:endParaRPr lang="en-US"/>
          </a:p>
        </p:txBody>
      </p:sp>
      <p:sp>
        <p:nvSpPr>
          <p:cNvPr id="5" name="Footer Placeholder 4">
            <a:extLst>
              <a:ext uri="{FF2B5EF4-FFF2-40B4-BE49-F238E27FC236}">
                <a16:creationId xmlns:a16="http://schemas.microsoft.com/office/drawing/2014/main" id="{C51EEBD4-FBEE-4DED-95F2-AB9E92494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B1AD9-7B47-40EE-9436-0D7C4C63B583}"/>
              </a:ext>
            </a:extLst>
          </p:cNvPr>
          <p:cNvSpPr>
            <a:spLocks noGrp="1"/>
          </p:cNvSpPr>
          <p:nvPr>
            <p:ph type="sldNum" sz="quarter" idx="12"/>
          </p:nvPr>
        </p:nvSpPr>
        <p:spPr/>
        <p:txBody>
          <a:bodyPr/>
          <a:lstStyle/>
          <a:p>
            <a:fld id="{E59FC1F6-F18C-484F-83AD-24023831EE83}" type="slidenum">
              <a:rPr lang="en-US" smtClean="0"/>
              <a:t>‹#›</a:t>
            </a:fld>
            <a:endParaRPr lang="en-US"/>
          </a:p>
        </p:txBody>
      </p:sp>
    </p:spTree>
    <p:extLst>
      <p:ext uri="{BB962C8B-B14F-4D97-AF65-F5344CB8AC3E}">
        <p14:creationId xmlns:p14="http://schemas.microsoft.com/office/powerpoint/2010/main" val="2727509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F328-C61F-4091-8861-5EEE8E5223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133FD-8CE1-4F1F-A19D-CA54B15FD9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902206-3058-4F15-B256-AE1732742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1BAD75-8DB8-4260-9A97-EACA05E1FB1B}"/>
              </a:ext>
            </a:extLst>
          </p:cNvPr>
          <p:cNvSpPr>
            <a:spLocks noGrp="1"/>
          </p:cNvSpPr>
          <p:nvPr>
            <p:ph type="dt" sz="half" idx="10"/>
          </p:nvPr>
        </p:nvSpPr>
        <p:spPr/>
        <p:txBody>
          <a:bodyPr/>
          <a:lstStyle/>
          <a:p>
            <a:fld id="{885C06FA-E146-462F-8E7B-6E5F4474EE6B}" type="datetimeFigureOut">
              <a:rPr lang="en-US" smtClean="0"/>
              <a:t>21/03/2022</a:t>
            </a:fld>
            <a:endParaRPr lang="en-US"/>
          </a:p>
        </p:txBody>
      </p:sp>
      <p:sp>
        <p:nvSpPr>
          <p:cNvPr id="6" name="Footer Placeholder 5">
            <a:extLst>
              <a:ext uri="{FF2B5EF4-FFF2-40B4-BE49-F238E27FC236}">
                <a16:creationId xmlns:a16="http://schemas.microsoft.com/office/drawing/2014/main" id="{FB4E9C0A-077D-4094-8347-646F94FDA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D0BD5-1F14-4CC7-853B-FF3DBB0DB4B5}"/>
              </a:ext>
            </a:extLst>
          </p:cNvPr>
          <p:cNvSpPr>
            <a:spLocks noGrp="1"/>
          </p:cNvSpPr>
          <p:nvPr>
            <p:ph type="sldNum" sz="quarter" idx="12"/>
          </p:nvPr>
        </p:nvSpPr>
        <p:spPr/>
        <p:txBody>
          <a:bodyPr/>
          <a:lstStyle/>
          <a:p>
            <a:fld id="{E59FC1F6-F18C-484F-83AD-24023831EE83}" type="slidenum">
              <a:rPr lang="en-US" smtClean="0"/>
              <a:t>‹#›</a:t>
            </a:fld>
            <a:endParaRPr lang="en-US"/>
          </a:p>
        </p:txBody>
      </p:sp>
    </p:spTree>
    <p:extLst>
      <p:ext uri="{BB962C8B-B14F-4D97-AF65-F5344CB8AC3E}">
        <p14:creationId xmlns:p14="http://schemas.microsoft.com/office/powerpoint/2010/main" val="281284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413D-F0F6-4210-BD3A-CA2F6F9DDD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29C4B2-255E-4BEE-989B-A33DADD0B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AD1920-DEA4-4320-8776-322C0C6C58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B2FFD4-C8C5-4807-9186-2FC812BC7E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E7B7B4-6741-46D9-BE2D-F53D4DEDE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CDB8F3-8415-415E-A13F-5823D766AF66}"/>
              </a:ext>
            </a:extLst>
          </p:cNvPr>
          <p:cNvSpPr>
            <a:spLocks noGrp="1"/>
          </p:cNvSpPr>
          <p:nvPr>
            <p:ph type="dt" sz="half" idx="10"/>
          </p:nvPr>
        </p:nvSpPr>
        <p:spPr/>
        <p:txBody>
          <a:bodyPr/>
          <a:lstStyle/>
          <a:p>
            <a:fld id="{885C06FA-E146-462F-8E7B-6E5F4474EE6B}" type="datetimeFigureOut">
              <a:rPr lang="en-US" smtClean="0"/>
              <a:t>21/03/2022</a:t>
            </a:fld>
            <a:endParaRPr lang="en-US"/>
          </a:p>
        </p:txBody>
      </p:sp>
      <p:sp>
        <p:nvSpPr>
          <p:cNvPr id="8" name="Footer Placeholder 7">
            <a:extLst>
              <a:ext uri="{FF2B5EF4-FFF2-40B4-BE49-F238E27FC236}">
                <a16:creationId xmlns:a16="http://schemas.microsoft.com/office/drawing/2014/main" id="{E7479BAF-086F-4795-ACC3-4C74D7E0E2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D660D7-8468-42A6-813F-119AFF8DB603}"/>
              </a:ext>
            </a:extLst>
          </p:cNvPr>
          <p:cNvSpPr>
            <a:spLocks noGrp="1"/>
          </p:cNvSpPr>
          <p:nvPr>
            <p:ph type="sldNum" sz="quarter" idx="12"/>
          </p:nvPr>
        </p:nvSpPr>
        <p:spPr/>
        <p:txBody>
          <a:bodyPr/>
          <a:lstStyle/>
          <a:p>
            <a:fld id="{E59FC1F6-F18C-484F-83AD-24023831EE83}" type="slidenum">
              <a:rPr lang="en-US" smtClean="0"/>
              <a:t>‹#›</a:t>
            </a:fld>
            <a:endParaRPr lang="en-US"/>
          </a:p>
        </p:txBody>
      </p:sp>
    </p:spTree>
    <p:extLst>
      <p:ext uri="{BB962C8B-B14F-4D97-AF65-F5344CB8AC3E}">
        <p14:creationId xmlns:p14="http://schemas.microsoft.com/office/powerpoint/2010/main" val="2164939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7C416-7D7E-44B3-BF55-48D92600F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7E7234-BEF4-4174-8BBF-E5E6764890C5}"/>
              </a:ext>
            </a:extLst>
          </p:cNvPr>
          <p:cNvSpPr>
            <a:spLocks noGrp="1"/>
          </p:cNvSpPr>
          <p:nvPr>
            <p:ph type="dt" sz="half" idx="10"/>
          </p:nvPr>
        </p:nvSpPr>
        <p:spPr/>
        <p:txBody>
          <a:bodyPr/>
          <a:lstStyle/>
          <a:p>
            <a:fld id="{885C06FA-E146-462F-8E7B-6E5F4474EE6B}" type="datetimeFigureOut">
              <a:rPr lang="en-US" smtClean="0"/>
              <a:t>21/03/2022</a:t>
            </a:fld>
            <a:endParaRPr lang="en-US"/>
          </a:p>
        </p:txBody>
      </p:sp>
      <p:sp>
        <p:nvSpPr>
          <p:cNvPr id="4" name="Footer Placeholder 3">
            <a:extLst>
              <a:ext uri="{FF2B5EF4-FFF2-40B4-BE49-F238E27FC236}">
                <a16:creationId xmlns:a16="http://schemas.microsoft.com/office/drawing/2014/main" id="{6054973E-E1C0-4084-A17B-A3BB8E54EF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B007D-40F0-4126-8776-189A821B8BDF}"/>
              </a:ext>
            </a:extLst>
          </p:cNvPr>
          <p:cNvSpPr>
            <a:spLocks noGrp="1"/>
          </p:cNvSpPr>
          <p:nvPr>
            <p:ph type="sldNum" sz="quarter" idx="12"/>
          </p:nvPr>
        </p:nvSpPr>
        <p:spPr/>
        <p:txBody>
          <a:bodyPr/>
          <a:lstStyle/>
          <a:p>
            <a:fld id="{E59FC1F6-F18C-484F-83AD-24023831EE83}" type="slidenum">
              <a:rPr lang="en-US" smtClean="0"/>
              <a:t>‹#›</a:t>
            </a:fld>
            <a:endParaRPr lang="en-US"/>
          </a:p>
        </p:txBody>
      </p:sp>
    </p:spTree>
    <p:extLst>
      <p:ext uri="{BB962C8B-B14F-4D97-AF65-F5344CB8AC3E}">
        <p14:creationId xmlns:p14="http://schemas.microsoft.com/office/powerpoint/2010/main" val="3448473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3A816-9E1D-4FFC-A3BC-BDC46224ED12}"/>
              </a:ext>
            </a:extLst>
          </p:cNvPr>
          <p:cNvSpPr>
            <a:spLocks noGrp="1"/>
          </p:cNvSpPr>
          <p:nvPr>
            <p:ph type="dt" sz="half" idx="10"/>
          </p:nvPr>
        </p:nvSpPr>
        <p:spPr/>
        <p:txBody>
          <a:bodyPr/>
          <a:lstStyle/>
          <a:p>
            <a:fld id="{885C06FA-E146-462F-8E7B-6E5F4474EE6B}" type="datetimeFigureOut">
              <a:rPr lang="en-US" smtClean="0"/>
              <a:t>21/03/2022</a:t>
            </a:fld>
            <a:endParaRPr lang="en-US"/>
          </a:p>
        </p:txBody>
      </p:sp>
      <p:sp>
        <p:nvSpPr>
          <p:cNvPr id="3" name="Footer Placeholder 2">
            <a:extLst>
              <a:ext uri="{FF2B5EF4-FFF2-40B4-BE49-F238E27FC236}">
                <a16:creationId xmlns:a16="http://schemas.microsoft.com/office/drawing/2014/main" id="{BF644EAF-6764-4A91-9BBB-079CB5C493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FAA11C-0020-44EF-8E53-FAF82CDA90D6}"/>
              </a:ext>
            </a:extLst>
          </p:cNvPr>
          <p:cNvSpPr>
            <a:spLocks noGrp="1"/>
          </p:cNvSpPr>
          <p:nvPr>
            <p:ph type="sldNum" sz="quarter" idx="12"/>
          </p:nvPr>
        </p:nvSpPr>
        <p:spPr/>
        <p:txBody>
          <a:bodyPr/>
          <a:lstStyle/>
          <a:p>
            <a:fld id="{E59FC1F6-F18C-484F-83AD-24023831EE83}" type="slidenum">
              <a:rPr lang="en-US" smtClean="0"/>
              <a:t>‹#›</a:t>
            </a:fld>
            <a:endParaRPr lang="en-US"/>
          </a:p>
        </p:txBody>
      </p:sp>
    </p:spTree>
    <p:extLst>
      <p:ext uri="{BB962C8B-B14F-4D97-AF65-F5344CB8AC3E}">
        <p14:creationId xmlns:p14="http://schemas.microsoft.com/office/powerpoint/2010/main" val="22832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95C8-D8E3-415D-A109-3D794D28C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35D0F2-1AB3-41DB-B58B-5CE0A859B9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318B6C-AF48-451A-AF6D-9F72D1BC7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D57F3A-74D2-4378-B1A6-1D11C6BDC921}"/>
              </a:ext>
            </a:extLst>
          </p:cNvPr>
          <p:cNvSpPr>
            <a:spLocks noGrp="1"/>
          </p:cNvSpPr>
          <p:nvPr>
            <p:ph type="dt" sz="half" idx="10"/>
          </p:nvPr>
        </p:nvSpPr>
        <p:spPr/>
        <p:txBody>
          <a:bodyPr/>
          <a:lstStyle/>
          <a:p>
            <a:fld id="{885C06FA-E146-462F-8E7B-6E5F4474EE6B}" type="datetimeFigureOut">
              <a:rPr lang="en-US" smtClean="0"/>
              <a:t>21/03/2022</a:t>
            </a:fld>
            <a:endParaRPr lang="en-US"/>
          </a:p>
        </p:txBody>
      </p:sp>
      <p:sp>
        <p:nvSpPr>
          <p:cNvPr id="6" name="Footer Placeholder 5">
            <a:extLst>
              <a:ext uri="{FF2B5EF4-FFF2-40B4-BE49-F238E27FC236}">
                <a16:creationId xmlns:a16="http://schemas.microsoft.com/office/drawing/2014/main" id="{76CD10FF-401D-444E-8FCA-835F4E43E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BF6520-0323-4354-926D-AB296A69731B}"/>
              </a:ext>
            </a:extLst>
          </p:cNvPr>
          <p:cNvSpPr>
            <a:spLocks noGrp="1"/>
          </p:cNvSpPr>
          <p:nvPr>
            <p:ph type="sldNum" sz="quarter" idx="12"/>
          </p:nvPr>
        </p:nvSpPr>
        <p:spPr/>
        <p:txBody>
          <a:bodyPr/>
          <a:lstStyle/>
          <a:p>
            <a:fld id="{E59FC1F6-F18C-484F-83AD-24023831EE83}" type="slidenum">
              <a:rPr lang="en-US" smtClean="0"/>
              <a:t>‹#›</a:t>
            </a:fld>
            <a:endParaRPr lang="en-US"/>
          </a:p>
        </p:txBody>
      </p:sp>
    </p:spTree>
    <p:extLst>
      <p:ext uri="{BB962C8B-B14F-4D97-AF65-F5344CB8AC3E}">
        <p14:creationId xmlns:p14="http://schemas.microsoft.com/office/powerpoint/2010/main" val="257037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2517-FEE1-4AAF-AD5D-B84F82C8B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98B66B-9D3A-405C-8599-A9F2B4BE2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B7C64B-EE2D-4E3A-9896-07BE23CB8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BD8F2-978A-4BCC-91C4-A644C2662722}"/>
              </a:ext>
            </a:extLst>
          </p:cNvPr>
          <p:cNvSpPr>
            <a:spLocks noGrp="1"/>
          </p:cNvSpPr>
          <p:nvPr>
            <p:ph type="dt" sz="half" idx="10"/>
          </p:nvPr>
        </p:nvSpPr>
        <p:spPr/>
        <p:txBody>
          <a:bodyPr/>
          <a:lstStyle/>
          <a:p>
            <a:fld id="{885C06FA-E146-462F-8E7B-6E5F4474EE6B}" type="datetimeFigureOut">
              <a:rPr lang="en-US" smtClean="0"/>
              <a:t>21/03/2022</a:t>
            </a:fld>
            <a:endParaRPr lang="en-US"/>
          </a:p>
        </p:txBody>
      </p:sp>
      <p:sp>
        <p:nvSpPr>
          <p:cNvPr id="6" name="Footer Placeholder 5">
            <a:extLst>
              <a:ext uri="{FF2B5EF4-FFF2-40B4-BE49-F238E27FC236}">
                <a16:creationId xmlns:a16="http://schemas.microsoft.com/office/drawing/2014/main" id="{85FE3885-B86F-4E20-91C0-7E6DE18F81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C2051E-F667-4504-8CF7-2D76FE91EA22}"/>
              </a:ext>
            </a:extLst>
          </p:cNvPr>
          <p:cNvSpPr>
            <a:spLocks noGrp="1"/>
          </p:cNvSpPr>
          <p:nvPr>
            <p:ph type="sldNum" sz="quarter" idx="12"/>
          </p:nvPr>
        </p:nvSpPr>
        <p:spPr/>
        <p:txBody>
          <a:bodyPr/>
          <a:lstStyle/>
          <a:p>
            <a:fld id="{E59FC1F6-F18C-484F-83AD-24023831EE83}" type="slidenum">
              <a:rPr lang="en-US" smtClean="0"/>
              <a:t>‹#›</a:t>
            </a:fld>
            <a:endParaRPr lang="en-US"/>
          </a:p>
        </p:txBody>
      </p:sp>
    </p:spTree>
    <p:extLst>
      <p:ext uri="{BB962C8B-B14F-4D97-AF65-F5344CB8AC3E}">
        <p14:creationId xmlns:p14="http://schemas.microsoft.com/office/powerpoint/2010/main" val="492065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0DC5D3-FE91-4F6A-907E-8DCF7A3AB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6E4BF9-F0CB-4A52-86F8-9CD69BDF6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F6F5F-9B52-436A-9041-49E8BDD232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5C06FA-E146-462F-8E7B-6E5F4474EE6B}" type="datetimeFigureOut">
              <a:rPr lang="en-US" smtClean="0"/>
              <a:t>21/03/2022</a:t>
            </a:fld>
            <a:endParaRPr lang="en-US"/>
          </a:p>
        </p:txBody>
      </p:sp>
      <p:sp>
        <p:nvSpPr>
          <p:cNvPr id="5" name="Footer Placeholder 4">
            <a:extLst>
              <a:ext uri="{FF2B5EF4-FFF2-40B4-BE49-F238E27FC236}">
                <a16:creationId xmlns:a16="http://schemas.microsoft.com/office/drawing/2014/main" id="{442BCCC6-59AD-4374-BCC0-B98EEA55E8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87D7A7-0659-48EF-99AF-F8FC1E7F9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9FC1F6-F18C-484F-83AD-24023831EE83}" type="slidenum">
              <a:rPr lang="en-US" smtClean="0"/>
              <a:t>‹#›</a:t>
            </a:fld>
            <a:endParaRPr lang="en-US"/>
          </a:p>
        </p:txBody>
      </p:sp>
    </p:spTree>
    <p:extLst>
      <p:ext uri="{BB962C8B-B14F-4D97-AF65-F5344CB8AC3E}">
        <p14:creationId xmlns:p14="http://schemas.microsoft.com/office/powerpoint/2010/main" val="942561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ev.mysql.com/doc/refman/8.0/en/literals.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dev.mysql.com/doc/refman/8.0/en/identifier-length.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dev.mysql.com/doc/refman/8.0/en/identifier-qualifier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mysql.com/doc/refman/8.0/en/identifier-case-sensitivit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mysql.com/doc/refman/8.0/en/identifier-mapping.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dev.mysql.com/doc/refman/8.0/en/function-resolution.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mysql.com/doc/refman/8.0/en/keyword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mysql.com/doc/refman/8.0/en/user-variabl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7E5F-6D10-431B-98F4-D84494D59717}"/>
              </a:ext>
            </a:extLst>
          </p:cNvPr>
          <p:cNvSpPr>
            <a:spLocks noGrp="1"/>
          </p:cNvSpPr>
          <p:nvPr>
            <p:ph type="title"/>
          </p:nvPr>
        </p:nvSpPr>
        <p:spPr/>
        <p:txBody>
          <a:bodyPr/>
          <a:lstStyle/>
          <a:p>
            <a:pPr algn="ctr"/>
            <a:r>
              <a:rPr lang="en-US" dirty="0"/>
              <a:t>Naming Convention</a:t>
            </a:r>
          </a:p>
        </p:txBody>
      </p:sp>
      <p:sp>
        <p:nvSpPr>
          <p:cNvPr id="3" name="Content Placeholder 2">
            <a:extLst>
              <a:ext uri="{FF2B5EF4-FFF2-40B4-BE49-F238E27FC236}">
                <a16:creationId xmlns:a16="http://schemas.microsoft.com/office/drawing/2014/main" id="{1693A7E7-D6C2-4524-8F67-34ACB0E39E6B}"/>
              </a:ext>
            </a:extLst>
          </p:cNvPr>
          <p:cNvSpPr>
            <a:spLocks noGrp="1"/>
          </p:cNvSpPr>
          <p:nvPr>
            <p:ph idx="1"/>
          </p:nvPr>
        </p:nvSpPr>
        <p:spPr/>
        <p:txBody>
          <a:bodyPr>
            <a:normAutofit/>
          </a:bodyPr>
          <a:lstStyle/>
          <a:p>
            <a:pPr marL="0" indent="0">
              <a:buNone/>
            </a:pPr>
            <a:r>
              <a:rPr lang="en-US" sz="2400" dirty="0"/>
              <a:t>1. Literal values</a:t>
            </a:r>
            <a:endParaRPr lang="en-US" sz="2400" dirty="0">
              <a:hlinkClick r:id="rId2"/>
            </a:endParaRPr>
          </a:p>
          <a:p>
            <a:pPr marL="0" indent="0">
              <a:buNone/>
            </a:pPr>
            <a:endParaRPr lang="en-US" sz="2400" dirty="0">
              <a:hlinkClick r:id="rId2"/>
            </a:endParaRPr>
          </a:p>
          <a:p>
            <a:pPr marL="0" indent="0">
              <a:buNone/>
            </a:pPr>
            <a:r>
              <a:rPr lang="en-US" sz="2400" dirty="0">
                <a:hlinkClick r:id="rId2"/>
              </a:rPr>
              <a:t>https://dev.mysql.com/doc/refman/8.0/en/literals.html</a:t>
            </a:r>
            <a:endParaRPr lang="en-US" sz="2400" dirty="0"/>
          </a:p>
          <a:p>
            <a:pPr marL="0" indent="0">
              <a:buNone/>
            </a:pPr>
            <a:endParaRPr lang="en-US" sz="2400" dirty="0"/>
          </a:p>
        </p:txBody>
      </p:sp>
    </p:spTree>
    <p:extLst>
      <p:ext uri="{BB962C8B-B14F-4D97-AF65-F5344CB8AC3E}">
        <p14:creationId xmlns:p14="http://schemas.microsoft.com/office/powerpoint/2010/main" val="15145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D592-7B60-4A71-889F-111C855C0709}"/>
              </a:ext>
            </a:extLst>
          </p:cNvPr>
          <p:cNvSpPr>
            <a:spLocks noGrp="1"/>
          </p:cNvSpPr>
          <p:nvPr>
            <p:ph type="title"/>
          </p:nvPr>
        </p:nvSpPr>
        <p:spPr/>
        <p:txBody>
          <a:bodyPr/>
          <a:lstStyle/>
          <a:p>
            <a:pPr algn="ctr"/>
            <a:r>
              <a:rPr lang="en-US" dirty="0"/>
              <a:t>Flow Control Functions Syntax</a:t>
            </a:r>
          </a:p>
        </p:txBody>
      </p:sp>
      <p:sp>
        <p:nvSpPr>
          <p:cNvPr id="7" name="Content Placeholder 6">
            <a:extLst>
              <a:ext uri="{FF2B5EF4-FFF2-40B4-BE49-F238E27FC236}">
                <a16:creationId xmlns:a16="http://schemas.microsoft.com/office/drawing/2014/main" id="{BBC1DCF7-803B-4AAA-984A-0F143CA97EBF}"/>
              </a:ext>
            </a:extLst>
          </p:cNvPr>
          <p:cNvSpPr>
            <a:spLocks noGrp="1"/>
          </p:cNvSpPr>
          <p:nvPr>
            <p:ph idx="1"/>
          </p:nvPr>
        </p:nvSpPr>
        <p:spPr/>
        <p:txBody>
          <a:bodyPr/>
          <a:lstStyle/>
          <a:p>
            <a:pPr marL="514350" indent="-514350">
              <a:buAutoNum type="arabicPeriod"/>
            </a:pPr>
            <a:r>
              <a:rPr lang="en-US" dirty="0"/>
              <a:t>CASE statement</a:t>
            </a:r>
          </a:p>
          <a:p>
            <a:pPr marL="0" indent="0">
              <a:buNone/>
            </a:pPr>
            <a:endParaRPr lang="en-US" dirty="0"/>
          </a:p>
        </p:txBody>
      </p:sp>
      <p:pic>
        <p:nvPicPr>
          <p:cNvPr id="9" name="Picture 8">
            <a:extLst>
              <a:ext uri="{FF2B5EF4-FFF2-40B4-BE49-F238E27FC236}">
                <a16:creationId xmlns:a16="http://schemas.microsoft.com/office/drawing/2014/main" id="{B6E17311-BE71-454B-832F-4078EF363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231" y="2485307"/>
            <a:ext cx="9299599" cy="3826593"/>
          </a:xfrm>
          <a:prstGeom prst="rect">
            <a:avLst/>
          </a:prstGeom>
        </p:spPr>
      </p:pic>
    </p:spTree>
    <p:extLst>
      <p:ext uri="{BB962C8B-B14F-4D97-AF65-F5344CB8AC3E}">
        <p14:creationId xmlns:p14="http://schemas.microsoft.com/office/powerpoint/2010/main" val="276152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D592-7B60-4A71-889F-111C855C0709}"/>
              </a:ext>
            </a:extLst>
          </p:cNvPr>
          <p:cNvSpPr>
            <a:spLocks noGrp="1"/>
          </p:cNvSpPr>
          <p:nvPr>
            <p:ph type="title"/>
          </p:nvPr>
        </p:nvSpPr>
        <p:spPr/>
        <p:txBody>
          <a:bodyPr/>
          <a:lstStyle/>
          <a:p>
            <a:pPr algn="ctr"/>
            <a:r>
              <a:rPr lang="en-US" dirty="0"/>
              <a:t>Flow Control Functions Syntax</a:t>
            </a:r>
          </a:p>
        </p:txBody>
      </p:sp>
      <p:sp>
        <p:nvSpPr>
          <p:cNvPr id="7" name="Content Placeholder 6">
            <a:extLst>
              <a:ext uri="{FF2B5EF4-FFF2-40B4-BE49-F238E27FC236}">
                <a16:creationId xmlns:a16="http://schemas.microsoft.com/office/drawing/2014/main" id="{BBC1DCF7-803B-4AAA-984A-0F143CA97EBF}"/>
              </a:ext>
            </a:extLst>
          </p:cNvPr>
          <p:cNvSpPr>
            <a:spLocks noGrp="1"/>
          </p:cNvSpPr>
          <p:nvPr>
            <p:ph idx="1"/>
          </p:nvPr>
        </p:nvSpPr>
        <p:spPr/>
        <p:txBody>
          <a:bodyPr/>
          <a:lstStyle/>
          <a:p>
            <a:pPr marL="0" indent="0">
              <a:buNone/>
            </a:pPr>
            <a:r>
              <a:rPr lang="en-US" dirty="0"/>
              <a:t>2. IF statement</a:t>
            </a:r>
          </a:p>
          <a:p>
            <a:pPr marL="0" indent="0">
              <a:buNone/>
            </a:pPr>
            <a:endParaRPr lang="en-US" dirty="0"/>
          </a:p>
        </p:txBody>
      </p:sp>
      <p:pic>
        <p:nvPicPr>
          <p:cNvPr id="4" name="Picture 3">
            <a:extLst>
              <a:ext uri="{FF2B5EF4-FFF2-40B4-BE49-F238E27FC236}">
                <a16:creationId xmlns:a16="http://schemas.microsoft.com/office/drawing/2014/main" id="{5028C861-4707-4AB7-A6E7-16D742E90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832" y="2634328"/>
            <a:ext cx="10735245" cy="2913680"/>
          </a:xfrm>
          <a:prstGeom prst="rect">
            <a:avLst/>
          </a:prstGeom>
        </p:spPr>
      </p:pic>
    </p:spTree>
    <p:extLst>
      <p:ext uri="{BB962C8B-B14F-4D97-AF65-F5344CB8AC3E}">
        <p14:creationId xmlns:p14="http://schemas.microsoft.com/office/powerpoint/2010/main" val="227588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D592-7B60-4A71-889F-111C855C0709}"/>
              </a:ext>
            </a:extLst>
          </p:cNvPr>
          <p:cNvSpPr>
            <a:spLocks noGrp="1"/>
          </p:cNvSpPr>
          <p:nvPr>
            <p:ph type="title"/>
          </p:nvPr>
        </p:nvSpPr>
        <p:spPr/>
        <p:txBody>
          <a:bodyPr/>
          <a:lstStyle/>
          <a:p>
            <a:pPr algn="ctr"/>
            <a:r>
              <a:rPr lang="en-US" dirty="0"/>
              <a:t>Flow Control Functions Syntax</a:t>
            </a:r>
          </a:p>
        </p:txBody>
      </p:sp>
      <p:sp>
        <p:nvSpPr>
          <p:cNvPr id="7" name="Content Placeholder 6">
            <a:extLst>
              <a:ext uri="{FF2B5EF4-FFF2-40B4-BE49-F238E27FC236}">
                <a16:creationId xmlns:a16="http://schemas.microsoft.com/office/drawing/2014/main" id="{BBC1DCF7-803B-4AAA-984A-0F143CA97EBF}"/>
              </a:ext>
            </a:extLst>
          </p:cNvPr>
          <p:cNvSpPr>
            <a:spLocks noGrp="1"/>
          </p:cNvSpPr>
          <p:nvPr>
            <p:ph idx="1"/>
          </p:nvPr>
        </p:nvSpPr>
        <p:spPr/>
        <p:txBody>
          <a:bodyPr/>
          <a:lstStyle/>
          <a:p>
            <a:pPr marL="0" indent="0">
              <a:buNone/>
            </a:pPr>
            <a:r>
              <a:rPr lang="en-US" dirty="0"/>
              <a:t>3. IFNULL statement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C15CE7C-66CA-4318-8F18-097C40245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074" y="2609192"/>
            <a:ext cx="9374880" cy="2197940"/>
          </a:xfrm>
          <a:prstGeom prst="rect">
            <a:avLst/>
          </a:prstGeom>
        </p:spPr>
      </p:pic>
    </p:spTree>
    <p:extLst>
      <p:ext uri="{BB962C8B-B14F-4D97-AF65-F5344CB8AC3E}">
        <p14:creationId xmlns:p14="http://schemas.microsoft.com/office/powerpoint/2010/main" val="3955122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D592-7B60-4A71-889F-111C855C0709}"/>
              </a:ext>
            </a:extLst>
          </p:cNvPr>
          <p:cNvSpPr>
            <a:spLocks noGrp="1"/>
          </p:cNvSpPr>
          <p:nvPr>
            <p:ph type="title"/>
          </p:nvPr>
        </p:nvSpPr>
        <p:spPr/>
        <p:txBody>
          <a:bodyPr/>
          <a:lstStyle/>
          <a:p>
            <a:pPr algn="ctr"/>
            <a:r>
              <a:rPr lang="en-US" dirty="0"/>
              <a:t>Flow Control Functions Syntax</a:t>
            </a:r>
          </a:p>
        </p:txBody>
      </p:sp>
      <p:sp>
        <p:nvSpPr>
          <p:cNvPr id="7" name="Content Placeholder 6">
            <a:extLst>
              <a:ext uri="{FF2B5EF4-FFF2-40B4-BE49-F238E27FC236}">
                <a16:creationId xmlns:a16="http://schemas.microsoft.com/office/drawing/2014/main" id="{BBC1DCF7-803B-4AAA-984A-0F143CA97EBF}"/>
              </a:ext>
            </a:extLst>
          </p:cNvPr>
          <p:cNvSpPr>
            <a:spLocks noGrp="1"/>
          </p:cNvSpPr>
          <p:nvPr>
            <p:ph idx="1"/>
          </p:nvPr>
        </p:nvSpPr>
        <p:spPr/>
        <p:txBody>
          <a:bodyPr/>
          <a:lstStyle/>
          <a:p>
            <a:pPr marL="0" indent="0">
              <a:buNone/>
            </a:pPr>
            <a:r>
              <a:rPr lang="en-US" dirty="0"/>
              <a:t>4. NULLIF statement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1B2A96F-06B5-4490-8469-10331D472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859" y="2657728"/>
            <a:ext cx="9713977" cy="2499487"/>
          </a:xfrm>
          <a:prstGeom prst="rect">
            <a:avLst/>
          </a:prstGeom>
        </p:spPr>
      </p:pic>
    </p:spTree>
    <p:extLst>
      <p:ext uri="{BB962C8B-B14F-4D97-AF65-F5344CB8AC3E}">
        <p14:creationId xmlns:p14="http://schemas.microsoft.com/office/powerpoint/2010/main" val="3220407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D592-7B60-4A71-889F-111C855C0709}"/>
              </a:ext>
            </a:extLst>
          </p:cNvPr>
          <p:cNvSpPr>
            <a:spLocks noGrp="1"/>
          </p:cNvSpPr>
          <p:nvPr>
            <p:ph type="title"/>
          </p:nvPr>
        </p:nvSpPr>
        <p:spPr/>
        <p:txBody>
          <a:bodyPr/>
          <a:lstStyle/>
          <a:p>
            <a:pPr algn="ctr"/>
            <a:r>
              <a:rPr lang="en-US" dirty="0"/>
              <a:t>Flow Control Functions Syntax</a:t>
            </a:r>
          </a:p>
        </p:txBody>
      </p:sp>
      <p:sp>
        <p:nvSpPr>
          <p:cNvPr id="7" name="Content Placeholder 6">
            <a:extLst>
              <a:ext uri="{FF2B5EF4-FFF2-40B4-BE49-F238E27FC236}">
                <a16:creationId xmlns:a16="http://schemas.microsoft.com/office/drawing/2014/main" id="{BBC1DCF7-803B-4AAA-984A-0F143CA97EBF}"/>
              </a:ext>
            </a:extLst>
          </p:cNvPr>
          <p:cNvSpPr>
            <a:spLocks noGrp="1"/>
          </p:cNvSpPr>
          <p:nvPr>
            <p:ph idx="1"/>
          </p:nvPr>
        </p:nvSpPr>
        <p:spPr/>
        <p:txBody>
          <a:bodyPr/>
          <a:lstStyle/>
          <a:p>
            <a:pPr marL="0" indent="0">
              <a:buNone/>
            </a:pPr>
            <a:r>
              <a:rPr lang="en-US" dirty="0"/>
              <a:t>5. WHILE statement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9A437AFB-7CC3-48CA-B887-CBB596A34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42803"/>
            <a:ext cx="10515600" cy="3628813"/>
          </a:xfrm>
          <a:prstGeom prst="rect">
            <a:avLst/>
          </a:prstGeom>
        </p:spPr>
      </p:pic>
    </p:spTree>
    <p:extLst>
      <p:ext uri="{BB962C8B-B14F-4D97-AF65-F5344CB8AC3E}">
        <p14:creationId xmlns:p14="http://schemas.microsoft.com/office/powerpoint/2010/main" val="303216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F365-5468-4C31-BE25-BD3E7427CC73}"/>
              </a:ext>
            </a:extLst>
          </p:cNvPr>
          <p:cNvSpPr>
            <a:spLocks noGrp="1"/>
          </p:cNvSpPr>
          <p:nvPr>
            <p:ph type="title"/>
          </p:nvPr>
        </p:nvSpPr>
        <p:spPr/>
        <p:txBody>
          <a:bodyPr/>
          <a:lstStyle/>
          <a:p>
            <a:pPr algn="ctr"/>
            <a:r>
              <a:rPr lang="en-US" dirty="0"/>
              <a:t>Stored Routine</a:t>
            </a:r>
          </a:p>
        </p:txBody>
      </p:sp>
      <p:sp>
        <p:nvSpPr>
          <p:cNvPr id="3" name="Content Placeholder 2">
            <a:extLst>
              <a:ext uri="{FF2B5EF4-FFF2-40B4-BE49-F238E27FC236}">
                <a16:creationId xmlns:a16="http://schemas.microsoft.com/office/drawing/2014/main" id="{559124CC-916A-40A6-B6A5-C8C3DA958A1B}"/>
              </a:ext>
            </a:extLst>
          </p:cNvPr>
          <p:cNvSpPr>
            <a:spLocks noGrp="1"/>
          </p:cNvSpPr>
          <p:nvPr>
            <p:ph idx="1"/>
          </p:nvPr>
        </p:nvSpPr>
        <p:spPr/>
        <p:txBody>
          <a:bodyPr/>
          <a:lstStyle/>
          <a:p>
            <a:r>
              <a:rPr lang="en-US" dirty="0"/>
              <a:t>A set of SQL statements that can be stored in the server. Once this has been done, clients don’t need to keep reissuing the individual statements but can refer to the stored instead.</a:t>
            </a:r>
          </a:p>
          <a:p>
            <a:r>
              <a:rPr lang="en-US" dirty="0"/>
              <a:t>There are two main stored routine types in MySQL: stored procedure and stored function</a:t>
            </a:r>
          </a:p>
        </p:txBody>
      </p:sp>
      <p:graphicFrame>
        <p:nvGraphicFramePr>
          <p:cNvPr id="4" name="Table 4">
            <a:extLst>
              <a:ext uri="{FF2B5EF4-FFF2-40B4-BE49-F238E27FC236}">
                <a16:creationId xmlns:a16="http://schemas.microsoft.com/office/drawing/2014/main" id="{A1E6E27E-3065-4A5A-848F-812F14A7E8A6}"/>
              </a:ext>
            </a:extLst>
          </p:cNvPr>
          <p:cNvGraphicFramePr>
            <a:graphicFrameLocks noGrp="1"/>
          </p:cNvGraphicFramePr>
          <p:nvPr>
            <p:extLst>
              <p:ext uri="{D42A27DB-BD31-4B8C-83A1-F6EECF244321}">
                <p14:modId xmlns:p14="http://schemas.microsoft.com/office/powerpoint/2010/main" val="2084194742"/>
              </p:ext>
            </p:extLst>
          </p:nvPr>
        </p:nvGraphicFramePr>
        <p:xfrm>
          <a:off x="1219200" y="4081173"/>
          <a:ext cx="9997440" cy="2493797"/>
        </p:xfrm>
        <a:graphic>
          <a:graphicData uri="http://schemas.openxmlformats.org/drawingml/2006/table">
            <a:tbl>
              <a:tblPr firstRow="1" bandRow="1">
                <a:tableStyleId>{5C22544A-7EE6-4342-B048-85BDC9FD1C3A}</a:tableStyleId>
              </a:tblPr>
              <a:tblGrid>
                <a:gridCol w="4998720">
                  <a:extLst>
                    <a:ext uri="{9D8B030D-6E8A-4147-A177-3AD203B41FA5}">
                      <a16:colId xmlns:a16="http://schemas.microsoft.com/office/drawing/2014/main" val="4018310610"/>
                    </a:ext>
                  </a:extLst>
                </a:gridCol>
                <a:gridCol w="4998720">
                  <a:extLst>
                    <a:ext uri="{9D8B030D-6E8A-4147-A177-3AD203B41FA5}">
                      <a16:colId xmlns:a16="http://schemas.microsoft.com/office/drawing/2014/main" val="1035132867"/>
                    </a:ext>
                  </a:extLst>
                </a:gridCol>
              </a:tblGrid>
              <a:tr h="504286">
                <a:tc>
                  <a:txBody>
                    <a:bodyPr/>
                    <a:lstStyle/>
                    <a:p>
                      <a:pPr algn="ctr"/>
                      <a:r>
                        <a:rPr lang="en-US" dirty="0"/>
                        <a:t>Stored Procedure</a:t>
                      </a:r>
                    </a:p>
                  </a:txBody>
                  <a:tcPr/>
                </a:tc>
                <a:tc>
                  <a:txBody>
                    <a:bodyPr/>
                    <a:lstStyle/>
                    <a:p>
                      <a:pPr algn="ctr"/>
                      <a:r>
                        <a:rPr lang="en-US" dirty="0"/>
                        <a:t>Stored Function</a:t>
                      </a:r>
                    </a:p>
                  </a:txBody>
                  <a:tcPr/>
                </a:tc>
                <a:extLst>
                  <a:ext uri="{0D108BD9-81ED-4DB2-BD59-A6C34878D82A}">
                    <a16:rowId xmlns:a16="http://schemas.microsoft.com/office/drawing/2014/main" val="1129922269"/>
                  </a:ext>
                </a:extLst>
              </a:tr>
              <a:tr h="1989511">
                <a:tc>
                  <a:txBody>
                    <a:bodyPr/>
                    <a:lstStyle/>
                    <a:p>
                      <a:pPr algn="ctr"/>
                      <a:endParaRPr lang="en-US" dirty="0"/>
                    </a:p>
                    <a:p>
                      <a:pPr algn="ctr"/>
                      <a:endParaRPr lang="en-US" dirty="0"/>
                    </a:p>
                    <a:p>
                      <a:pPr algn="ctr"/>
                      <a:endParaRPr lang="en-US" dirty="0"/>
                    </a:p>
                    <a:p>
                      <a:pPr algn="ctr"/>
                      <a:endParaRPr lang="en-US" dirty="0"/>
                    </a:p>
                    <a:p>
                      <a:pPr algn="ctr"/>
                      <a:endParaRPr lang="en-US" dirty="0"/>
                    </a:p>
                  </a:txBody>
                  <a:tcPr/>
                </a:tc>
                <a:tc>
                  <a:txBody>
                    <a:bodyPr/>
                    <a:lstStyle/>
                    <a:p>
                      <a:pPr algn="ctr"/>
                      <a:endParaRPr lang="en-US" dirty="0"/>
                    </a:p>
                  </a:txBody>
                  <a:tcPr/>
                </a:tc>
                <a:extLst>
                  <a:ext uri="{0D108BD9-81ED-4DB2-BD59-A6C34878D82A}">
                    <a16:rowId xmlns:a16="http://schemas.microsoft.com/office/drawing/2014/main" val="774565862"/>
                  </a:ext>
                </a:extLst>
              </a:tr>
            </a:tbl>
          </a:graphicData>
        </a:graphic>
      </p:graphicFrame>
      <p:pic>
        <p:nvPicPr>
          <p:cNvPr id="6" name="Picture 5">
            <a:extLst>
              <a:ext uri="{FF2B5EF4-FFF2-40B4-BE49-F238E27FC236}">
                <a16:creationId xmlns:a16="http://schemas.microsoft.com/office/drawing/2014/main" id="{4F5EB41F-3A12-482A-8C16-2C23552D9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604" y="4694545"/>
            <a:ext cx="4769396" cy="1798329"/>
          </a:xfrm>
          <a:prstGeom prst="rect">
            <a:avLst/>
          </a:prstGeom>
        </p:spPr>
      </p:pic>
      <p:pic>
        <p:nvPicPr>
          <p:cNvPr id="8" name="Picture 7">
            <a:extLst>
              <a:ext uri="{FF2B5EF4-FFF2-40B4-BE49-F238E27FC236}">
                <a16:creationId xmlns:a16="http://schemas.microsoft.com/office/drawing/2014/main" id="{D5FFED2B-0D49-458D-B1BE-7697F1382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234" y="4694546"/>
            <a:ext cx="4825543" cy="1009567"/>
          </a:xfrm>
          <a:prstGeom prst="rect">
            <a:avLst/>
          </a:prstGeom>
        </p:spPr>
      </p:pic>
    </p:spTree>
    <p:extLst>
      <p:ext uri="{BB962C8B-B14F-4D97-AF65-F5344CB8AC3E}">
        <p14:creationId xmlns:p14="http://schemas.microsoft.com/office/powerpoint/2010/main" val="2056334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6A20-6557-42CF-8C03-68D057B1B138}"/>
              </a:ext>
            </a:extLst>
          </p:cNvPr>
          <p:cNvSpPr>
            <a:spLocks noGrp="1"/>
          </p:cNvSpPr>
          <p:nvPr>
            <p:ph type="title"/>
          </p:nvPr>
        </p:nvSpPr>
        <p:spPr/>
        <p:txBody>
          <a:bodyPr/>
          <a:lstStyle/>
          <a:p>
            <a:pPr algn="ctr"/>
            <a:r>
              <a:rPr lang="en-US" dirty="0"/>
              <a:t>Stored Routine</a:t>
            </a:r>
          </a:p>
        </p:txBody>
      </p:sp>
      <p:sp>
        <p:nvSpPr>
          <p:cNvPr id="3" name="Content Placeholder 2">
            <a:extLst>
              <a:ext uri="{FF2B5EF4-FFF2-40B4-BE49-F238E27FC236}">
                <a16:creationId xmlns:a16="http://schemas.microsoft.com/office/drawing/2014/main" id="{9883BAD8-6D6E-4176-A5BB-1521575A79BD}"/>
              </a:ext>
            </a:extLst>
          </p:cNvPr>
          <p:cNvSpPr>
            <a:spLocks noGrp="1"/>
          </p:cNvSpPr>
          <p:nvPr>
            <p:ph idx="1"/>
          </p:nvPr>
        </p:nvSpPr>
        <p:spPr/>
        <p:txBody>
          <a:bodyPr/>
          <a:lstStyle/>
          <a:p>
            <a:pPr marL="0" indent="0">
              <a:buNone/>
            </a:pPr>
            <a:r>
              <a:rPr lang="en-US" dirty="0"/>
              <a:t>Benefits :</a:t>
            </a:r>
          </a:p>
          <a:p>
            <a:r>
              <a:rPr lang="en-US" dirty="0"/>
              <a:t>When multiple client applications are written in different languages or work on different platforms, but need to perform the same database operations.</a:t>
            </a:r>
          </a:p>
          <a:p>
            <a:r>
              <a:rPr lang="en-US" dirty="0"/>
              <a:t>When security is paramount. </a:t>
            </a:r>
            <a:r>
              <a:rPr lang="en-US" dirty="0" err="1"/>
              <a:t>E.g</a:t>
            </a:r>
            <a:r>
              <a:rPr lang="en-US" dirty="0"/>
              <a:t> : Banks, use stored procedures and functions for all common operations, such as credit card transaction, payment transfer, ….. This provides a consistent and secure environment.</a:t>
            </a:r>
          </a:p>
        </p:txBody>
      </p:sp>
    </p:spTree>
    <p:extLst>
      <p:ext uri="{BB962C8B-B14F-4D97-AF65-F5344CB8AC3E}">
        <p14:creationId xmlns:p14="http://schemas.microsoft.com/office/powerpoint/2010/main" val="1788752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075F-15C9-441F-9100-FAF35FE39DFA}"/>
              </a:ext>
            </a:extLst>
          </p:cNvPr>
          <p:cNvSpPr>
            <a:spLocks noGrp="1"/>
          </p:cNvSpPr>
          <p:nvPr>
            <p:ph type="title"/>
          </p:nvPr>
        </p:nvSpPr>
        <p:spPr/>
        <p:txBody>
          <a:bodyPr/>
          <a:lstStyle/>
          <a:p>
            <a:pPr algn="ctr"/>
            <a:r>
              <a:rPr lang="en-US" dirty="0"/>
              <a:t>Stored Routine Syntax</a:t>
            </a:r>
          </a:p>
        </p:txBody>
      </p:sp>
      <p:sp>
        <p:nvSpPr>
          <p:cNvPr id="3" name="Text Placeholder 2">
            <a:extLst>
              <a:ext uri="{FF2B5EF4-FFF2-40B4-BE49-F238E27FC236}">
                <a16:creationId xmlns:a16="http://schemas.microsoft.com/office/drawing/2014/main" id="{ACD49EFB-198C-44C0-A780-02706687C3ED}"/>
              </a:ext>
            </a:extLst>
          </p:cNvPr>
          <p:cNvSpPr>
            <a:spLocks noGrp="1"/>
          </p:cNvSpPr>
          <p:nvPr>
            <p:ph type="body" idx="1"/>
          </p:nvPr>
        </p:nvSpPr>
        <p:spPr>
          <a:xfrm>
            <a:off x="836612" y="1386119"/>
            <a:ext cx="5157787" cy="823912"/>
          </a:xfrm>
        </p:spPr>
        <p:txBody>
          <a:bodyPr/>
          <a:lstStyle/>
          <a:p>
            <a:pPr algn="ctr"/>
            <a:r>
              <a:rPr lang="en-US" dirty="0"/>
              <a:t>Stored Procedure</a:t>
            </a:r>
          </a:p>
        </p:txBody>
      </p:sp>
      <p:pic>
        <p:nvPicPr>
          <p:cNvPr id="8" name="Content Placeholder 7">
            <a:extLst>
              <a:ext uri="{FF2B5EF4-FFF2-40B4-BE49-F238E27FC236}">
                <a16:creationId xmlns:a16="http://schemas.microsoft.com/office/drawing/2014/main" id="{1CAFBE41-E2D7-495F-A972-4C35C92812C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5421" y="2437005"/>
            <a:ext cx="4692891" cy="882695"/>
          </a:xfrm>
        </p:spPr>
      </p:pic>
      <p:sp>
        <p:nvSpPr>
          <p:cNvPr id="5" name="Text Placeholder 4">
            <a:extLst>
              <a:ext uri="{FF2B5EF4-FFF2-40B4-BE49-F238E27FC236}">
                <a16:creationId xmlns:a16="http://schemas.microsoft.com/office/drawing/2014/main" id="{DE841B3E-9FC0-40F4-AC7D-EA0632B02E07}"/>
              </a:ext>
            </a:extLst>
          </p:cNvPr>
          <p:cNvSpPr>
            <a:spLocks noGrp="1"/>
          </p:cNvSpPr>
          <p:nvPr>
            <p:ph type="body" sz="quarter" idx="3"/>
          </p:nvPr>
        </p:nvSpPr>
        <p:spPr>
          <a:xfrm>
            <a:off x="6197603" y="1386119"/>
            <a:ext cx="5183188" cy="823912"/>
          </a:xfrm>
        </p:spPr>
        <p:txBody>
          <a:bodyPr/>
          <a:lstStyle/>
          <a:p>
            <a:pPr algn="ctr"/>
            <a:r>
              <a:rPr lang="en-US" dirty="0"/>
              <a:t>Stored Function</a:t>
            </a:r>
          </a:p>
        </p:txBody>
      </p:sp>
      <p:pic>
        <p:nvPicPr>
          <p:cNvPr id="10" name="Content Placeholder 9">
            <a:extLst>
              <a:ext uri="{FF2B5EF4-FFF2-40B4-BE49-F238E27FC236}">
                <a16:creationId xmlns:a16="http://schemas.microsoft.com/office/drawing/2014/main" id="{EC4EDD8F-892C-42A2-B92D-E3320F06949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65313" y="2429767"/>
            <a:ext cx="4667490" cy="1073205"/>
          </a:xfrm>
        </p:spPr>
      </p:pic>
      <p:pic>
        <p:nvPicPr>
          <p:cNvPr id="12" name="Picture 11">
            <a:extLst>
              <a:ext uri="{FF2B5EF4-FFF2-40B4-BE49-F238E27FC236}">
                <a16:creationId xmlns:a16="http://schemas.microsoft.com/office/drawing/2014/main" id="{6C333F18-D816-4756-87D8-46A47F44F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105" y="3562231"/>
            <a:ext cx="6900414" cy="3106675"/>
          </a:xfrm>
          <a:prstGeom prst="rect">
            <a:avLst/>
          </a:prstGeom>
        </p:spPr>
      </p:pic>
    </p:spTree>
    <p:extLst>
      <p:ext uri="{BB962C8B-B14F-4D97-AF65-F5344CB8AC3E}">
        <p14:creationId xmlns:p14="http://schemas.microsoft.com/office/powerpoint/2010/main" val="144540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BA6B-0099-483C-940B-920A15C3BBA3}"/>
              </a:ext>
            </a:extLst>
          </p:cNvPr>
          <p:cNvSpPr>
            <a:spLocks noGrp="1"/>
          </p:cNvSpPr>
          <p:nvPr>
            <p:ph type="title"/>
          </p:nvPr>
        </p:nvSpPr>
        <p:spPr/>
        <p:txBody>
          <a:bodyPr/>
          <a:lstStyle/>
          <a:p>
            <a:pPr algn="ctr"/>
            <a:r>
              <a:rPr lang="en-US" dirty="0"/>
              <a:t>Adding Function to MySQL</a:t>
            </a:r>
          </a:p>
        </p:txBody>
      </p:sp>
      <p:sp>
        <p:nvSpPr>
          <p:cNvPr id="3" name="Content Placeholder 2">
            <a:extLst>
              <a:ext uri="{FF2B5EF4-FFF2-40B4-BE49-F238E27FC236}">
                <a16:creationId xmlns:a16="http://schemas.microsoft.com/office/drawing/2014/main" id="{98AE186F-7B37-4BDF-B19C-4C12D6E067EA}"/>
              </a:ext>
            </a:extLst>
          </p:cNvPr>
          <p:cNvSpPr>
            <a:spLocks noGrp="1"/>
          </p:cNvSpPr>
          <p:nvPr>
            <p:ph idx="1"/>
          </p:nvPr>
        </p:nvSpPr>
        <p:spPr/>
        <p:txBody>
          <a:bodyPr/>
          <a:lstStyle/>
          <a:p>
            <a:pPr marL="0" indent="0">
              <a:buNone/>
            </a:pPr>
            <a:r>
              <a:rPr lang="en-US" dirty="0"/>
              <a:t>There are 3 ways to add a new function to MySQL:</a:t>
            </a:r>
          </a:p>
          <a:p>
            <a:r>
              <a:rPr lang="en-US" dirty="0"/>
              <a:t>Create a stored function</a:t>
            </a:r>
          </a:p>
          <a:p>
            <a:r>
              <a:rPr lang="en-US" dirty="0"/>
              <a:t>Create a native (built-in) MySQL function</a:t>
            </a:r>
          </a:p>
          <a:p>
            <a:r>
              <a:rPr lang="en-US" dirty="0"/>
              <a:t>Use the loadable function interface</a:t>
            </a:r>
          </a:p>
          <a:p>
            <a:pPr marL="0" indent="0">
              <a:buNone/>
            </a:pPr>
            <a:endParaRPr lang="en-US" dirty="0"/>
          </a:p>
        </p:txBody>
      </p:sp>
      <p:pic>
        <p:nvPicPr>
          <p:cNvPr id="5" name="Picture 4">
            <a:extLst>
              <a:ext uri="{FF2B5EF4-FFF2-40B4-BE49-F238E27FC236}">
                <a16:creationId xmlns:a16="http://schemas.microsoft.com/office/drawing/2014/main" id="{B98269CE-F9D1-4984-B5B5-58365D05C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725" y="4001294"/>
            <a:ext cx="10023075" cy="2149697"/>
          </a:xfrm>
          <a:prstGeom prst="rect">
            <a:avLst/>
          </a:prstGeom>
        </p:spPr>
      </p:pic>
    </p:spTree>
    <p:extLst>
      <p:ext uri="{BB962C8B-B14F-4D97-AF65-F5344CB8AC3E}">
        <p14:creationId xmlns:p14="http://schemas.microsoft.com/office/powerpoint/2010/main" val="363905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EC53-46EB-4429-97D1-1E89D7C6AD69}"/>
              </a:ext>
            </a:extLst>
          </p:cNvPr>
          <p:cNvSpPr>
            <a:spLocks noGrp="1"/>
          </p:cNvSpPr>
          <p:nvPr>
            <p:ph type="title"/>
          </p:nvPr>
        </p:nvSpPr>
        <p:spPr/>
        <p:txBody>
          <a:bodyPr>
            <a:normAutofit/>
          </a:bodyPr>
          <a:lstStyle/>
          <a:p>
            <a:pPr algn="ctr"/>
            <a:r>
              <a:rPr lang="en-US" sz="4000" b="1" dirty="0"/>
              <a:t>Stored Procedure </a:t>
            </a:r>
            <a:r>
              <a:rPr lang="en-US" sz="4000" dirty="0"/>
              <a:t>vs </a:t>
            </a:r>
            <a:r>
              <a:rPr lang="en-US" sz="4000" b="1" dirty="0"/>
              <a:t>Stored Function</a:t>
            </a:r>
          </a:p>
        </p:txBody>
      </p:sp>
      <p:sp>
        <p:nvSpPr>
          <p:cNvPr id="3" name="Content Placeholder 2">
            <a:extLst>
              <a:ext uri="{FF2B5EF4-FFF2-40B4-BE49-F238E27FC236}">
                <a16:creationId xmlns:a16="http://schemas.microsoft.com/office/drawing/2014/main" id="{FC99ABE1-8580-4B67-96BE-92597D7FF7FC}"/>
              </a:ext>
            </a:extLst>
          </p:cNvPr>
          <p:cNvSpPr>
            <a:spLocks noGrp="1"/>
          </p:cNvSpPr>
          <p:nvPr>
            <p:ph sz="half" idx="1"/>
          </p:nvPr>
        </p:nvSpPr>
        <p:spPr/>
        <p:txBody>
          <a:bodyPr>
            <a:normAutofit lnSpcReduction="10000"/>
          </a:bodyPr>
          <a:lstStyle/>
          <a:p>
            <a:r>
              <a:rPr lang="en-US" sz="2200" dirty="0"/>
              <a:t>Supports in, out and in-out parameters (input &amp; output parameters)</a:t>
            </a:r>
          </a:p>
          <a:p>
            <a:r>
              <a:rPr lang="en-US" sz="2200" dirty="0"/>
              <a:t>Can call functions as needed</a:t>
            </a:r>
          </a:p>
          <a:p>
            <a:r>
              <a:rPr lang="en-US" sz="2200" dirty="0"/>
              <a:t>No provision to call procedures from select/having and where statements</a:t>
            </a:r>
          </a:p>
          <a:p>
            <a:r>
              <a:rPr lang="en-US" sz="2200" dirty="0"/>
              <a:t>Transactions can be used</a:t>
            </a:r>
          </a:p>
          <a:p>
            <a:r>
              <a:rPr lang="en-US" sz="2200" dirty="0"/>
              <a:t>Can do exception handling by inserting try/catch blocks</a:t>
            </a:r>
          </a:p>
          <a:p>
            <a:r>
              <a:rPr lang="en-US" sz="2200" dirty="0"/>
              <a:t>Need not return any value</a:t>
            </a:r>
          </a:p>
          <a:p>
            <a:r>
              <a:rPr lang="en-US" sz="2200" dirty="0"/>
              <a:t>All the database operations like insert, update, delete can be performed</a:t>
            </a:r>
          </a:p>
          <a:p>
            <a:r>
              <a:rPr lang="en-US" sz="2200" dirty="0"/>
              <a:t>Can return multiple values</a:t>
            </a:r>
          </a:p>
        </p:txBody>
      </p:sp>
      <p:sp>
        <p:nvSpPr>
          <p:cNvPr id="4" name="Content Placeholder 3">
            <a:extLst>
              <a:ext uri="{FF2B5EF4-FFF2-40B4-BE49-F238E27FC236}">
                <a16:creationId xmlns:a16="http://schemas.microsoft.com/office/drawing/2014/main" id="{A2AAB17E-8D7D-440C-919A-29D499F4618E}"/>
              </a:ext>
            </a:extLst>
          </p:cNvPr>
          <p:cNvSpPr>
            <a:spLocks noGrp="1"/>
          </p:cNvSpPr>
          <p:nvPr>
            <p:ph sz="half" idx="2"/>
          </p:nvPr>
        </p:nvSpPr>
        <p:spPr/>
        <p:txBody>
          <a:bodyPr>
            <a:normAutofit lnSpcReduction="10000"/>
          </a:bodyPr>
          <a:lstStyle/>
          <a:p>
            <a:r>
              <a:rPr lang="en-US" sz="2200" dirty="0"/>
              <a:t>Support only input parameters, no output parameters</a:t>
            </a:r>
          </a:p>
          <a:p>
            <a:r>
              <a:rPr lang="en-US" sz="2200" dirty="0"/>
              <a:t>Can not call a stored procedure</a:t>
            </a:r>
          </a:p>
          <a:p>
            <a:r>
              <a:rPr lang="en-US" sz="2200" dirty="0"/>
              <a:t>Can call from a select statement</a:t>
            </a:r>
          </a:p>
          <a:p>
            <a:r>
              <a:rPr lang="en-US" sz="2200" dirty="0"/>
              <a:t>No transactions are allowed</a:t>
            </a:r>
          </a:p>
          <a:p>
            <a:r>
              <a:rPr lang="en-US" sz="2200" dirty="0"/>
              <a:t>No provision for explicit exception handling</a:t>
            </a:r>
          </a:p>
          <a:p>
            <a:r>
              <a:rPr lang="en-US" sz="2200" dirty="0"/>
              <a:t>Must return a result or value to the caller</a:t>
            </a:r>
          </a:p>
          <a:p>
            <a:r>
              <a:rPr lang="en-US" sz="2200" dirty="0"/>
              <a:t>Only select is allowed</a:t>
            </a:r>
          </a:p>
          <a:p>
            <a:r>
              <a:rPr lang="en-US" sz="2200" dirty="0"/>
              <a:t>Typically returns only one value</a:t>
            </a:r>
          </a:p>
        </p:txBody>
      </p:sp>
    </p:spTree>
    <p:extLst>
      <p:ext uri="{BB962C8B-B14F-4D97-AF65-F5344CB8AC3E}">
        <p14:creationId xmlns:p14="http://schemas.microsoft.com/office/powerpoint/2010/main" val="402143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23A6-6F99-471B-9B17-F13DE562E3D5}"/>
              </a:ext>
            </a:extLst>
          </p:cNvPr>
          <p:cNvSpPr>
            <a:spLocks noGrp="1"/>
          </p:cNvSpPr>
          <p:nvPr>
            <p:ph type="title"/>
          </p:nvPr>
        </p:nvSpPr>
        <p:spPr/>
        <p:txBody>
          <a:bodyPr/>
          <a:lstStyle/>
          <a:p>
            <a:pPr algn="ctr"/>
            <a:r>
              <a:rPr lang="en-US" dirty="0"/>
              <a:t>Naming Convention</a:t>
            </a:r>
          </a:p>
        </p:txBody>
      </p:sp>
      <p:sp>
        <p:nvSpPr>
          <p:cNvPr id="3" name="Content Placeholder 2">
            <a:extLst>
              <a:ext uri="{FF2B5EF4-FFF2-40B4-BE49-F238E27FC236}">
                <a16:creationId xmlns:a16="http://schemas.microsoft.com/office/drawing/2014/main" id="{9B1E3567-C351-4692-8042-DAB2C083DD1C}"/>
              </a:ext>
            </a:extLst>
          </p:cNvPr>
          <p:cNvSpPr>
            <a:spLocks noGrp="1"/>
          </p:cNvSpPr>
          <p:nvPr>
            <p:ph idx="1"/>
          </p:nvPr>
        </p:nvSpPr>
        <p:spPr/>
        <p:txBody>
          <a:bodyPr>
            <a:normAutofit/>
          </a:bodyPr>
          <a:lstStyle/>
          <a:p>
            <a:pPr marL="0" indent="0">
              <a:buNone/>
            </a:pPr>
            <a:r>
              <a:rPr lang="en-US" sz="2400" dirty="0"/>
              <a:t>2. Schema object names</a:t>
            </a:r>
          </a:p>
          <a:p>
            <a:r>
              <a:rPr lang="en-US" sz="2400" dirty="0"/>
              <a:t>Length limits: </a:t>
            </a:r>
            <a:r>
              <a:rPr lang="en-US" sz="2400" dirty="0">
                <a:hlinkClick r:id="rId2"/>
              </a:rPr>
              <a:t>https://dev.mysql.com/doc/refman/8.0/en/identifier-length.html</a:t>
            </a:r>
            <a:endParaRPr lang="en-US" sz="2400" dirty="0"/>
          </a:p>
          <a:p>
            <a:pPr marL="0" indent="0">
              <a:buNone/>
            </a:pPr>
            <a:endParaRPr lang="en-US" sz="2400" dirty="0"/>
          </a:p>
        </p:txBody>
      </p:sp>
      <p:pic>
        <p:nvPicPr>
          <p:cNvPr id="5" name="Picture 4">
            <a:extLst>
              <a:ext uri="{FF2B5EF4-FFF2-40B4-BE49-F238E27FC236}">
                <a16:creationId xmlns:a16="http://schemas.microsoft.com/office/drawing/2014/main" id="{E4D90A7A-A83D-4DCD-A9FA-13F68D038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263" y="2877742"/>
            <a:ext cx="5703218" cy="3151176"/>
          </a:xfrm>
          <a:prstGeom prst="rect">
            <a:avLst/>
          </a:prstGeom>
        </p:spPr>
      </p:pic>
    </p:spTree>
    <p:extLst>
      <p:ext uri="{BB962C8B-B14F-4D97-AF65-F5344CB8AC3E}">
        <p14:creationId xmlns:p14="http://schemas.microsoft.com/office/powerpoint/2010/main" val="2200206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6AB5-CAAB-4AA9-9C1D-2AE2A3CC2843}"/>
              </a:ext>
            </a:extLst>
          </p:cNvPr>
          <p:cNvSpPr>
            <a:spLocks noGrp="1"/>
          </p:cNvSpPr>
          <p:nvPr>
            <p:ph type="title"/>
          </p:nvPr>
        </p:nvSpPr>
        <p:spPr/>
        <p:txBody>
          <a:bodyPr/>
          <a:lstStyle/>
          <a:p>
            <a:pPr algn="ctr"/>
            <a:r>
              <a:rPr lang="en-US" dirty="0"/>
              <a:t>Trigger</a:t>
            </a:r>
          </a:p>
        </p:txBody>
      </p:sp>
      <p:sp>
        <p:nvSpPr>
          <p:cNvPr id="3" name="Content Placeholder 2">
            <a:extLst>
              <a:ext uri="{FF2B5EF4-FFF2-40B4-BE49-F238E27FC236}">
                <a16:creationId xmlns:a16="http://schemas.microsoft.com/office/drawing/2014/main" id="{AD901F5D-0701-4BB5-AFBA-20AACB539793}"/>
              </a:ext>
            </a:extLst>
          </p:cNvPr>
          <p:cNvSpPr>
            <a:spLocks noGrp="1"/>
          </p:cNvSpPr>
          <p:nvPr>
            <p:ph idx="1"/>
          </p:nvPr>
        </p:nvSpPr>
        <p:spPr/>
        <p:txBody>
          <a:bodyPr/>
          <a:lstStyle/>
          <a:p>
            <a:r>
              <a:rPr lang="en-US" dirty="0"/>
              <a:t>A named database object associated with a table, and that activates when a particular event occurs for the table.</a:t>
            </a:r>
          </a:p>
          <a:p>
            <a:r>
              <a:rPr lang="en-US" dirty="0"/>
              <a:t>Some uses:</a:t>
            </a:r>
          </a:p>
          <a:p>
            <a:pPr lvl="1">
              <a:buFont typeface="Wingdings" panose="05000000000000000000" pitchFamily="2" charset="2"/>
              <a:buChar char="§"/>
            </a:pPr>
            <a:r>
              <a:rPr lang="en-US" dirty="0"/>
              <a:t>Perform checks of values to be inserted into a table</a:t>
            </a:r>
          </a:p>
          <a:p>
            <a:pPr lvl="1">
              <a:buFont typeface="Wingdings" panose="05000000000000000000" pitchFamily="2" charset="2"/>
              <a:buChar char="§"/>
            </a:pPr>
            <a:r>
              <a:rPr lang="en-US" dirty="0"/>
              <a:t>Perform calculations on values involved in an update</a:t>
            </a:r>
          </a:p>
          <a:p>
            <a:r>
              <a:rPr lang="en-US" b="1" dirty="0"/>
              <a:t>Trigger events: </a:t>
            </a:r>
            <a:r>
              <a:rPr lang="en-US" dirty="0"/>
              <a:t>insert, update and delete operations on rows in the associated table</a:t>
            </a:r>
            <a:endParaRPr lang="en-US" b="1"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824779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9D93-E0E7-4BA9-8F35-3826A0BC6FFC}"/>
              </a:ext>
            </a:extLst>
          </p:cNvPr>
          <p:cNvSpPr>
            <a:spLocks noGrp="1"/>
          </p:cNvSpPr>
          <p:nvPr>
            <p:ph type="title"/>
          </p:nvPr>
        </p:nvSpPr>
        <p:spPr/>
        <p:txBody>
          <a:bodyPr/>
          <a:lstStyle/>
          <a:p>
            <a:pPr algn="ctr"/>
            <a:r>
              <a:rPr lang="en-US" dirty="0"/>
              <a:t>Trigger Benefits</a:t>
            </a:r>
          </a:p>
        </p:txBody>
      </p:sp>
      <p:sp>
        <p:nvSpPr>
          <p:cNvPr id="3" name="Content Placeholder 2">
            <a:extLst>
              <a:ext uri="{FF2B5EF4-FFF2-40B4-BE49-F238E27FC236}">
                <a16:creationId xmlns:a16="http://schemas.microsoft.com/office/drawing/2014/main" id="{7AEE7330-61D3-4608-8527-1F3B3DDA4FA4}"/>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inter-regular"/>
              </a:rPr>
              <a:t>Triggers help us to enforce business rules.</a:t>
            </a:r>
          </a:p>
          <a:p>
            <a:pPr algn="just">
              <a:buFont typeface="Arial" panose="020B0604020202020204" pitchFamily="34" charset="0"/>
              <a:buChar char="•"/>
            </a:pPr>
            <a:r>
              <a:rPr lang="en-US" b="0" i="0" dirty="0">
                <a:solidFill>
                  <a:srgbClr val="000000"/>
                </a:solidFill>
                <a:effectLst/>
                <a:latin typeface="inter-regular"/>
              </a:rPr>
              <a:t>Triggers help us to validate data even before they are inserted or updated.</a:t>
            </a:r>
          </a:p>
          <a:p>
            <a:pPr algn="just">
              <a:buFont typeface="Arial" panose="020B0604020202020204" pitchFamily="34" charset="0"/>
              <a:buChar char="•"/>
            </a:pPr>
            <a:r>
              <a:rPr lang="en-US" b="0" i="0" dirty="0">
                <a:solidFill>
                  <a:srgbClr val="000000"/>
                </a:solidFill>
                <a:effectLst/>
                <a:latin typeface="inter-regular"/>
              </a:rPr>
              <a:t>Triggers help us to keep a log of records like maintaining audit trails in tables.</a:t>
            </a:r>
          </a:p>
          <a:p>
            <a:pPr algn="just">
              <a:buFont typeface="Arial" panose="020B0604020202020204" pitchFamily="34" charset="0"/>
              <a:buChar char="•"/>
            </a:pPr>
            <a:r>
              <a:rPr lang="en-US" b="0" i="0" dirty="0">
                <a:solidFill>
                  <a:srgbClr val="000000"/>
                </a:solidFill>
                <a:effectLst/>
                <a:latin typeface="inter-regular"/>
              </a:rPr>
              <a:t>SQL triggers provide an alternative way to check the integrity of data.</a:t>
            </a:r>
          </a:p>
          <a:p>
            <a:pPr algn="just">
              <a:buFont typeface="Arial" panose="020B0604020202020204" pitchFamily="34" charset="0"/>
              <a:buChar char="•"/>
            </a:pPr>
            <a:r>
              <a:rPr lang="en-US" b="0" i="0" dirty="0">
                <a:solidFill>
                  <a:srgbClr val="000000"/>
                </a:solidFill>
                <a:effectLst/>
                <a:latin typeface="inter-regular"/>
              </a:rPr>
              <a:t>Triggers provide an alternative way to run the scheduled task.</a:t>
            </a:r>
          </a:p>
          <a:p>
            <a:pPr algn="just">
              <a:buFont typeface="Arial" panose="020B0604020202020204" pitchFamily="34" charset="0"/>
              <a:buChar char="•"/>
            </a:pPr>
            <a:r>
              <a:rPr lang="en-US" b="0" i="0" dirty="0">
                <a:solidFill>
                  <a:srgbClr val="000000"/>
                </a:solidFill>
                <a:effectLst/>
                <a:latin typeface="inter-regular"/>
              </a:rPr>
              <a:t>Triggers increases the performance of SQL queries because it does not need to compile each time the query is executed.</a:t>
            </a:r>
          </a:p>
          <a:p>
            <a:pPr algn="just">
              <a:buFont typeface="Arial" panose="020B0604020202020204" pitchFamily="34" charset="0"/>
              <a:buChar char="•"/>
            </a:pPr>
            <a:r>
              <a:rPr lang="en-US" b="0" i="0" dirty="0">
                <a:solidFill>
                  <a:srgbClr val="000000"/>
                </a:solidFill>
                <a:effectLst/>
                <a:latin typeface="inter-regular"/>
              </a:rPr>
              <a:t>Triggers reduce the client-side code that saves time and effort.</a:t>
            </a:r>
          </a:p>
          <a:p>
            <a:pPr algn="just">
              <a:buFont typeface="Arial" panose="020B0604020202020204" pitchFamily="34" charset="0"/>
              <a:buChar char="•"/>
            </a:pPr>
            <a:r>
              <a:rPr lang="en-US" b="0" i="0" dirty="0">
                <a:solidFill>
                  <a:srgbClr val="000000"/>
                </a:solidFill>
                <a:effectLst/>
                <a:latin typeface="inter-regular"/>
              </a:rPr>
              <a:t>Triggers help us to scale our application across different platforms.</a:t>
            </a:r>
          </a:p>
          <a:p>
            <a:pPr algn="just">
              <a:buFont typeface="Arial" panose="020B0604020202020204" pitchFamily="34" charset="0"/>
              <a:buChar char="•"/>
            </a:pPr>
            <a:r>
              <a:rPr lang="en-US" b="0" i="0" dirty="0">
                <a:solidFill>
                  <a:srgbClr val="000000"/>
                </a:solidFill>
                <a:effectLst/>
                <a:latin typeface="inter-regular"/>
              </a:rPr>
              <a:t>Triggers are easy to maintain.</a:t>
            </a:r>
          </a:p>
        </p:txBody>
      </p:sp>
    </p:spTree>
    <p:extLst>
      <p:ext uri="{BB962C8B-B14F-4D97-AF65-F5344CB8AC3E}">
        <p14:creationId xmlns:p14="http://schemas.microsoft.com/office/powerpoint/2010/main" val="3878024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C82E-05B1-41F6-9179-9127706998EF}"/>
              </a:ext>
            </a:extLst>
          </p:cNvPr>
          <p:cNvSpPr>
            <a:spLocks noGrp="1"/>
          </p:cNvSpPr>
          <p:nvPr>
            <p:ph type="title"/>
          </p:nvPr>
        </p:nvSpPr>
        <p:spPr/>
        <p:txBody>
          <a:bodyPr/>
          <a:lstStyle/>
          <a:p>
            <a:pPr algn="ctr"/>
            <a:r>
              <a:rPr lang="en-US" dirty="0"/>
              <a:t>Trigger</a:t>
            </a:r>
          </a:p>
        </p:txBody>
      </p:sp>
      <p:pic>
        <p:nvPicPr>
          <p:cNvPr id="5" name="Content Placeholder 4">
            <a:extLst>
              <a:ext uri="{FF2B5EF4-FFF2-40B4-BE49-F238E27FC236}">
                <a16:creationId xmlns:a16="http://schemas.microsoft.com/office/drawing/2014/main" id="{91B09026-AA62-4FC3-95A3-A08CDFBEB8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927" y="1690688"/>
            <a:ext cx="10601960" cy="4189775"/>
          </a:xfrm>
        </p:spPr>
      </p:pic>
    </p:spTree>
    <p:extLst>
      <p:ext uri="{BB962C8B-B14F-4D97-AF65-F5344CB8AC3E}">
        <p14:creationId xmlns:p14="http://schemas.microsoft.com/office/powerpoint/2010/main" val="3397993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D4F8-F784-4E32-AC0C-B10D26A24A9D}"/>
              </a:ext>
            </a:extLst>
          </p:cNvPr>
          <p:cNvSpPr>
            <a:spLocks noGrp="1"/>
          </p:cNvSpPr>
          <p:nvPr>
            <p:ph type="title"/>
          </p:nvPr>
        </p:nvSpPr>
        <p:spPr/>
        <p:txBody>
          <a:bodyPr/>
          <a:lstStyle/>
          <a:p>
            <a:pPr algn="ctr"/>
            <a:r>
              <a:rPr lang="en-US" dirty="0"/>
              <a:t>Trigger Limits</a:t>
            </a:r>
          </a:p>
        </p:txBody>
      </p:sp>
      <p:sp>
        <p:nvSpPr>
          <p:cNvPr id="3" name="Content Placeholder 2">
            <a:extLst>
              <a:ext uri="{FF2B5EF4-FFF2-40B4-BE49-F238E27FC236}">
                <a16:creationId xmlns:a16="http://schemas.microsoft.com/office/drawing/2014/main" id="{D76D7B04-83A2-48A7-98A9-FFFABF9833A0}"/>
              </a:ext>
            </a:extLst>
          </p:cNvPr>
          <p:cNvSpPr>
            <a:spLocks noGrp="1"/>
          </p:cNvSpPr>
          <p:nvPr>
            <p:ph idx="1"/>
          </p:nvPr>
        </p:nvSpPr>
        <p:spPr/>
        <p:txBody>
          <a:bodyPr/>
          <a:lstStyle/>
          <a:p>
            <a:r>
              <a:rPr lang="en-US" dirty="0"/>
              <a:t>Can not create triggers on view</a:t>
            </a:r>
          </a:p>
          <a:p>
            <a:r>
              <a:rPr lang="en-US" dirty="0"/>
              <a:t>Can not use transaction on trigger</a:t>
            </a:r>
          </a:p>
          <a:p>
            <a:r>
              <a:rPr lang="en-US" dirty="0"/>
              <a:t>Can not use RETURN statement on trigger</a:t>
            </a:r>
          </a:p>
          <a:p>
            <a:r>
              <a:rPr lang="en-US" dirty="0"/>
              <a:t>Using trigger will affect the memory used for SELECT statements</a:t>
            </a:r>
          </a:p>
          <a:p>
            <a:r>
              <a:rPr lang="en-US" dirty="0"/>
              <a:t>All triggers in the database can not be duplicated</a:t>
            </a:r>
          </a:p>
        </p:txBody>
      </p:sp>
    </p:spTree>
    <p:extLst>
      <p:ext uri="{BB962C8B-B14F-4D97-AF65-F5344CB8AC3E}">
        <p14:creationId xmlns:p14="http://schemas.microsoft.com/office/powerpoint/2010/main" val="795521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C82E-05B1-41F6-9179-9127706998EF}"/>
              </a:ext>
            </a:extLst>
          </p:cNvPr>
          <p:cNvSpPr>
            <a:spLocks noGrp="1"/>
          </p:cNvSpPr>
          <p:nvPr>
            <p:ph type="title"/>
          </p:nvPr>
        </p:nvSpPr>
        <p:spPr/>
        <p:txBody>
          <a:bodyPr/>
          <a:lstStyle/>
          <a:p>
            <a:pPr algn="ctr"/>
            <a:r>
              <a:rPr lang="en-US" dirty="0"/>
              <a:t>Trigger</a:t>
            </a:r>
          </a:p>
        </p:txBody>
      </p:sp>
      <p:sp>
        <p:nvSpPr>
          <p:cNvPr id="4" name="Content Placeholder 3">
            <a:extLst>
              <a:ext uri="{FF2B5EF4-FFF2-40B4-BE49-F238E27FC236}">
                <a16:creationId xmlns:a16="http://schemas.microsoft.com/office/drawing/2014/main" id="{F14EA43F-5957-4743-A9C3-0B412D7C3430}"/>
              </a:ext>
            </a:extLst>
          </p:cNvPr>
          <p:cNvSpPr>
            <a:spLocks noGrp="1"/>
          </p:cNvSpPr>
          <p:nvPr>
            <p:ph idx="1"/>
          </p:nvPr>
        </p:nvSpPr>
        <p:spPr/>
        <p:txBody>
          <a:bodyPr/>
          <a:lstStyle/>
          <a:p>
            <a:r>
              <a:rPr lang="en-US" dirty="0"/>
              <a:t>Syntax</a:t>
            </a:r>
          </a:p>
          <a:p>
            <a:pPr marL="0" indent="0">
              <a:buNone/>
            </a:pPr>
            <a:endParaRPr lang="en-US" dirty="0"/>
          </a:p>
        </p:txBody>
      </p:sp>
      <p:pic>
        <p:nvPicPr>
          <p:cNvPr id="7" name="Picture 6">
            <a:extLst>
              <a:ext uri="{FF2B5EF4-FFF2-40B4-BE49-F238E27FC236}">
                <a16:creationId xmlns:a16="http://schemas.microsoft.com/office/drawing/2014/main" id="{7764E2BA-7F88-45D3-8DC6-CEB00885C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766" y="2429346"/>
            <a:ext cx="10512370" cy="3952221"/>
          </a:xfrm>
          <a:prstGeom prst="rect">
            <a:avLst/>
          </a:prstGeom>
        </p:spPr>
      </p:pic>
    </p:spTree>
    <p:extLst>
      <p:ext uri="{BB962C8B-B14F-4D97-AF65-F5344CB8AC3E}">
        <p14:creationId xmlns:p14="http://schemas.microsoft.com/office/powerpoint/2010/main" val="1930592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1B20-D2E4-4679-8A8B-3E76CB092198}"/>
              </a:ext>
            </a:extLst>
          </p:cNvPr>
          <p:cNvSpPr>
            <a:spLocks noGrp="1"/>
          </p:cNvSpPr>
          <p:nvPr>
            <p:ph type="title"/>
          </p:nvPr>
        </p:nvSpPr>
        <p:spPr/>
        <p:txBody>
          <a:bodyPr/>
          <a:lstStyle/>
          <a:p>
            <a:pPr algn="ctr"/>
            <a:r>
              <a:rPr lang="en-US" dirty="0"/>
              <a:t>Trigger vs Stored Procedure</a:t>
            </a:r>
          </a:p>
        </p:txBody>
      </p:sp>
      <p:sp>
        <p:nvSpPr>
          <p:cNvPr id="5" name="Text Placeholder 4">
            <a:extLst>
              <a:ext uri="{FF2B5EF4-FFF2-40B4-BE49-F238E27FC236}">
                <a16:creationId xmlns:a16="http://schemas.microsoft.com/office/drawing/2014/main" id="{6AEAD53D-B82E-44FA-BEB1-F64C7527C64D}"/>
              </a:ext>
            </a:extLst>
          </p:cNvPr>
          <p:cNvSpPr>
            <a:spLocks noGrp="1"/>
          </p:cNvSpPr>
          <p:nvPr>
            <p:ph type="body" idx="1"/>
          </p:nvPr>
        </p:nvSpPr>
        <p:spPr/>
        <p:txBody>
          <a:bodyPr/>
          <a:lstStyle/>
          <a:p>
            <a:r>
              <a:rPr lang="en-US" dirty="0"/>
              <a:t>Trigger</a:t>
            </a:r>
          </a:p>
        </p:txBody>
      </p:sp>
      <p:sp>
        <p:nvSpPr>
          <p:cNvPr id="6" name="Content Placeholder 5">
            <a:extLst>
              <a:ext uri="{FF2B5EF4-FFF2-40B4-BE49-F238E27FC236}">
                <a16:creationId xmlns:a16="http://schemas.microsoft.com/office/drawing/2014/main" id="{21203098-47D7-4C92-9692-1FE059CC0D05}"/>
              </a:ext>
            </a:extLst>
          </p:cNvPr>
          <p:cNvSpPr>
            <a:spLocks noGrp="1"/>
          </p:cNvSpPr>
          <p:nvPr>
            <p:ph sz="half" idx="2"/>
          </p:nvPr>
        </p:nvSpPr>
        <p:spPr/>
        <p:txBody>
          <a:bodyPr/>
          <a:lstStyle/>
          <a:p>
            <a:r>
              <a:rPr lang="en-US" dirty="0"/>
              <a:t>Can not be called manually</a:t>
            </a:r>
          </a:p>
          <a:p>
            <a:r>
              <a:rPr lang="en-US" dirty="0"/>
              <a:t>Executes automatically when event happens and can be used for reporting and data protection</a:t>
            </a:r>
          </a:p>
          <a:p>
            <a:r>
              <a:rPr lang="en-US" dirty="0"/>
              <a:t>Can not be called from client application</a:t>
            </a:r>
          </a:p>
        </p:txBody>
      </p:sp>
      <p:sp>
        <p:nvSpPr>
          <p:cNvPr id="7" name="Text Placeholder 6">
            <a:extLst>
              <a:ext uri="{FF2B5EF4-FFF2-40B4-BE49-F238E27FC236}">
                <a16:creationId xmlns:a16="http://schemas.microsoft.com/office/drawing/2014/main" id="{AFFBAB8B-E9A0-4B24-AEEB-AFEFB3009495}"/>
              </a:ext>
            </a:extLst>
          </p:cNvPr>
          <p:cNvSpPr>
            <a:spLocks noGrp="1"/>
          </p:cNvSpPr>
          <p:nvPr>
            <p:ph type="body" sz="quarter" idx="3"/>
          </p:nvPr>
        </p:nvSpPr>
        <p:spPr/>
        <p:txBody>
          <a:bodyPr/>
          <a:lstStyle/>
          <a:p>
            <a:r>
              <a:rPr lang="en-US" dirty="0"/>
              <a:t>Stored Procedure</a:t>
            </a:r>
          </a:p>
        </p:txBody>
      </p:sp>
      <p:sp>
        <p:nvSpPr>
          <p:cNvPr id="8" name="Content Placeholder 7">
            <a:extLst>
              <a:ext uri="{FF2B5EF4-FFF2-40B4-BE49-F238E27FC236}">
                <a16:creationId xmlns:a16="http://schemas.microsoft.com/office/drawing/2014/main" id="{EA161E24-E97C-4B2A-9DA5-3F133A393C1E}"/>
              </a:ext>
            </a:extLst>
          </p:cNvPr>
          <p:cNvSpPr>
            <a:spLocks noGrp="1"/>
          </p:cNvSpPr>
          <p:nvPr>
            <p:ph sz="quarter" idx="4"/>
          </p:nvPr>
        </p:nvSpPr>
        <p:spPr/>
        <p:txBody>
          <a:bodyPr/>
          <a:lstStyle/>
          <a:p>
            <a:r>
              <a:rPr lang="en-US" dirty="0"/>
              <a:t>Can be called manually</a:t>
            </a:r>
          </a:p>
          <a:p>
            <a:r>
              <a:rPr lang="en-US" dirty="0"/>
              <a:t>Has to be called by someone</a:t>
            </a:r>
          </a:p>
          <a:p>
            <a:r>
              <a:rPr lang="en-US" dirty="0"/>
              <a:t>Can be called from client application</a:t>
            </a:r>
          </a:p>
        </p:txBody>
      </p:sp>
    </p:spTree>
    <p:extLst>
      <p:ext uri="{BB962C8B-B14F-4D97-AF65-F5344CB8AC3E}">
        <p14:creationId xmlns:p14="http://schemas.microsoft.com/office/powerpoint/2010/main" val="325599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C2C6-33FC-49B7-878A-01BA792A32F3}"/>
              </a:ext>
            </a:extLst>
          </p:cNvPr>
          <p:cNvSpPr>
            <a:spLocks noGrp="1"/>
          </p:cNvSpPr>
          <p:nvPr>
            <p:ph type="title"/>
          </p:nvPr>
        </p:nvSpPr>
        <p:spPr/>
        <p:txBody>
          <a:bodyPr/>
          <a:lstStyle/>
          <a:p>
            <a:pPr algn="ctr"/>
            <a:r>
              <a:rPr lang="en-US" dirty="0"/>
              <a:t>Transaction</a:t>
            </a:r>
          </a:p>
        </p:txBody>
      </p:sp>
      <p:sp>
        <p:nvSpPr>
          <p:cNvPr id="3" name="Content Placeholder 2">
            <a:extLst>
              <a:ext uri="{FF2B5EF4-FFF2-40B4-BE49-F238E27FC236}">
                <a16:creationId xmlns:a16="http://schemas.microsoft.com/office/drawing/2014/main" id="{238AB954-38C5-4BF9-B890-B9CE6EFCA820}"/>
              </a:ext>
            </a:extLst>
          </p:cNvPr>
          <p:cNvSpPr>
            <a:spLocks noGrp="1"/>
          </p:cNvSpPr>
          <p:nvPr>
            <p:ph idx="1"/>
          </p:nvPr>
        </p:nvSpPr>
        <p:spPr/>
        <p:txBody>
          <a:bodyPr>
            <a:normAutofit lnSpcReduction="10000"/>
          </a:bodyPr>
          <a:lstStyle/>
          <a:p>
            <a:r>
              <a:rPr lang="en-US" sz="2400" dirty="0"/>
              <a:t>Atomic units of work that can be </a:t>
            </a:r>
            <a:r>
              <a:rPr lang="en-US" sz="2400" b="1" i="1" u="sng" dirty="0"/>
              <a:t>committed </a:t>
            </a:r>
            <a:r>
              <a:rPr lang="en-US" sz="2400" dirty="0"/>
              <a:t>or </a:t>
            </a:r>
            <a:r>
              <a:rPr lang="en-US" sz="2400" b="1" i="1" u="sng" dirty="0"/>
              <a:t>rolled back</a:t>
            </a:r>
            <a:r>
              <a:rPr lang="en-US" sz="2400" dirty="0"/>
              <a:t>. When a transaction makes multiple changes to the database, either all the changes succeed when the transaction </a:t>
            </a:r>
            <a:r>
              <a:rPr lang="en-US" sz="2400"/>
              <a:t>is committed</a:t>
            </a:r>
            <a:r>
              <a:rPr lang="en-US" sz="2400" dirty="0"/>
              <a:t>, or all the changes are undone when the transaction is rolled back.</a:t>
            </a:r>
          </a:p>
          <a:p>
            <a:r>
              <a:rPr lang="en-US" sz="2400" dirty="0"/>
              <a:t>Database transaction have 4 properties </a:t>
            </a:r>
            <a:r>
              <a:rPr lang="en-US" sz="2400" b="1" dirty="0"/>
              <a:t>(ACID):</a:t>
            </a:r>
          </a:p>
          <a:p>
            <a:pPr lvl="1">
              <a:buFont typeface="Wingdings" panose="05000000000000000000" pitchFamily="2" charset="2"/>
              <a:buChar char="§"/>
            </a:pPr>
            <a:r>
              <a:rPr lang="en-US" sz="2000" dirty="0"/>
              <a:t>Atomicity: “all or nothing”, guarantee that either all of the transaction succeeds or none of it does.</a:t>
            </a:r>
          </a:p>
          <a:p>
            <a:pPr lvl="1">
              <a:buFont typeface="Wingdings" panose="05000000000000000000" pitchFamily="2" charset="2"/>
              <a:buChar char="§"/>
            </a:pPr>
            <a:r>
              <a:rPr lang="en-US" sz="2000" dirty="0"/>
              <a:t>Consistency: guarantee that all data will be consistent. All data will be valid according to all defined rules, including any constraints, cascades, and triggers that have been applied on the database.</a:t>
            </a:r>
          </a:p>
          <a:p>
            <a:pPr lvl="1">
              <a:buFont typeface="Wingdings" panose="05000000000000000000" pitchFamily="2" charset="2"/>
              <a:buChar char="§"/>
            </a:pPr>
            <a:r>
              <a:rPr lang="en-US" sz="2000" dirty="0"/>
              <a:t>Isolation: guarantee that all transactions will occur in isolation. No transaction will be affected by any other transaction.</a:t>
            </a:r>
          </a:p>
          <a:p>
            <a:pPr lvl="1">
              <a:buFont typeface="Wingdings" panose="05000000000000000000" pitchFamily="2" charset="2"/>
              <a:buChar char="§"/>
            </a:pPr>
            <a:r>
              <a:rPr lang="en-US" sz="2000" dirty="0"/>
              <a:t>Durability: once a transaction is committed, it will remain in the system – even if there’s a system crash immediately following the transaction.</a:t>
            </a:r>
          </a:p>
          <a:p>
            <a:endParaRPr lang="en-US" dirty="0"/>
          </a:p>
        </p:txBody>
      </p:sp>
    </p:spTree>
    <p:extLst>
      <p:ext uri="{BB962C8B-B14F-4D97-AF65-F5344CB8AC3E}">
        <p14:creationId xmlns:p14="http://schemas.microsoft.com/office/powerpoint/2010/main" val="362742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23A6-6F99-471B-9B17-F13DE562E3D5}"/>
              </a:ext>
            </a:extLst>
          </p:cNvPr>
          <p:cNvSpPr>
            <a:spLocks noGrp="1"/>
          </p:cNvSpPr>
          <p:nvPr>
            <p:ph type="title"/>
          </p:nvPr>
        </p:nvSpPr>
        <p:spPr/>
        <p:txBody>
          <a:bodyPr/>
          <a:lstStyle/>
          <a:p>
            <a:pPr algn="ctr"/>
            <a:r>
              <a:rPr lang="en-US" dirty="0"/>
              <a:t>Naming Convention</a:t>
            </a:r>
          </a:p>
        </p:txBody>
      </p:sp>
      <p:sp>
        <p:nvSpPr>
          <p:cNvPr id="3" name="Content Placeholder 2">
            <a:extLst>
              <a:ext uri="{FF2B5EF4-FFF2-40B4-BE49-F238E27FC236}">
                <a16:creationId xmlns:a16="http://schemas.microsoft.com/office/drawing/2014/main" id="{9B1E3567-C351-4692-8042-DAB2C083DD1C}"/>
              </a:ext>
            </a:extLst>
          </p:cNvPr>
          <p:cNvSpPr>
            <a:spLocks noGrp="1"/>
          </p:cNvSpPr>
          <p:nvPr>
            <p:ph idx="1"/>
          </p:nvPr>
        </p:nvSpPr>
        <p:spPr/>
        <p:txBody>
          <a:bodyPr>
            <a:normAutofit/>
          </a:bodyPr>
          <a:lstStyle/>
          <a:p>
            <a:pPr marL="0" indent="0">
              <a:buNone/>
            </a:pPr>
            <a:r>
              <a:rPr lang="en-US" sz="2400" dirty="0"/>
              <a:t>2. Schema object names</a:t>
            </a:r>
          </a:p>
          <a:p>
            <a:r>
              <a:rPr lang="en-US" sz="2400" dirty="0"/>
              <a:t>Qualifiers: </a:t>
            </a:r>
            <a:r>
              <a:rPr lang="en-US" sz="2400" dirty="0">
                <a:hlinkClick r:id="rId2"/>
              </a:rPr>
              <a:t>https://dev.mysql.com/doc/refman/8.0/en/identifier-qualifiers.html</a:t>
            </a:r>
            <a:endParaRPr lang="en-US" sz="2400" dirty="0"/>
          </a:p>
          <a:p>
            <a:pPr lvl="1">
              <a:buFont typeface="Wingdings" panose="05000000000000000000" pitchFamily="2" charset="2"/>
              <a:buChar char="§"/>
            </a:pPr>
            <a:endParaRPr lang="en-US" dirty="0"/>
          </a:p>
          <a:p>
            <a:pPr marL="0" indent="0">
              <a:buNone/>
            </a:pPr>
            <a:endParaRPr lang="en-US" sz="2400" dirty="0"/>
          </a:p>
        </p:txBody>
      </p:sp>
      <p:pic>
        <p:nvPicPr>
          <p:cNvPr id="10" name="Picture 9">
            <a:extLst>
              <a:ext uri="{FF2B5EF4-FFF2-40B4-BE49-F238E27FC236}">
                <a16:creationId xmlns:a16="http://schemas.microsoft.com/office/drawing/2014/main" id="{E1394BD4-C652-4E46-BE6B-DBE7F8F4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653" y="2823122"/>
            <a:ext cx="8386933" cy="3001098"/>
          </a:xfrm>
          <a:prstGeom prst="rect">
            <a:avLst/>
          </a:prstGeom>
        </p:spPr>
      </p:pic>
    </p:spTree>
    <p:extLst>
      <p:ext uri="{BB962C8B-B14F-4D97-AF65-F5344CB8AC3E}">
        <p14:creationId xmlns:p14="http://schemas.microsoft.com/office/powerpoint/2010/main" val="265671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23A6-6F99-471B-9B17-F13DE562E3D5}"/>
              </a:ext>
            </a:extLst>
          </p:cNvPr>
          <p:cNvSpPr>
            <a:spLocks noGrp="1"/>
          </p:cNvSpPr>
          <p:nvPr>
            <p:ph type="title"/>
          </p:nvPr>
        </p:nvSpPr>
        <p:spPr/>
        <p:txBody>
          <a:bodyPr/>
          <a:lstStyle/>
          <a:p>
            <a:pPr algn="ctr"/>
            <a:r>
              <a:rPr lang="en-US" dirty="0"/>
              <a:t>Naming Convention</a:t>
            </a:r>
          </a:p>
        </p:txBody>
      </p:sp>
      <p:sp>
        <p:nvSpPr>
          <p:cNvPr id="3" name="Content Placeholder 2">
            <a:extLst>
              <a:ext uri="{FF2B5EF4-FFF2-40B4-BE49-F238E27FC236}">
                <a16:creationId xmlns:a16="http://schemas.microsoft.com/office/drawing/2014/main" id="{9B1E3567-C351-4692-8042-DAB2C083DD1C}"/>
              </a:ext>
            </a:extLst>
          </p:cNvPr>
          <p:cNvSpPr>
            <a:spLocks noGrp="1"/>
          </p:cNvSpPr>
          <p:nvPr>
            <p:ph idx="1"/>
          </p:nvPr>
        </p:nvSpPr>
        <p:spPr/>
        <p:txBody>
          <a:bodyPr>
            <a:normAutofit/>
          </a:bodyPr>
          <a:lstStyle/>
          <a:p>
            <a:pPr marL="0" indent="0">
              <a:buNone/>
            </a:pPr>
            <a:r>
              <a:rPr lang="en-US" sz="2400" dirty="0"/>
              <a:t>2. Schema object names</a:t>
            </a:r>
          </a:p>
          <a:p>
            <a:r>
              <a:rPr lang="en-US" sz="2400" dirty="0"/>
              <a:t>Case sensitivity: </a:t>
            </a:r>
            <a:r>
              <a:rPr lang="en-US" sz="2400" dirty="0">
                <a:hlinkClick r:id="rId2"/>
              </a:rPr>
              <a:t>https://dev.mysql.com/doc/refman/8.0/en/identifier-case-sensitivity.html</a:t>
            </a:r>
            <a:endParaRPr lang="en-US" sz="2400" dirty="0"/>
          </a:p>
          <a:p>
            <a:r>
              <a:rPr lang="en-US" sz="2400" dirty="0"/>
              <a:t>Almost used with UNIX, not case sensitive with Windows or MacOS</a:t>
            </a:r>
          </a:p>
        </p:txBody>
      </p:sp>
    </p:spTree>
    <p:extLst>
      <p:ext uri="{BB962C8B-B14F-4D97-AF65-F5344CB8AC3E}">
        <p14:creationId xmlns:p14="http://schemas.microsoft.com/office/powerpoint/2010/main" val="22027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23A6-6F99-471B-9B17-F13DE562E3D5}"/>
              </a:ext>
            </a:extLst>
          </p:cNvPr>
          <p:cNvSpPr>
            <a:spLocks noGrp="1"/>
          </p:cNvSpPr>
          <p:nvPr>
            <p:ph type="title"/>
          </p:nvPr>
        </p:nvSpPr>
        <p:spPr/>
        <p:txBody>
          <a:bodyPr/>
          <a:lstStyle/>
          <a:p>
            <a:pPr algn="ctr"/>
            <a:r>
              <a:rPr lang="en-US" dirty="0"/>
              <a:t>Naming Convention</a:t>
            </a:r>
          </a:p>
        </p:txBody>
      </p:sp>
      <p:sp>
        <p:nvSpPr>
          <p:cNvPr id="3" name="Content Placeholder 2">
            <a:extLst>
              <a:ext uri="{FF2B5EF4-FFF2-40B4-BE49-F238E27FC236}">
                <a16:creationId xmlns:a16="http://schemas.microsoft.com/office/drawing/2014/main" id="{9B1E3567-C351-4692-8042-DAB2C083DD1C}"/>
              </a:ext>
            </a:extLst>
          </p:cNvPr>
          <p:cNvSpPr>
            <a:spLocks noGrp="1"/>
          </p:cNvSpPr>
          <p:nvPr>
            <p:ph idx="1"/>
          </p:nvPr>
        </p:nvSpPr>
        <p:spPr/>
        <p:txBody>
          <a:bodyPr>
            <a:normAutofit/>
          </a:bodyPr>
          <a:lstStyle/>
          <a:p>
            <a:pPr marL="0" indent="0">
              <a:buNone/>
            </a:pPr>
            <a:r>
              <a:rPr lang="en-US" sz="2400" dirty="0"/>
              <a:t>2. Schema object names</a:t>
            </a:r>
          </a:p>
          <a:p>
            <a:r>
              <a:rPr lang="en-US" sz="2400" dirty="0"/>
              <a:t>Mapping identifiers to file names : </a:t>
            </a:r>
            <a:r>
              <a:rPr lang="en-US" sz="2400" dirty="0">
                <a:hlinkClick r:id="rId2"/>
              </a:rPr>
              <a:t>https://dev.mysql.com/doc/refman/8.0/en/identifier-mapping.html</a:t>
            </a:r>
            <a:endParaRPr lang="en-US" sz="2400" dirty="0"/>
          </a:p>
        </p:txBody>
      </p:sp>
    </p:spTree>
    <p:extLst>
      <p:ext uri="{BB962C8B-B14F-4D97-AF65-F5344CB8AC3E}">
        <p14:creationId xmlns:p14="http://schemas.microsoft.com/office/powerpoint/2010/main" val="285972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23A6-6F99-471B-9B17-F13DE562E3D5}"/>
              </a:ext>
            </a:extLst>
          </p:cNvPr>
          <p:cNvSpPr>
            <a:spLocks noGrp="1"/>
          </p:cNvSpPr>
          <p:nvPr>
            <p:ph type="title"/>
          </p:nvPr>
        </p:nvSpPr>
        <p:spPr/>
        <p:txBody>
          <a:bodyPr/>
          <a:lstStyle/>
          <a:p>
            <a:pPr algn="ctr"/>
            <a:r>
              <a:rPr lang="en-US" dirty="0"/>
              <a:t>Naming Convention</a:t>
            </a:r>
          </a:p>
        </p:txBody>
      </p:sp>
      <p:sp>
        <p:nvSpPr>
          <p:cNvPr id="3" name="Content Placeholder 2">
            <a:extLst>
              <a:ext uri="{FF2B5EF4-FFF2-40B4-BE49-F238E27FC236}">
                <a16:creationId xmlns:a16="http://schemas.microsoft.com/office/drawing/2014/main" id="{9B1E3567-C351-4692-8042-DAB2C083DD1C}"/>
              </a:ext>
            </a:extLst>
          </p:cNvPr>
          <p:cNvSpPr>
            <a:spLocks noGrp="1"/>
          </p:cNvSpPr>
          <p:nvPr>
            <p:ph idx="1"/>
          </p:nvPr>
        </p:nvSpPr>
        <p:spPr/>
        <p:txBody>
          <a:bodyPr>
            <a:normAutofit/>
          </a:bodyPr>
          <a:lstStyle/>
          <a:p>
            <a:pPr marL="0" indent="0">
              <a:buNone/>
            </a:pPr>
            <a:r>
              <a:rPr lang="en-US" sz="2400" dirty="0"/>
              <a:t>2. Schema object names</a:t>
            </a:r>
          </a:p>
          <a:p>
            <a:r>
              <a:rPr lang="en-US" sz="2400" dirty="0"/>
              <a:t>Function name parsing and Resolution : </a:t>
            </a:r>
            <a:r>
              <a:rPr lang="en-US" sz="2400" dirty="0">
                <a:hlinkClick r:id="rId2"/>
              </a:rPr>
              <a:t>https://dev.mysql.com/doc/refman/8.0/en/function-resolution.html</a:t>
            </a:r>
            <a:endParaRPr lang="en-US" sz="2400" dirty="0"/>
          </a:p>
          <a:p>
            <a:r>
              <a:rPr lang="en-US" sz="2400" dirty="0"/>
              <a:t>Some function name require space when parsing</a:t>
            </a:r>
          </a:p>
          <a:p>
            <a:pPr marL="0" indent="0">
              <a:buNone/>
            </a:pPr>
            <a:endParaRPr lang="en-US" sz="2400" dirty="0"/>
          </a:p>
          <a:p>
            <a:endParaRPr lang="en-US" sz="2400" dirty="0"/>
          </a:p>
        </p:txBody>
      </p:sp>
      <p:pic>
        <p:nvPicPr>
          <p:cNvPr id="7" name="Picture 6">
            <a:extLst>
              <a:ext uri="{FF2B5EF4-FFF2-40B4-BE49-F238E27FC236}">
                <a16:creationId xmlns:a16="http://schemas.microsoft.com/office/drawing/2014/main" id="{F0FC7C76-4EEC-44A6-9BB1-44A0790F1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266" y="3509553"/>
            <a:ext cx="5497468" cy="2866027"/>
          </a:xfrm>
          <a:prstGeom prst="rect">
            <a:avLst/>
          </a:prstGeom>
        </p:spPr>
      </p:pic>
    </p:spTree>
    <p:extLst>
      <p:ext uri="{BB962C8B-B14F-4D97-AF65-F5344CB8AC3E}">
        <p14:creationId xmlns:p14="http://schemas.microsoft.com/office/powerpoint/2010/main" val="173223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23A6-6F99-471B-9B17-F13DE562E3D5}"/>
              </a:ext>
            </a:extLst>
          </p:cNvPr>
          <p:cNvSpPr>
            <a:spLocks noGrp="1"/>
          </p:cNvSpPr>
          <p:nvPr>
            <p:ph type="title"/>
          </p:nvPr>
        </p:nvSpPr>
        <p:spPr/>
        <p:txBody>
          <a:bodyPr/>
          <a:lstStyle/>
          <a:p>
            <a:pPr algn="ctr"/>
            <a:r>
              <a:rPr lang="en-US" dirty="0"/>
              <a:t>Naming Convention</a:t>
            </a:r>
          </a:p>
        </p:txBody>
      </p:sp>
      <p:sp>
        <p:nvSpPr>
          <p:cNvPr id="3" name="Content Placeholder 2">
            <a:extLst>
              <a:ext uri="{FF2B5EF4-FFF2-40B4-BE49-F238E27FC236}">
                <a16:creationId xmlns:a16="http://schemas.microsoft.com/office/drawing/2014/main" id="{9B1E3567-C351-4692-8042-DAB2C083DD1C}"/>
              </a:ext>
            </a:extLst>
          </p:cNvPr>
          <p:cNvSpPr>
            <a:spLocks noGrp="1"/>
          </p:cNvSpPr>
          <p:nvPr>
            <p:ph idx="1"/>
          </p:nvPr>
        </p:nvSpPr>
        <p:spPr/>
        <p:txBody>
          <a:bodyPr>
            <a:normAutofit/>
          </a:bodyPr>
          <a:lstStyle/>
          <a:p>
            <a:pPr marL="0" indent="0">
              <a:buNone/>
            </a:pPr>
            <a:r>
              <a:rPr lang="en-US" sz="2400" dirty="0"/>
              <a:t>3. Keywords and Reserved words</a:t>
            </a:r>
          </a:p>
          <a:p>
            <a:r>
              <a:rPr lang="en-US" sz="2400" dirty="0"/>
              <a:t>Certain keywords : SELECT, DELETE, BIGINT,… and built-in function names are reserved words and require special treatment for use as identifiers.</a:t>
            </a:r>
          </a:p>
          <a:p>
            <a:r>
              <a:rPr lang="en-US" sz="2400" dirty="0"/>
              <a:t>Reserved keywords are permitted only with ` ` when non-reserved keywords are not.</a:t>
            </a:r>
          </a:p>
          <a:p>
            <a:r>
              <a:rPr lang="en-US" sz="2400" dirty="0"/>
              <a:t>Query to extract keyword list in MySQL:  </a:t>
            </a:r>
          </a:p>
          <a:p>
            <a:endParaRPr lang="en-US" sz="2400" dirty="0"/>
          </a:p>
          <a:p>
            <a:endParaRPr lang="en-US" sz="2400" dirty="0"/>
          </a:p>
          <a:p>
            <a:endParaRPr lang="en-US" sz="2400" dirty="0"/>
          </a:p>
          <a:p>
            <a:pPr marL="0" indent="0" algn="ctr">
              <a:buNone/>
            </a:pPr>
            <a:r>
              <a:rPr lang="en-US" sz="2400" dirty="0">
                <a:hlinkClick r:id="rId2"/>
              </a:rPr>
              <a:t>https://dev.mysql.com/doc/refman/8.0/en/keywords.html</a:t>
            </a:r>
            <a:endParaRPr lang="en-US" sz="2400" dirty="0"/>
          </a:p>
        </p:txBody>
      </p:sp>
      <p:pic>
        <p:nvPicPr>
          <p:cNvPr id="5" name="Picture 4">
            <a:extLst>
              <a:ext uri="{FF2B5EF4-FFF2-40B4-BE49-F238E27FC236}">
                <a16:creationId xmlns:a16="http://schemas.microsoft.com/office/drawing/2014/main" id="{DA997FBC-AD20-4E21-BD60-D1FCEEBA5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595" y="4226366"/>
            <a:ext cx="7588640" cy="1149409"/>
          </a:xfrm>
          <a:prstGeom prst="rect">
            <a:avLst/>
          </a:prstGeom>
        </p:spPr>
      </p:pic>
    </p:spTree>
    <p:extLst>
      <p:ext uri="{BB962C8B-B14F-4D97-AF65-F5344CB8AC3E}">
        <p14:creationId xmlns:p14="http://schemas.microsoft.com/office/powerpoint/2010/main" val="117811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23A6-6F99-471B-9B17-F13DE562E3D5}"/>
              </a:ext>
            </a:extLst>
          </p:cNvPr>
          <p:cNvSpPr>
            <a:spLocks noGrp="1"/>
          </p:cNvSpPr>
          <p:nvPr>
            <p:ph type="title"/>
          </p:nvPr>
        </p:nvSpPr>
        <p:spPr/>
        <p:txBody>
          <a:bodyPr/>
          <a:lstStyle/>
          <a:p>
            <a:pPr algn="ctr"/>
            <a:r>
              <a:rPr lang="en-US" dirty="0"/>
              <a:t>Naming Convention</a:t>
            </a:r>
          </a:p>
        </p:txBody>
      </p:sp>
      <p:sp>
        <p:nvSpPr>
          <p:cNvPr id="3" name="Content Placeholder 2">
            <a:extLst>
              <a:ext uri="{FF2B5EF4-FFF2-40B4-BE49-F238E27FC236}">
                <a16:creationId xmlns:a16="http://schemas.microsoft.com/office/drawing/2014/main" id="{9B1E3567-C351-4692-8042-DAB2C083DD1C}"/>
              </a:ext>
            </a:extLst>
          </p:cNvPr>
          <p:cNvSpPr>
            <a:spLocks noGrp="1"/>
          </p:cNvSpPr>
          <p:nvPr>
            <p:ph idx="1"/>
          </p:nvPr>
        </p:nvSpPr>
        <p:spPr/>
        <p:txBody>
          <a:bodyPr>
            <a:normAutofit/>
          </a:bodyPr>
          <a:lstStyle/>
          <a:p>
            <a:pPr marL="0" indent="0">
              <a:buNone/>
            </a:pPr>
            <a:r>
              <a:rPr lang="en-US" sz="2400" dirty="0"/>
              <a:t>4. User defined variables</a:t>
            </a:r>
          </a:p>
          <a:p>
            <a:r>
              <a:rPr lang="en-US" sz="2400" dirty="0"/>
              <a:t>Syntax : </a:t>
            </a:r>
            <a:r>
              <a:rPr lang="en-US" sz="2400" dirty="0">
                <a:solidFill>
                  <a:srgbClr val="FF0000"/>
                </a:solidFill>
              </a:rPr>
              <a:t>@var_name</a:t>
            </a:r>
            <a:r>
              <a:rPr lang="en-US" sz="2400" dirty="0"/>
              <a:t>, where </a:t>
            </a:r>
            <a:r>
              <a:rPr lang="en-US" sz="2400" dirty="0" err="1">
                <a:solidFill>
                  <a:srgbClr val="FF0000"/>
                </a:solidFill>
              </a:rPr>
              <a:t>var_name</a:t>
            </a:r>
            <a:r>
              <a:rPr lang="en-US" sz="2400" dirty="0">
                <a:solidFill>
                  <a:srgbClr val="FF0000"/>
                </a:solidFill>
              </a:rPr>
              <a:t> </a:t>
            </a:r>
            <a:r>
              <a:rPr lang="en-US" sz="2400" dirty="0"/>
              <a:t>consists of alphanumeric character, ., _, and $. Can contain other characters if put as string or identifiers (</a:t>
            </a:r>
            <a:r>
              <a:rPr lang="en-US" sz="2400" dirty="0" err="1"/>
              <a:t>e.g</a:t>
            </a:r>
            <a:r>
              <a:rPr lang="en-US" sz="2400" dirty="0"/>
              <a:t>: @’my-var’)</a:t>
            </a:r>
            <a:endParaRPr lang="en-US" sz="2400" dirty="0">
              <a:solidFill>
                <a:srgbClr val="FF0000"/>
              </a:solidFill>
            </a:endParaRPr>
          </a:p>
          <a:p>
            <a:pPr marL="0" indent="0" algn="ctr">
              <a:buNone/>
            </a:pPr>
            <a:r>
              <a:rPr lang="en-US" sz="2400" dirty="0">
                <a:hlinkClick r:id="rId2"/>
              </a:rPr>
              <a:t>https://dev.mysql.com/doc/refman/8.0/en/user-variables.html</a:t>
            </a:r>
            <a:endParaRPr lang="en-US" sz="2400" dirty="0"/>
          </a:p>
        </p:txBody>
      </p:sp>
    </p:spTree>
    <p:extLst>
      <p:ext uri="{BB962C8B-B14F-4D97-AF65-F5344CB8AC3E}">
        <p14:creationId xmlns:p14="http://schemas.microsoft.com/office/powerpoint/2010/main" val="1339999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13E8-6E27-443A-85C9-3AE261A46D45}"/>
              </a:ext>
            </a:extLst>
          </p:cNvPr>
          <p:cNvSpPr>
            <a:spLocks noGrp="1"/>
          </p:cNvSpPr>
          <p:nvPr>
            <p:ph type="title"/>
          </p:nvPr>
        </p:nvSpPr>
        <p:spPr/>
        <p:txBody>
          <a:bodyPr/>
          <a:lstStyle/>
          <a:p>
            <a:pPr algn="ctr"/>
            <a:r>
              <a:rPr lang="en-US" dirty="0"/>
              <a:t>Flow Control Functions</a:t>
            </a:r>
          </a:p>
        </p:txBody>
      </p:sp>
      <p:sp>
        <p:nvSpPr>
          <p:cNvPr id="3" name="Content Placeholder 2">
            <a:extLst>
              <a:ext uri="{FF2B5EF4-FFF2-40B4-BE49-F238E27FC236}">
                <a16:creationId xmlns:a16="http://schemas.microsoft.com/office/drawing/2014/main" id="{4B5EA931-1F63-40A3-85D4-70B10E5300DA}"/>
              </a:ext>
            </a:extLst>
          </p:cNvPr>
          <p:cNvSpPr>
            <a:spLocks noGrp="1"/>
          </p:cNvSpPr>
          <p:nvPr>
            <p:ph idx="1"/>
          </p:nvPr>
        </p:nvSpPr>
        <p:spPr/>
        <p:txBody>
          <a:bodyPr/>
          <a:lstStyle/>
          <a:p>
            <a:r>
              <a:rPr lang="en-US" dirty="0"/>
              <a:t>There are some main flow control operators in MySQL</a:t>
            </a:r>
          </a:p>
          <a:p>
            <a:pPr marL="0" indent="0">
              <a:buNone/>
            </a:pPr>
            <a:endParaRPr lang="en-US" dirty="0"/>
          </a:p>
        </p:txBody>
      </p:sp>
      <p:pic>
        <p:nvPicPr>
          <p:cNvPr id="5" name="Picture 4">
            <a:extLst>
              <a:ext uri="{FF2B5EF4-FFF2-40B4-BE49-F238E27FC236}">
                <a16:creationId xmlns:a16="http://schemas.microsoft.com/office/drawing/2014/main" id="{CE8FBF6A-3004-4677-A5AF-02790DD2B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221" y="2608991"/>
            <a:ext cx="5803557" cy="3434758"/>
          </a:xfrm>
          <a:prstGeom prst="rect">
            <a:avLst/>
          </a:prstGeom>
        </p:spPr>
      </p:pic>
    </p:spTree>
    <p:extLst>
      <p:ext uri="{BB962C8B-B14F-4D97-AF65-F5344CB8AC3E}">
        <p14:creationId xmlns:p14="http://schemas.microsoft.com/office/powerpoint/2010/main" val="4252462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2331</TotalTime>
  <Words>1088</Words>
  <Application>Microsoft Office PowerPoint</Application>
  <PresentationFormat>Widescreen</PresentationFormat>
  <Paragraphs>124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inter-regular</vt:lpstr>
      <vt:lpstr>Arial</vt:lpstr>
      <vt:lpstr>Calibri</vt:lpstr>
      <vt:lpstr>Calibri Light</vt:lpstr>
      <vt:lpstr>Wingdings</vt:lpstr>
      <vt:lpstr>Office Theme</vt:lpstr>
      <vt:lpstr>Naming Convention</vt:lpstr>
      <vt:lpstr>Naming Convention</vt:lpstr>
      <vt:lpstr>Naming Convention</vt:lpstr>
      <vt:lpstr>Naming Convention</vt:lpstr>
      <vt:lpstr>Naming Convention</vt:lpstr>
      <vt:lpstr>Naming Convention</vt:lpstr>
      <vt:lpstr>Naming Convention</vt:lpstr>
      <vt:lpstr>Naming Convention</vt:lpstr>
      <vt:lpstr>Flow Control Functions</vt:lpstr>
      <vt:lpstr>Flow Control Functions Syntax</vt:lpstr>
      <vt:lpstr>Flow Control Functions Syntax</vt:lpstr>
      <vt:lpstr>Flow Control Functions Syntax</vt:lpstr>
      <vt:lpstr>Flow Control Functions Syntax</vt:lpstr>
      <vt:lpstr>Flow Control Functions Syntax</vt:lpstr>
      <vt:lpstr>Stored Routine</vt:lpstr>
      <vt:lpstr>Stored Routine</vt:lpstr>
      <vt:lpstr>Stored Routine Syntax</vt:lpstr>
      <vt:lpstr>Adding Function to MySQL</vt:lpstr>
      <vt:lpstr>Stored Procedure vs Stored Function</vt:lpstr>
      <vt:lpstr>Trigger</vt:lpstr>
      <vt:lpstr>Trigger Benefits</vt:lpstr>
      <vt:lpstr>Trigger</vt:lpstr>
      <vt:lpstr>Trigger Limits</vt:lpstr>
      <vt:lpstr>Trigger</vt:lpstr>
      <vt:lpstr>Trigger vs Stored Procedure</vt:lpstr>
      <vt:lpstr>Transaction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trong MySQL</dc:title>
  <dc:creator>Le Hoang Phuc (FWA.EC)</dc:creator>
  <cp:lastModifiedBy>Phan Khac Dien 20165855</cp:lastModifiedBy>
  <cp:revision>66</cp:revision>
  <dcterms:created xsi:type="dcterms:W3CDTF">2022-03-14T02:46:55Z</dcterms:created>
  <dcterms:modified xsi:type="dcterms:W3CDTF">2022-03-21T17:36:33Z</dcterms:modified>
</cp:coreProperties>
</file>