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05613" cy="9939338"/>
  <p:defaultTextStyle>
    <a:defPPr>
      <a:defRPr lang="ko-KR"/>
    </a:defPPr>
    <a:lvl1pPr marL="0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an Khac Dien 20165855" initials="PKD2" lastIdx="1" clrIdx="0">
    <p:extLst>
      <p:ext uri="{19B8F6BF-5375-455C-9EA6-DF929625EA0E}">
        <p15:presenceInfo xmlns:p15="http://schemas.microsoft.com/office/powerpoint/2012/main" userId="S::dien.pk165855@sis.hust.edu.vn::7543e4e4-d625-40dc-9bf6-31f751e530d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BD4F"/>
    <a:srgbClr val="95B3D7"/>
    <a:srgbClr val="C7004C"/>
    <a:srgbClr val="50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69" autoAdjust="0"/>
    <p:restoredTop sz="96395" autoAdjust="0"/>
  </p:normalViewPr>
  <p:slideViewPr>
    <p:cSldViewPr>
      <p:cViewPr>
        <p:scale>
          <a:sx n="125" d="100"/>
          <a:sy n="125" d="100"/>
        </p:scale>
        <p:origin x="786" y="4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28" y="-10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F1C7C-30AB-4920-B892-D59D8900ACC9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1463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7BB8-14F5-43C8-9EE9-7B7176E0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0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63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2"/>
          <p:cNvSpPr>
            <a:spLocks noChangeShapeType="1"/>
          </p:cNvSpPr>
          <p:nvPr userDrawn="1"/>
        </p:nvSpPr>
        <p:spPr bwMode="auto">
          <a:xfrm>
            <a:off x="86458" y="304014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0" y="4969714"/>
            <a:ext cx="1784168" cy="16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000" tIns="27000" rIns="27000" bIns="27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750" b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Copyrightⓒ. 2021. All Rights Reserved.</a:t>
            </a:r>
            <a:endParaRPr lang="ko-KR" altLang="en-US" sz="750">
              <a:solidFill>
                <a:srgbClr val="7F7F7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6" name="직사각형 1"/>
          <p:cNvSpPr>
            <a:spLocks noChangeArrowheads="1"/>
          </p:cNvSpPr>
          <p:nvPr userDrawn="1"/>
        </p:nvSpPr>
        <p:spPr bwMode="auto">
          <a:xfrm>
            <a:off x="-1" y="0"/>
            <a:ext cx="5724127" cy="34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55859" tIns="77930" rIns="155859" bIns="77930" anchor="ctr">
            <a:spAutoFit/>
          </a:bodyPr>
          <a:lstStyle/>
          <a:p>
            <a:pPr marL="0" marR="0" lvl="0" indent="0" algn="l" defTabSz="779252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>
                <a:solidFill>
                  <a:srgbClr val="008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Framework </a:t>
            </a:r>
            <a:r>
              <a:rPr lang="en-US" altLang="ko-KR" sz="1200" b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 charset="0"/>
              </a:rPr>
              <a:t>| Spring Bean</a:t>
            </a:r>
            <a:endParaRPr lang="en-US" sz="1200" b="1" kern="1200">
              <a:solidFill>
                <a:srgbClr val="80808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86458" y="4966886"/>
            <a:ext cx="897255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9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213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22FA79-0450-421D-AACD-B6448138B6B0}"/>
              </a:ext>
            </a:extLst>
          </p:cNvPr>
          <p:cNvSpPr txBox="1"/>
          <p:nvPr/>
        </p:nvSpPr>
        <p:spPr>
          <a:xfrm>
            <a:off x="3744" y="312889"/>
            <a:ext cx="9136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7013" indent="-227013">
              <a:buFont typeface="Wingdings" panose="05000000000000000000" pitchFamily="2" charset="2"/>
              <a:buChar char="q"/>
            </a:pPr>
            <a:r>
              <a:rPr lang="en-US" sz="1200" b="1" u="sng">
                <a:latin typeface="Calibri" panose="020F0502020204030204" pitchFamily="34" charset="0"/>
                <a:cs typeface="Calibri" panose="020F0502020204030204" pitchFamily="34" charset="0"/>
              </a:rPr>
              <a:t>Theory:</a:t>
            </a:r>
            <a:endParaRPr lang="en-US" b="1" u="sng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C6274-A584-4250-8215-9810248172FC}"/>
              </a:ext>
            </a:extLst>
          </p:cNvPr>
          <p:cNvSpPr txBox="1"/>
          <p:nvPr/>
        </p:nvSpPr>
        <p:spPr>
          <a:xfrm>
            <a:off x="251520" y="536487"/>
            <a:ext cx="47527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Tx/>
              <a:buChar char="-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Là các </a:t>
            </a:r>
            <a:r>
              <a:rPr lang="en-US" sz="1000" b="1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 trong Spring Framework, được </a:t>
            </a:r>
            <a:r>
              <a:rPr lang="en-US" sz="100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khởi tạo thông qua Spring container</a:t>
            </a: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. Bất kỳ </a:t>
            </a:r>
            <a:r>
              <a:rPr lang="en-US" sz="100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class JAVA POJO nào cũng có thể là Spring bean</a:t>
            </a: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 nếu được cấu hình và khởi tạo thông qua </a:t>
            </a:r>
            <a:r>
              <a:rPr lang="en-US" sz="1000" b="1">
                <a:latin typeface="Calibri" panose="020F0502020204030204" pitchFamily="34" charset="0"/>
                <a:cs typeface="Calibri" panose="020F0502020204030204" pitchFamily="34" charset="0"/>
              </a:rPr>
              <a:t>Container</a:t>
            </a: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 bằng việc cung cấp các thông tin cấu hình (các file xml,…)</a:t>
            </a:r>
          </a:p>
          <a:p>
            <a:pPr marL="285750" indent="-285750" latinLnBrk="0">
              <a:buFontTx/>
              <a:buChar char="-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Các loại </a:t>
            </a:r>
            <a:r>
              <a:rPr lang="en-US" sz="1000" b="1">
                <a:latin typeface="Calibri" panose="020F0502020204030204" pitchFamily="34" charset="0"/>
                <a:cs typeface="Calibri" panose="020F0502020204030204" pitchFamily="34" charset="0"/>
              </a:rPr>
              <a:t>Bean Scope</a:t>
            </a: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75376" lvl="1" indent="-285750" latinLnBrk="0">
              <a:buFont typeface="Arial" panose="020B0604020202020204" pitchFamily="34" charset="0"/>
              <a:buChar char="•"/>
            </a:pPr>
            <a:r>
              <a:rPr lang="en-US" sz="1000" b="1">
                <a:latin typeface="Calibri" panose="020F0502020204030204" pitchFamily="34" charset="0"/>
                <a:cs typeface="Calibri" panose="020F0502020204030204" pitchFamily="34" charset="0"/>
              </a:rPr>
              <a:t>Singleton</a:t>
            </a: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: Chỉ duy nhất 1 instance của bean được tạo cho mỗi Container. Là loại scope mặc định.</a:t>
            </a:r>
          </a:p>
          <a:p>
            <a:pPr marL="675376" lvl="1" indent="-285750" latinLnBrk="0">
              <a:buFont typeface="Arial" panose="020B0604020202020204" pitchFamily="34" charset="0"/>
              <a:buChar char="•"/>
            </a:pPr>
            <a:r>
              <a:rPr lang="en-US" sz="1000" b="1">
                <a:latin typeface="Calibri" panose="020F0502020204030204" pitchFamily="34" charset="0"/>
                <a:cs typeface="Calibri" panose="020F0502020204030204" pitchFamily="34" charset="0"/>
              </a:rPr>
              <a:t>Prototype</a:t>
            </a: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: Mỗi 1 request sẽ tạo ra một </a:t>
            </a:r>
            <a:r>
              <a:rPr lang="en-US" sz="1000" b="1">
                <a:latin typeface="Calibri" panose="020F0502020204030204" pitchFamily="34" charset="0"/>
                <a:cs typeface="Calibri" panose="020F0502020204030204" pitchFamily="34" charset="0"/>
              </a:rPr>
              <a:t>Instance </a:t>
            </a: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khác của Bean.</a:t>
            </a:r>
          </a:p>
          <a:p>
            <a:pPr marL="675376" lvl="1" indent="-285750" latinLnBrk="0">
              <a:buFont typeface="Arial" panose="020B0604020202020204" pitchFamily="34" charset="0"/>
              <a:buChar char="•"/>
            </a:pPr>
            <a:r>
              <a:rPr lang="en-US" sz="1000" b="1"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: Giống Prototype nhưng dùng trong ứng dụng web, mỗi khi có 1 HTTP request sẽ tạo ra một instance.</a:t>
            </a:r>
          </a:p>
          <a:p>
            <a:pPr marL="675376" lvl="1" indent="-285750" latinLnBrk="0">
              <a:buFont typeface="Arial" panose="020B0604020202020204" pitchFamily="34" charset="0"/>
              <a:buChar char="•"/>
            </a:pPr>
            <a:r>
              <a:rPr lang="en-US" sz="1000" b="1">
                <a:latin typeface="Calibri" panose="020F0502020204030204" pitchFamily="34" charset="0"/>
                <a:cs typeface="Calibri" panose="020F0502020204030204" pitchFamily="34" charset="0"/>
              </a:rPr>
              <a:t>Session</a:t>
            </a: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: 1 Instance sẽ được tạo cho mỗi 1 session.</a:t>
            </a:r>
          </a:p>
          <a:p>
            <a:pPr marL="675376" lvl="1" indent="-285750" latinLnBrk="0">
              <a:buFont typeface="Arial" panose="020B0604020202020204" pitchFamily="34" charset="0"/>
              <a:buChar char="•"/>
            </a:pPr>
            <a:r>
              <a:rPr lang="en-US" sz="1000" b="1">
                <a:latin typeface="Calibri" panose="020F0502020204030204" pitchFamily="34" charset="0"/>
                <a:cs typeface="Calibri" panose="020F0502020204030204" pitchFamily="34" charset="0"/>
              </a:rPr>
              <a:t>Global-Session</a:t>
            </a: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: tạo “</a:t>
            </a:r>
            <a:r>
              <a:rPr lang="en-US" sz="1000" i="1">
                <a:latin typeface="Calibri" panose="020F0502020204030204" pitchFamily="34" charset="0"/>
                <a:cs typeface="Calibri" panose="020F0502020204030204" pitchFamily="34" charset="0"/>
              </a:rPr>
              <a:t>global session bean</a:t>
            </a: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” cho các ứng dụng Portler.</a:t>
            </a:r>
          </a:p>
          <a:p>
            <a:pPr marL="675376" lvl="1" indent="-285750" latinLnBrk="0">
              <a:buFont typeface="Arial" panose="020B0604020202020204" pitchFamily="34" charset="0"/>
              <a:buChar char="•"/>
            </a:pPr>
            <a:endParaRPr lang="en-US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1" indent="-285750" latinLnBrk="0">
              <a:buFontTx/>
              <a:buChar char="-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Các </a:t>
            </a:r>
            <a:r>
              <a:rPr lang="en-US" sz="1000" b="1">
                <a:latin typeface="Calibri" panose="020F0502020204030204" pitchFamily="34" charset="0"/>
                <a:cs typeface="Calibri" panose="020F0502020204030204" pitchFamily="34" charset="0"/>
              </a:rPr>
              <a:t>annotation</a:t>
            </a: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 trong </a:t>
            </a:r>
            <a:r>
              <a:rPr lang="en-US" sz="1000" b="1">
                <a:latin typeface="Calibri" panose="020F0502020204030204" pitchFamily="34" charset="0"/>
                <a:cs typeface="Calibri" panose="020F0502020204030204" pitchFamily="34" charset="0"/>
              </a:rPr>
              <a:t>Sping bean</a:t>
            </a: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75376" lvl="2" indent="-285750" latinLnBrk="0">
              <a:buFont typeface="Arial" panose="020B0604020202020204" pitchFamily="34" charset="0"/>
              <a:buChar char="•"/>
            </a:pPr>
            <a:r>
              <a:rPr lang="en-US" sz="1000" b="1">
                <a:latin typeface="Calibri" panose="020F0502020204030204" pitchFamily="34" charset="0"/>
                <a:cs typeface="Calibri" panose="020F0502020204030204" pitchFamily="34" charset="0"/>
              </a:rPr>
              <a:t>@Component</a:t>
            </a: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: là một annotation </a:t>
            </a:r>
            <a:r>
              <a:rPr lang="en-US" sz="100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chú thích trên các class</a:t>
            </a: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 để giúp Spring biết nó là một </a:t>
            </a:r>
            <a:r>
              <a:rPr lang="en-US" sz="1000" b="1">
                <a:latin typeface="Calibri" panose="020F0502020204030204" pitchFamily="34" charset="0"/>
                <a:cs typeface="Calibri" panose="020F0502020204030204" pitchFamily="34" charset="0"/>
              </a:rPr>
              <a:t>Bean</a:t>
            </a: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675376" lvl="2" indent="-285750" latinLnBrk="0">
              <a:buFont typeface="Arial" panose="020B0604020202020204" pitchFamily="34" charset="0"/>
              <a:buChar char="•"/>
            </a:pPr>
            <a:r>
              <a:rPr lang="en-US" sz="1000" b="1">
                <a:latin typeface="Calibri" panose="020F0502020204030204" pitchFamily="34" charset="0"/>
                <a:cs typeface="Calibri" panose="020F0502020204030204" pitchFamily="34" charset="0"/>
              </a:rPr>
              <a:t>@Autowired</a:t>
            </a: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: đánh dấu thuộc tính sẽ được inject trong 1 High-level class. Điều này sẽ chỉ ra cho Spring biết là cần tiêm 1 Dependency vào thuộc tính được đánh dấu khi khởi tạo High-Level Class.</a:t>
            </a:r>
          </a:p>
          <a:p>
            <a:pPr marL="675376" lvl="2" indent="-285750" latinLnBrk="0">
              <a:buFont typeface="Arial" panose="020B0604020202020204" pitchFamily="34" charset="0"/>
              <a:buChar char="•"/>
            </a:pPr>
            <a:r>
              <a:rPr lang="en-US" sz="1000" b="1">
                <a:latin typeface="Calibri" panose="020F0502020204030204" pitchFamily="34" charset="0"/>
                <a:cs typeface="Calibri" panose="020F0502020204030204" pitchFamily="34" charset="0"/>
              </a:rPr>
              <a:t>@Primary</a:t>
            </a: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: đánh dấu ưu tiên trên một Bean trong hoàn cảnh có nhiều Bean cùng 1 Kiểu (Nhiều Low-Level class implement từ cùng 1 Interface).</a:t>
            </a:r>
          </a:p>
          <a:p>
            <a:pPr marL="675376" lvl="2" indent="-285750" latinLnBrk="0">
              <a:buFont typeface="Arial" panose="020B0604020202020204" pitchFamily="34" charset="0"/>
              <a:buChar char="•"/>
            </a:pPr>
            <a:r>
              <a:rPr lang="en-US" sz="1000" b="1">
                <a:latin typeface="Calibri" panose="020F0502020204030204" pitchFamily="34" charset="0"/>
                <a:cs typeface="Calibri" panose="020F0502020204030204" pitchFamily="34" charset="0"/>
              </a:rPr>
              <a:t>@Qualifier</a:t>
            </a: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: xác định tên của một Bean mà bạn muốn chỉ định Inject.</a:t>
            </a:r>
          </a:p>
          <a:p>
            <a:pPr marL="389626" lvl="2" latinLnBrk="0"/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	Ví dụ: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A8B4CF-164D-41A1-8CB4-B76682B88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276" y="375267"/>
            <a:ext cx="4030201" cy="454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3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92A5D8-3C0A-4492-832E-D3C924E79E20}"/>
              </a:ext>
            </a:extLst>
          </p:cNvPr>
          <p:cNvSpPr txBox="1"/>
          <p:nvPr/>
        </p:nvSpPr>
        <p:spPr>
          <a:xfrm>
            <a:off x="3744" y="312889"/>
            <a:ext cx="9136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7013" indent="-227013">
              <a:buFont typeface="Wingdings" panose="05000000000000000000" pitchFamily="2" charset="2"/>
              <a:buChar char="q"/>
            </a:pPr>
            <a:r>
              <a:rPr lang="en-US" sz="1200" b="1" u="sng">
                <a:latin typeface="Calibri" panose="020F0502020204030204" pitchFamily="34" charset="0"/>
                <a:cs typeface="Calibri" panose="020F0502020204030204" pitchFamily="34" charset="0"/>
              </a:rPr>
              <a:t>Bean life cycle:</a:t>
            </a:r>
            <a:endParaRPr lang="en-US" b="1" u="sng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73DF6F-FE30-4B24-B6CB-4D7C1E4F0B61}"/>
              </a:ext>
            </a:extLst>
          </p:cNvPr>
          <p:cNvSpPr txBox="1"/>
          <p:nvPr/>
        </p:nvSpPr>
        <p:spPr>
          <a:xfrm>
            <a:off x="251520" y="536487"/>
            <a:ext cx="8712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Tx/>
              <a:buChar char="-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Vòng đời của một Bean từ lúc khởi tạo đến khi shut down được biểu diễn như hình bên dưới đây: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F99A744-3620-4467-BB1B-82068B8E5D56}"/>
              </a:ext>
            </a:extLst>
          </p:cNvPr>
          <p:cNvGrpSpPr/>
          <p:nvPr/>
        </p:nvGrpSpPr>
        <p:grpSpPr>
          <a:xfrm>
            <a:off x="255290" y="780309"/>
            <a:ext cx="4617283" cy="2913112"/>
            <a:chOff x="255290" y="780309"/>
            <a:chExt cx="4617283" cy="2913112"/>
          </a:xfrm>
        </p:grpSpPr>
        <p:pic>
          <p:nvPicPr>
            <p:cNvPr id="1026" name="Picture 2" descr="image">
              <a:extLst>
                <a:ext uri="{FF2B5EF4-FFF2-40B4-BE49-F238E27FC236}">
                  <a16:creationId xmlns:a16="http://schemas.microsoft.com/office/drawing/2014/main" id="{A1DDC00B-617F-49AB-A5BB-EBDBBC495C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290" y="780309"/>
              <a:ext cx="4617283" cy="2913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DFB962C-BD38-411C-B84B-29B18FF48463}"/>
                </a:ext>
              </a:extLst>
            </p:cNvPr>
            <p:cNvSpPr/>
            <p:nvPr/>
          </p:nvSpPr>
          <p:spPr>
            <a:xfrm>
              <a:off x="382566" y="2532167"/>
              <a:ext cx="2016224" cy="1440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700E71-E14F-4651-8486-F516D7DF5595}"/>
                </a:ext>
              </a:extLst>
            </p:cNvPr>
            <p:cNvSpPr/>
            <p:nvPr/>
          </p:nvSpPr>
          <p:spPr>
            <a:xfrm>
              <a:off x="2778285" y="1838681"/>
              <a:ext cx="2016224" cy="1440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FC70827-C63A-42A5-80FF-5486BD4B1B4D}"/>
              </a:ext>
            </a:extLst>
          </p:cNvPr>
          <p:cNvSpPr txBox="1"/>
          <p:nvPr/>
        </p:nvSpPr>
        <p:spPr>
          <a:xfrm>
            <a:off x="4889693" y="780309"/>
            <a:ext cx="407479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 latinLnBrk="0">
              <a:buFontTx/>
              <a:buChar char="-"/>
              <a:defRPr sz="1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228600" indent="-228600">
              <a:spcAft>
                <a:spcPts val="600"/>
              </a:spcAft>
              <a:buAutoNum type="arabicPeriod"/>
            </a:pPr>
            <a:r>
              <a:rPr lang="vi-VN"/>
              <a:t>Khi IoC Container (ApplicationContext) tìm thấy một Bean cần quản lý, nó sẽ khởi tạo bằng Constructor</a:t>
            </a:r>
            <a:endParaRPr lang="en-US"/>
          </a:p>
          <a:p>
            <a:pPr marL="228600" indent="-228600">
              <a:spcAft>
                <a:spcPts val="600"/>
              </a:spcAft>
              <a:buAutoNum type="arabicPeriod"/>
            </a:pPr>
            <a:r>
              <a:rPr lang="vi-VN"/>
              <a:t>inject dependencies vào Bean bằng Setter, và thực hiện các quá trình cài đặt khác vào Bean như setBeanName, setBeanClassLoader, v.v..</a:t>
            </a:r>
            <a:endParaRPr lang="en-US"/>
          </a:p>
          <a:p>
            <a:pPr marL="228600" indent="-228600">
              <a:spcAft>
                <a:spcPts val="600"/>
              </a:spcAft>
              <a:buAutoNum type="arabicPeriod"/>
            </a:pPr>
            <a:r>
              <a:rPr lang="vi-VN"/>
              <a:t>Hàm đánh dấu </a:t>
            </a:r>
            <a:r>
              <a:rPr lang="vi-VN" b="1"/>
              <a:t>@PostConstruct </a:t>
            </a:r>
            <a:r>
              <a:rPr lang="vi-VN"/>
              <a:t>được gọi</a:t>
            </a:r>
            <a:endParaRPr lang="en-US"/>
          </a:p>
          <a:p>
            <a:pPr marL="228600" indent="-228600">
              <a:spcAft>
                <a:spcPts val="600"/>
              </a:spcAft>
              <a:buAutoNum type="arabicPeriod"/>
            </a:pPr>
            <a:r>
              <a:rPr lang="vi-VN"/>
              <a:t>Tiền xử lý sau khi @PostConstruct được gọi.</a:t>
            </a:r>
            <a:endParaRPr lang="en-US"/>
          </a:p>
          <a:p>
            <a:pPr marL="228600" indent="-228600">
              <a:spcAft>
                <a:spcPts val="600"/>
              </a:spcAft>
              <a:buAutoNum type="arabicPeriod"/>
            </a:pPr>
            <a:r>
              <a:rPr lang="vi-VN"/>
              <a:t>Bean sẵn sàng để hoạt động</a:t>
            </a:r>
            <a:endParaRPr lang="en-US"/>
          </a:p>
          <a:p>
            <a:pPr marL="228600" indent="-228600">
              <a:spcAft>
                <a:spcPts val="600"/>
              </a:spcAft>
              <a:buAutoNum type="arabicPeriod"/>
            </a:pPr>
            <a:r>
              <a:rPr lang="vi-VN"/>
              <a:t>Nếu IoC Container không quản lý bean nữa hoặc bị shutdown nó sẽ gọi hàm </a:t>
            </a:r>
            <a:r>
              <a:rPr lang="vi-VN" b="1"/>
              <a:t>@PreDestroy </a:t>
            </a:r>
            <a:r>
              <a:rPr lang="vi-VN"/>
              <a:t>trong Bean</a:t>
            </a:r>
            <a:endParaRPr lang="en-US"/>
          </a:p>
          <a:p>
            <a:pPr marL="228600" indent="-228600">
              <a:spcAft>
                <a:spcPts val="600"/>
              </a:spcAft>
              <a:buAutoNum type="arabicPeriod"/>
            </a:pPr>
            <a:r>
              <a:rPr lang="vi-VN"/>
              <a:t>Xóa Bean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4BCCE8-B29A-48E5-A1AD-89936DA2A9D1}"/>
              </a:ext>
            </a:extLst>
          </p:cNvPr>
          <p:cNvSpPr txBox="1"/>
          <p:nvPr/>
        </p:nvSpPr>
        <p:spPr>
          <a:xfrm>
            <a:off x="251520" y="3789250"/>
            <a:ext cx="87129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28600" indent="-228600" latinLnBrk="0">
              <a:spcAft>
                <a:spcPts val="600"/>
              </a:spcAft>
              <a:buFontTx/>
              <a:buAutoNum type="arabicPeriod"/>
              <a:defRPr sz="1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171450" indent="-171450">
              <a:buFontTx/>
              <a:buChar char="-"/>
            </a:pPr>
            <a:r>
              <a:rPr lang="vi-VN" b="1"/>
              <a:t>@PostConstruct</a:t>
            </a:r>
            <a:r>
              <a:rPr lang="en-US" b="1"/>
              <a:t>: </a:t>
            </a:r>
            <a:r>
              <a:rPr lang="vi-VN"/>
              <a:t>được </a:t>
            </a:r>
            <a:r>
              <a:rPr lang="vi-VN">
                <a:highlight>
                  <a:srgbClr val="FFFF00"/>
                </a:highlight>
              </a:rPr>
              <a:t>đánh dấu trên một method duy nhất bên trong Bean</a:t>
            </a:r>
            <a:r>
              <a:rPr lang="vi-VN"/>
              <a:t>. IoC Container hoặc ApplicationContext </a:t>
            </a:r>
            <a:r>
              <a:rPr lang="vi-VN">
                <a:highlight>
                  <a:srgbClr val="FFFF00"/>
                </a:highlight>
              </a:rPr>
              <a:t>sẽ gọi hàm </a:t>
            </a:r>
            <a:r>
              <a:rPr lang="vi-VN"/>
              <a:t>này </a:t>
            </a:r>
            <a:r>
              <a:rPr lang="vi-VN">
                <a:highlight>
                  <a:srgbClr val="FFFF00"/>
                </a:highlight>
              </a:rPr>
              <a:t>sau khi một Bean được tạo ra và quản lý</a:t>
            </a:r>
            <a:r>
              <a:rPr lang="en-US"/>
              <a:t>.</a:t>
            </a:r>
          </a:p>
          <a:p>
            <a:pPr marL="171450" indent="-171450">
              <a:buFontTx/>
              <a:buChar char="-"/>
            </a:pPr>
            <a:r>
              <a:rPr lang="vi-VN" b="1"/>
              <a:t>@PreDestroy</a:t>
            </a:r>
            <a:r>
              <a:rPr lang="en-US" b="1"/>
              <a:t>:</a:t>
            </a:r>
            <a:r>
              <a:rPr lang="vi-VN" b="1"/>
              <a:t> </a:t>
            </a:r>
            <a:r>
              <a:rPr lang="vi-VN"/>
              <a:t>được </a:t>
            </a:r>
            <a:r>
              <a:rPr lang="vi-VN">
                <a:highlight>
                  <a:srgbClr val="FFFF00"/>
                </a:highlight>
              </a:rPr>
              <a:t>đánh dấu trên một method duy nhất bên trong Bean</a:t>
            </a:r>
            <a:r>
              <a:rPr lang="vi-VN"/>
              <a:t>. IoC Container hoặc ApplicationContext sẽ </a:t>
            </a:r>
            <a:r>
              <a:rPr lang="vi-VN">
                <a:highlight>
                  <a:srgbClr val="FFFF00"/>
                </a:highlight>
              </a:rPr>
              <a:t>gọi hàm </a:t>
            </a:r>
            <a:r>
              <a:rPr lang="vi-VN"/>
              <a:t>này </a:t>
            </a:r>
            <a:r>
              <a:rPr lang="vi-VN">
                <a:highlight>
                  <a:srgbClr val="FFFF00"/>
                </a:highlight>
              </a:rPr>
              <a:t>trước khi một Bean bị xóa </a:t>
            </a:r>
            <a:r>
              <a:rPr lang="vi-VN"/>
              <a:t>hoặc </a:t>
            </a:r>
            <a:r>
              <a:rPr lang="vi-VN">
                <a:highlight>
                  <a:srgbClr val="FFFF00"/>
                </a:highlight>
              </a:rPr>
              <a:t>không được quản lý nữa</a:t>
            </a:r>
            <a:r>
              <a:rPr lang="vi-VN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9130"/>
      </p:ext>
    </p:extLst>
  </p:cSld>
  <p:clrMapOvr>
    <a:masterClrMapping/>
  </p:clrMapOvr>
</p:sld>
</file>

<file path=ppt/theme/theme1.xml><?xml version="1.0" encoding="utf-8"?>
<a:theme xmlns:a="http://schemas.openxmlformats.org/drawingml/2006/main" name="Storeage Engine Lay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13044</TotalTime>
  <Words>444</Words>
  <Application>Microsoft Office PowerPoint</Application>
  <PresentationFormat>On-screen Show (16:9)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Gulim</vt:lpstr>
      <vt:lpstr>LG스마트체2.0 SemiBold</vt:lpstr>
      <vt:lpstr>Malgun Gothic</vt:lpstr>
      <vt:lpstr>Arial</vt:lpstr>
      <vt:lpstr>Calibri</vt:lpstr>
      <vt:lpstr>Wingdings</vt:lpstr>
      <vt:lpstr>Storeage Engine Layer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</dc:creator>
  <cp:lastModifiedBy>Phan Khac Dien 20165855</cp:lastModifiedBy>
  <cp:revision>620</cp:revision>
  <cp:lastPrinted>2019-09-19T01:55:07Z</cp:lastPrinted>
  <dcterms:created xsi:type="dcterms:W3CDTF">2019-09-09T06:27:34Z</dcterms:created>
  <dcterms:modified xsi:type="dcterms:W3CDTF">2022-03-27T18:20:39Z</dcterms:modified>
</cp:coreProperties>
</file>