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57" r:id="rId2"/>
  </p:sldMasterIdLst>
  <p:notesMasterIdLst>
    <p:notesMasterId r:id="rId9"/>
  </p:notesMasterIdLst>
  <p:sldIdLst>
    <p:sldId id="256" r:id="rId3"/>
    <p:sldId id="257" r:id="rId4"/>
    <p:sldId id="259" r:id="rId5"/>
    <p:sldId id="258" r:id="rId6"/>
    <p:sldId id="260" r:id="rId7"/>
    <p:sldId id="261" r:id="rId8"/>
  </p:sldIdLst>
  <p:sldSz cx="9144000" cy="5143500" type="screen16x9"/>
  <p:notesSz cx="6805613" cy="9939338"/>
  <p:defaultTextStyle>
    <a:defPPr>
      <a:defRPr lang="ko-KR"/>
    </a:defPPr>
    <a:lvl1pPr marL="0" algn="l" defTabSz="779252" rtl="0" eaLnBrk="1" latinLnBrk="1" hangingPunct="1">
      <a:defRPr sz="1534" kern="1200">
        <a:solidFill>
          <a:schemeClr val="tx1"/>
        </a:solidFill>
        <a:latin typeface="+mn-lt"/>
        <a:ea typeface="+mn-ea"/>
        <a:cs typeface="+mn-cs"/>
      </a:defRPr>
    </a:lvl1pPr>
    <a:lvl2pPr marL="389626" algn="l" defTabSz="779252" rtl="0" eaLnBrk="1" latinLnBrk="1" hangingPunct="1">
      <a:defRPr sz="1534" kern="1200">
        <a:solidFill>
          <a:schemeClr val="tx1"/>
        </a:solidFill>
        <a:latin typeface="+mn-lt"/>
        <a:ea typeface="+mn-ea"/>
        <a:cs typeface="+mn-cs"/>
      </a:defRPr>
    </a:lvl2pPr>
    <a:lvl3pPr marL="779252" algn="l" defTabSz="779252" rtl="0" eaLnBrk="1" latinLnBrk="1" hangingPunct="1">
      <a:defRPr sz="1534" kern="1200">
        <a:solidFill>
          <a:schemeClr val="tx1"/>
        </a:solidFill>
        <a:latin typeface="+mn-lt"/>
        <a:ea typeface="+mn-ea"/>
        <a:cs typeface="+mn-cs"/>
      </a:defRPr>
    </a:lvl3pPr>
    <a:lvl4pPr marL="1168878" algn="l" defTabSz="779252" rtl="0" eaLnBrk="1" latinLnBrk="1" hangingPunct="1">
      <a:defRPr sz="1534" kern="1200">
        <a:solidFill>
          <a:schemeClr val="tx1"/>
        </a:solidFill>
        <a:latin typeface="+mn-lt"/>
        <a:ea typeface="+mn-ea"/>
        <a:cs typeface="+mn-cs"/>
      </a:defRPr>
    </a:lvl4pPr>
    <a:lvl5pPr marL="1558503" algn="l" defTabSz="779252" rtl="0" eaLnBrk="1" latinLnBrk="1" hangingPunct="1">
      <a:defRPr sz="1534" kern="1200">
        <a:solidFill>
          <a:schemeClr val="tx1"/>
        </a:solidFill>
        <a:latin typeface="+mn-lt"/>
        <a:ea typeface="+mn-ea"/>
        <a:cs typeface="+mn-cs"/>
      </a:defRPr>
    </a:lvl5pPr>
    <a:lvl6pPr marL="1948129" algn="l" defTabSz="779252" rtl="0" eaLnBrk="1" latinLnBrk="1" hangingPunct="1">
      <a:defRPr sz="1534" kern="1200">
        <a:solidFill>
          <a:schemeClr val="tx1"/>
        </a:solidFill>
        <a:latin typeface="+mn-lt"/>
        <a:ea typeface="+mn-ea"/>
        <a:cs typeface="+mn-cs"/>
      </a:defRPr>
    </a:lvl6pPr>
    <a:lvl7pPr marL="2337755" algn="l" defTabSz="779252" rtl="0" eaLnBrk="1" latinLnBrk="1" hangingPunct="1">
      <a:defRPr sz="1534" kern="1200">
        <a:solidFill>
          <a:schemeClr val="tx1"/>
        </a:solidFill>
        <a:latin typeface="+mn-lt"/>
        <a:ea typeface="+mn-ea"/>
        <a:cs typeface="+mn-cs"/>
      </a:defRPr>
    </a:lvl7pPr>
    <a:lvl8pPr marL="2727381" algn="l" defTabSz="779252" rtl="0" eaLnBrk="1" latinLnBrk="1" hangingPunct="1">
      <a:defRPr sz="1534" kern="1200">
        <a:solidFill>
          <a:schemeClr val="tx1"/>
        </a:solidFill>
        <a:latin typeface="+mn-lt"/>
        <a:ea typeface="+mn-ea"/>
        <a:cs typeface="+mn-cs"/>
      </a:defRPr>
    </a:lvl8pPr>
    <a:lvl9pPr marL="3117007" algn="l" defTabSz="779252" rtl="0" eaLnBrk="1" latinLnBrk="1" hangingPunct="1">
      <a:defRPr sz="153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Khac Dien 20165855" initials="PKD2" lastIdx="1" clrIdx="0">
    <p:extLst>
      <p:ext uri="{19B8F6BF-5375-455C-9EA6-DF929625EA0E}">
        <p15:presenceInfo xmlns:p15="http://schemas.microsoft.com/office/powerpoint/2012/main" userId="S::dien.pk165855@sis.hust.edu.vn::7543e4e4-d625-40dc-9bf6-31f751e530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D4F"/>
    <a:srgbClr val="95B3D7"/>
    <a:srgbClr val="C7004C"/>
    <a:srgbClr val="50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6395" autoAdjust="0"/>
  </p:normalViewPr>
  <p:slideViewPr>
    <p:cSldViewPr>
      <p:cViewPr varScale="1">
        <p:scale>
          <a:sx n="147" d="100"/>
          <a:sy n="147" d="100"/>
        </p:scale>
        <p:origin x="156"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28" y="-10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57BF1C7C-30AB-4920-B892-D59D8900ACC9}" type="datetimeFigureOut">
              <a:rPr lang="ko-KR" altLang="en-US" smtClean="0"/>
              <a:t>2022-04-12</a:t>
            </a:fld>
            <a:endParaRPr lang="ko-KR" altLang="en-US"/>
          </a:p>
        </p:txBody>
      </p:sp>
      <p:sp>
        <p:nvSpPr>
          <p:cNvPr id="4" name="슬라이드 이미지 개체 틀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DEC87BB8-14F5-43C8-9EE9-7B7176E05196}" type="slidenum">
              <a:rPr lang="ko-KR" altLang="en-US" smtClean="0"/>
              <a:t>‹#›</a:t>
            </a:fld>
            <a:endParaRPr lang="ko-KR" altLang="en-US"/>
          </a:p>
        </p:txBody>
      </p:sp>
    </p:spTree>
    <p:extLst>
      <p:ext uri="{BB962C8B-B14F-4D97-AF65-F5344CB8AC3E}">
        <p14:creationId xmlns:p14="http://schemas.microsoft.com/office/powerpoint/2010/main" val="3962503968"/>
      </p:ext>
    </p:extLst>
  </p:cSld>
  <p:clrMap bg1="lt1" tx1="dk1" bg2="lt2" tx2="dk2" accent1="accent1" accent2="accent2" accent3="accent3" accent4="accent4" accent5="accent5" accent6="accent6" hlink="hlink" folHlink="folHlink"/>
  <p:notesStyle>
    <a:lvl1pPr marL="0" algn="l" defTabSz="779252" rtl="0" eaLnBrk="1" latinLnBrk="1" hangingPunct="1">
      <a:defRPr sz="1023" kern="1200">
        <a:solidFill>
          <a:schemeClr val="tx1"/>
        </a:solidFill>
        <a:latin typeface="+mn-lt"/>
        <a:ea typeface="+mn-ea"/>
        <a:cs typeface="+mn-cs"/>
      </a:defRPr>
    </a:lvl1pPr>
    <a:lvl2pPr marL="389626" algn="l" defTabSz="779252" rtl="0" eaLnBrk="1" latinLnBrk="1" hangingPunct="1">
      <a:defRPr sz="1023" kern="1200">
        <a:solidFill>
          <a:schemeClr val="tx1"/>
        </a:solidFill>
        <a:latin typeface="+mn-lt"/>
        <a:ea typeface="+mn-ea"/>
        <a:cs typeface="+mn-cs"/>
      </a:defRPr>
    </a:lvl2pPr>
    <a:lvl3pPr marL="779252" algn="l" defTabSz="779252" rtl="0" eaLnBrk="1" latinLnBrk="1" hangingPunct="1">
      <a:defRPr sz="1023" kern="1200">
        <a:solidFill>
          <a:schemeClr val="tx1"/>
        </a:solidFill>
        <a:latin typeface="+mn-lt"/>
        <a:ea typeface="+mn-ea"/>
        <a:cs typeface="+mn-cs"/>
      </a:defRPr>
    </a:lvl3pPr>
    <a:lvl4pPr marL="1168878" algn="l" defTabSz="779252" rtl="0" eaLnBrk="1" latinLnBrk="1" hangingPunct="1">
      <a:defRPr sz="1023" kern="1200">
        <a:solidFill>
          <a:schemeClr val="tx1"/>
        </a:solidFill>
        <a:latin typeface="+mn-lt"/>
        <a:ea typeface="+mn-ea"/>
        <a:cs typeface="+mn-cs"/>
      </a:defRPr>
    </a:lvl4pPr>
    <a:lvl5pPr marL="1558503" algn="l" defTabSz="779252" rtl="0" eaLnBrk="1" latinLnBrk="1" hangingPunct="1">
      <a:defRPr sz="1023" kern="1200">
        <a:solidFill>
          <a:schemeClr val="tx1"/>
        </a:solidFill>
        <a:latin typeface="+mn-lt"/>
        <a:ea typeface="+mn-ea"/>
        <a:cs typeface="+mn-cs"/>
      </a:defRPr>
    </a:lvl5pPr>
    <a:lvl6pPr marL="1948129" algn="l" defTabSz="779252" rtl="0" eaLnBrk="1" latinLnBrk="1" hangingPunct="1">
      <a:defRPr sz="1023" kern="1200">
        <a:solidFill>
          <a:schemeClr val="tx1"/>
        </a:solidFill>
        <a:latin typeface="+mn-lt"/>
        <a:ea typeface="+mn-ea"/>
        <a:cs typeface="+mn-cs"/>
      </a:defRPr>
    </a:lvl6pPr>
    <a:lvl7pPr marL="2337755" algn="l" defTabSz="779252" rtl="0" eaLnBrk="1" latinLnBrk="1" hangingPunct="1">
      <a:defRPr sz="1023" kern="1200">
        <a:solidFill>
          <a:schemeClr val="tx1"/>
        </a:solidFill>
        <a:latin typeface="+mn-lt"/>
        <a:ea typeface="+mn-ea"/>
        <a:cs typeface="+mn-cs"/>
      </a:defRPr>
    </a:lvl7pPr>
    <a:lvl8pPr marL="2727381" algn="l" defTabSz="779252" rtl="0" eaLnBrk="1" latinLnBrk="1" hangingPunct="1">
      <a:defRPr sz="1023" kern="1200">
        <a:solidFill>
          <a:schemeClr val="tx1"/>
        </a:solidFill>
        <a:latin typeface="+mn-lt"/>
        <a:ea typeface="+mn-ea"/>
        <a:cs typeface="+mn-cs"/>
      </a:defRPr>
    </a:lvl8pPr>
    <a:lvl9pPr marL="3117007" algn="l" defTabSz="779252" rtl="0" eaLnBrk="1" latinLnBrk="1" hangingPunct="1">
      <a:defRPr sz="10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27538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Line 2"/>
          <p:cNvSpPr>
            <a:spLocks noChangeShapeType="1"/>
          </p:cNvSpPr>
          <p:nvPr userDrawn="1"/>
        </p:nvSpPr>
        <p:spPr bwMode="auto">
          <a:xfrm>
            <a:off x="86458" y="304014"/>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
        <p:nvSpPr>
          <p:cNvPr id="12" name="TextBox 11"/>
          <p:cNvSpPr txBox="1">
            <a:spLocks noChangeArrowheads="1"/>
          </p:cNvSpPr>
          <p:nvPr userDrawn="1"/>
        </p:nvSpPr>
        <p:spPr bwMode="auto">
          <a:xfrm>
            <a:off x="0" y="4969714"/>
            <a:ext cx="1784168" cy="1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000" tIns="27000" rIns="27000" bIns="27000" anchor="ctr">
            <a:spAutoFit/>
          </a:bodyPr>
          <a:lstStyle>
            <a:lvl1pPr eaLnBrk="0" hangingPunct="0">
              <a:defRPr kumimoji="1" sz="1200">
                <a:solidFill>
                  <a:schemeClr val="tx1"/>
                </a:solidFill>
                <a:latin typeface="굴림" charset="-127"/>
                <a:ea typeface="굴림" charset="-127"/>
              </a:defRPr>
            </a:lvl1pPr>
            <a:lvl2pPr marL="742950" indent="-285750" eaLnBrk="0" hangingPunct="0">
              <a:defRPr kumimoji="1" sz="1200">
                <a:solidFill>
                  <a:schemeClr val="tx1"/>
                </a:solidFill>
                <a:latin typeface="굴림" charset="-127"/>
                <a:ea typeface="굴림" charset="-127"/>
              </a:defRPr>
            </a:lvl2pPr>
            <a:lvl3pPr marL="1143000" indent="-228600" eaLnBrk="0" hangingPunct="0">
              <a:defRPr kumimoji="1" sz="1200">
                <a:solidFill>
                  <a:schemeClr val="tx1"/>
                </a:solidFill>
                <a:latin typeface="굴림" charset="-127"/>
                <a:ea typeface="굴림" charset="-127"/>
              </a:defRPr>
            </a:lvl3pPr>
            <a:lvl4pPr marL="1600200" indent="-228600" eaLnBrk="0" hangingPunct="0">
              <a:defRPr kumimoji="1" sz="1200">
                <a:solidFill>
                  <a:schemeClr val="tx1"/>
                </a:solidFill>
                <a:latin typeface="굴림" charset="-127"/>
                <a:ea typeface="굴림" charset="-127"/>
              </a:defRPr>
            </a:lvl4pPr>
            <a:lvl5pPr marL="2057400" indent="-228600" eaLnBrk="0" hangingPunct="0">
              <a:defRPr kumimoji="1" sz="1200">
                <a:solidFill>
                  <a:schemeClr val="tx1"/>
                </a:solidFill>
                <a:latin typeface="굴림" charset="-127"/>
                <a:ea typeface="굴림" charset="-127"/>
              </a:defRPr>
            </a:lvl5pPr>
            <a:lvl6pPr marL="2514600" indent="-228600" algn="ctr" eaLnBrk="0" fontAlgn="base" hangingPunct="0">
              <a:spcBef>
                <a:spcPct val="0"/>
              </a:spcBef>
              <a:spcAft>
                <a:spcPct val="0"/>
              </a:spcAft>
              <a:defRPr kumimoji="1" sz="1200">
                <a:solidFill>
                  <a:schemeClr val="tx1"/>
                </a:solidFill>
                <a:latin typeface="굴림" charset="-127"/>
                <a:ea typeface="굴림" charset="-127"/>
              </a:defRPr>
            </a:lvl6pPr>
            <a:lvl7pPr marL="2971800" indent="-228600" algn="ctr" eaLnBrk="0" fontAlgn="base" hangingPunct="0">
              <a:spcBef>
                <a:spcPct val="0"/>
              </a:spcBef>
              <a:spcAft>
                <a:spcPct val="0"/>
              </a:spcAft>
              <a:defRPr kumimoji="1" sz="1200">
                <a:solidFill>
                  <a:schemeClr val="tx1"/>
                </a:solidFill>
                <a:latin typeface="굴림" charset="-127"/>
                <a:ea typeface="굴림" charset="-127"/>
              </a:defRPr>
            </a:lvl7pPr>
            <a:lvl8pPr marL="3429000" indent="-228600" algn="ctr" eaLnBrk="0" fontAlgn="base" hangingPunct="0">
              <a:spcBef>
                <a:spcPct val="0"/>
              </a:spcBef>
              <a:spcAft>
                <a:spcPct val="0"/>
              </a:spcAft>
              <a:defRPr kumimoji="1" sz="1200">
                <a:solidFill>
                  <a:schemeClr val="tx1"/>
                </a:solidFill>
                <a:latin typeface="굴림" charset="-127"/>
                <a:ea typeface="굴림" charset="-127"/>
              </a:defRPr>
            </a:lvl8pPr>
            <a:lvl9pPr marL="3886200" indent="-228600" algn="ctr" eaLnBrk="0" fontAlgn="base" hangingPunct="0">
              <a:spcBef>
                <a:spcPct val="0"/>
              </a:spcBef>
              <a:spcAft>
                <a:spcPct val="0"/>
              </a:spcAft>
              <a:defRPr kumimoji="1" sz="1200">
                <a:solidFill>
                  <a:schemeClr val="tx1"/>
                </a:solidFill>
                <a:latin typeface="굴림" charset="-127"/>
                <a:ea typeface="굴림" charset="-127"/>
              </a:defRPr>
            </a:lvl9pPr>
          </a:lstStyle>
          <a:p>
            <a:pPr algn="ctr" eaLnBrk="1" hangingPunct="1">
              <a:defRPr/>
            </a:pPr>
            <a:r>
              <a:rPr lang="en-US" altLang="ko-KR" sz="750" b="0">
                <a:solidFill>
                  <a:srgbClr val="7F7F7F"/>
                </a:solidFill>
                <a:latin typeface="LG스마트체2.0 SemiBold" panose="020B0600000101010101" pitchFamily="50" charset="-127"/>
                <a:ea typeface="LG스마트체2.0 SemiBold" panose="020B0600000101010101" pitchFamily="50" charset="-127"/>
              </a:rPr>
              <a:t>Copyrightⓒ. 2021. All Rights Reserved.</a:t>
            </a:r>
            <a:endParaRPr lang="ko-KR" altLang="en-US" sz="750">
              <a:solidFill>
                <a:srgbClr val="7F7F7F"/>
              </a:solidFill>
              <a:latin typeface="LG스마트체2.0 SemiBold" panose="020B0600000101010101" pitchFamily="50" charset="-127"/>
              <a:ea typeface="LG스마트체2.0 SemiBold" panose="020B0600000101010101" pitchFamily="50" charset="-127"/>
            </a:endParaRPr>
          </a:p>
        </p:txBody>
      </p:sp>
      <p:sp>
        <p:nvSpPr>
          <p:cNvPr id="16" name="직사각형 1"/>
          <p:cNvSpPr>
            <a:spLocks noChangeArrowheads="1"/>
          </p:cNvSpPr>
          <p:nvPr userDrawn="1"/>
        </p:nvSpPr>
        <p:spPr bwMode="auto">
          <a:xfrm>
            <a:off x="-1" y="0"/>
            <a:ext cx="5724127" cy="342048"/>
          </a:xfrm>
          <a:prstGeom prst="rect">
            <a:avLst/>
          </a:prstGeom>
          <a:noFill/>
          <a:ln w="9525">
            <a:noFill/>
            <a:miter lim="800000"/>
            <a:headEnd/>
            <a:tailEnd/>
          </a:ln>
        </p:spPr>
        <p:txBody>
          <a:bodyPr wrap="square" lIns="155859" tIns="77930" rIns="155859" bIns="77930" anchor="ctr">
            <a:spAutoFit/>
          </a:bodyPr>
          <a:lstStyle/>
          <a:p>
            <a:pPr marL="0" marR="0" lvl="0" indent="0" algn="l" defTabSz="779252" rtl="0" eaLnBrk="1" fontAlgn="auto" latinLnBrk="1" hangingPunct="1">
              <a:lnSpc>
                <a:spcPct val="100000"/>
              </a:lnSpc>
              <a:spcBef>
                <a:spcPct val="20000"/>
              </a:spcBef>
              <a:spcAft>
                <a:spcPts val="0"/>
              </a:spcAft>
              <a:buClrTx/>
              <a:buSzTx/>
              <a:buFontTx/>
              <a:buNone/>
              <a:tabLst/>
              <a:defRPr/>
            </a:pPr>
            <a:r>
              <a:rPr lang="en-US" altLang="ko-KR" sz="1200" b="1">
                <a:solidFill>
                  <a:srgbClr val="0080FF"/>
                </a:solidFill>
                <a:latin typeface="Calibri" panose="020F0502020204030204" pitchFamily="34" charset="0"/>
                <a:cs typeface="Calibri" panose="020F0502020204030204" pitchFamily="34" charset="0"/>
              </a:rPr>
              <a:t>Spring Framework </a:t>
            </a:r>
            <a:r>
              <a:rPr lang="en-US" altLang="ko-KR" sz="1200" b="1">
                <a:solidFill>
                  <a:srgbClr val="808080"/>
                </a:solidFill>
                <a:latin typeface="Calibri" panose="020F0502020204030204" pitchFamily="34" charset="0"/>
                <a:cs typeface="Calibri" panose="020F0502020204030204" pitchFamily="34" charset="0"/>
                <a:sym typeface="Helvetica Neue" charset="0"/>
              </a:rPr>
              <a:t>| Spring Security - Architecture</a:t>
            </a:r>
            <a:endParaRPr lang="en-US" sz="1200" b="1" kern="1200">
              <a:solidFill>
                <a:srgbClr val="808080"/>
              </a:solidFill>
              <a:latin typeface="Calibri" panose="020F0502020204030204" pitchFamily="34" charset="0"/>
              <a:ea typeface="+mn-ea"/>
              <a:cs typeface="Calibri" panose="020F0502020204030204" pitchFamily="34" charset="0"/>
            </a:endParaRPr>
          </a:p>
        </p:txBody>
      </p:sp>
      <p:sp>
        <p:nvSpPr>
          <p:cNvPr id="13" name="Line 2"/>
          <p:cNvSpPr>
            <a:spLocks noChangeShapeType="1"/>
          </p:cNvSpPr>
          <p:nvPr userDrawn="1"/>
        </p:nvSpPr>
        <p:spPr bwMode="auto">
          <a:xfrm>
            <a:off x="86458" y="4966886"/>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val="892130351"/>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Line 2"/>
          <p:cNvSpPr>
            <a:spLocks noChangeShapeType="1"/>
          </p:cNvSpPr>
          <p:nvPr userDrawn="1"/>
        </p:nvSpPr>
        <p:spPr bwMode="auto">
          <a:xfrm>
            <a:off x="86458" y="304014"/>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
        <p:nvSpPr>
          <p:cNvPr id="12" name="TextBox 11"/>
          <p:cNvSpPr txBox="1">
            <a:spLocks noChangeArrowheads="1"/>
          </p:cNvSpPr>
          <p:nvPr userDrawn="1"/>
        </p:nvSpPr>
        <p:spPr bwMode="auto">
          <a:xfrm>
            <a:off x="0" y="4969714"/>
            <a:ext cx="1784168" cy="1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000" tIns="27000" rIns="27000" bIns="27000" anchor="ctr">
            <a:spAutoFit/>
          </a:bodyPr>
          <a:lstStyle>
            <a:lvl1pPr eaLnBrk="0" hangingPunct="0">
              <a:defRPr kumimoji="1" sz="1200">
                <a:solidFill>
                  <a:schemeClr val="tx1"/>
                </a:solidFill>
                <a:latin typeface="굴림" charset="-127"/>
                <a:ea typeface="굴림" charset="-127"/>
              </a:defRPr>
            </a:lvl1pPr>
            <a:lvl2pPr marL="742950" indent="-285750" eaLnBrk="0" hangingPunct="0">
              <a:defRPr kumimoji="1" sz="1200">
                <a:solidFill>
                  <a:schemeClr val="tx1"/>
                </a:solidFill>
                <a:latin typeface="굴림" charset="-127"/>
                <a:ea typeface="굴림" charset="-127"/>
              </a:defRPr>
            </a:lvl2pPr>
            <a:lvl3pPr marL="1143000" indent="-228600" eaLnBrk="0" hangingPunct="0">
              <a:defRPr kumimoji="1" sz="1200">
                <a:solidFill>
                  <a:schemeClr val="tx1"/>
                </a:solidFill>
                <a:latin typeface="굴림" charset="-127"/>
                <a:ea typeface="굴림" charset="-127"/>
              </a:defRPr>
            </a:lvl3pPr>
            <a:lvl4pPr marL="1600200" indent="-228600" eaLnBrk="0" hangingPunct="0">
              <a:defRPr kumimoji="1" sz="1200">
                <a:solidFill>
                  <a:schemeClr val="tx1"/>
                </a:solidFill>
                <a:latin typeface="굴림" charset="-127"/>
                <a:ea typeface="굴림" charset="-127"/>
              </a:defRPr>
            </a:lvl4pPr>
            <a:lvl5pPr marL="2057400" indent="-228600" eaLnBrk="0" hangingPunct="0">
              <a:defRPr kumimoji="1" sz="1200">
                <a:solidFill>
                  <a:schemeClr val="tx1"/>
                </a:solidFill>
                <a:latin typeface="굴림" charset="-127"/>
                <a:ea typeface="굴림" charset="-127"/>
              </a:defRPr>
            </a:lvl5pPr>
            <a:lvl6pPr marL="2514600" indent="-228600" algn="ctr" eaLnBrk="0" fontAlgn="base" hangingPunct="0">
              <a:spcBef>
                <a:spcPct val="0"/>
              </a:spcBef>
              <a:spcAft>
                <a:spcPct val="0"/>
              </a:spcAft>
              <a:defRPr kumimoji="1" sz="1200">
                <a:solidFill>
                  <a:schemeClr val="tx1"/>
                </a:solidFill>
                <a:latin typeface="굴림" charset="-127"/>
                <a:ea typeface="굴림" charset="-127"/>
              </a:defRPr>
            </a:lvl6pPr>
            <a:lvl7pPr marL="2971800" indent="-228600" algn="ctr" eaLnBrk="0" fontAlgn="base" hangingPunct="0">
              <a:spcBef>
                <a:spcPct val="0"/>
              </a:spcBef>
              <a:spcAft>
                <a:spcPct val="0"/>
              </a:spcAft>
              <a:defRPr kumimoji="1" sz="1200">
                <a:solidFill>
                  <a:schemeClr val="tx1"/>
                </a:solidFill>
                <a:latin typeface="굴림" charset="-127"/>
                <a:ea typeface="굴림" charset="-127"/>
              </a:defRPr>
            </a:lvl7pPr>
            <a:lvl8pPr marL="3429000" indent="-228600" algn="ctr" eaLnBrk="0" fontAlgn="base" hangingPunct="0">
              <a:spcBef>
                <a:spcPct val="0"/>
              </a:spcBef>
              <a:spcAft>
                <a:spcPct val="0"/>
              </a:spcAft>
              <a:defRPr kumimoji="1" sz="1200">
                <a:solidFill>
                  <a:schemeClr val="tx1"/>
                </a:solidFill>
                <a:latin typeface="굴림" charset="-127"/>
                <a:ea typeface="굴림" charset="-127"/>
              </a:defRPr>
            </a:lvl8pPr>
            <a:lvl9pPr marL="3886200" indent="-228600" algn="ctr" eaLnBrk="0" fontAlgn="base" hangingPunct="0">
              <a:spcBef>
                <a:spcPct val="0"/>
              </a:spcBef>
              <a:spcAft>
                <a:spcPct val="0"/>
              </a:spcAft>
              <a:defRPr kumimoji="1" sz="1200">
                <a:solidFill>
                  <a:schemeClr val="tx1"/>
                </a:solidFill>
                <a:latin typeface="굴림" charset="-127"/>
                <a:ea typeface="굴림" charset="-127"/>
              </a:defRPr>
            </a:lvl9pPr>
          </a:lstStyle>
          <a:p>
            <a:pPr algn="ctr" eaLnBrk="1" hangingPunct="1">
              <a:defRPr/>
            </a:pPr>
            <a:r>
              <a:rPr lang="en-US" altLang="ko-KR" sz="750" b="0">
                <a:solidFill>
                  <a:srgbClr val="7F7F7F"/>
                </a:solidFill>
                <a:latin typeface="LG스마트체2.0 SemiBold" panose="020B0600000101010101" pitchFamily="50" charset="-127"/>
                <a:ea typeface="LG스마트체2.0 SemiBold" panose="020B0600000101010101" pitchFamily="50" charset="-127"/>
              </a:rPr>
              <a:t>Copyrightⓒ. 2021. All Rights Reserved.</a:t>
            </a:r>
            <a:endParaRPr lang="ko-KR" altLang="en-US" sz="750">
              <a:solidFill>
                <a:srgbClr val="7F7F7F"/>
              </a:solidFill>
              <a:latin typeface="LG스마트체2.0 SemiBold" panose="020B0600000101010101" pitchFamily="50" charset="-127"/>
              <a:ea typeface="LG스마트체2.0 SemiBold" panose="020B0600000101010101" pitchFamily="50" charset="-127"/>
            </a:endParaRPr>
          </a:p>
        </p:txBody>
      </p:sp>
      <p:sp>
        <p:nvSpPr>
          <p:cNvPr id="16" name="직사각형 1"/>
          <p:cNvSpPr>
            <a:spLocks noChangeArrowheads="1"/>
          </p:cNvSpPr>
          <p:nvPr userDrawn="1"/>
        </p:nvSpPr>
        <p:spPr bwMode="auto">
          <a:xfrm>
            <a:off x="-1" y="0"/>
            <a:ext cx="5724127" cy="342048"/>
          </a:xfrm>
          <a:prstGeom prst="rect">
            <a:avLst/>
          </a:prstGeom>
          <a:noFill/>
          <a:ln w="9525">
            <a:noFill/>
            <a:miter lim="800000"/>
            <a:headEnd/>
            <a:tailEnd/>
          </a:ln>
        </p:spPr>
        <p:txBody>
          <a:bodyPr wrap="square" lIns="155859" tIns="77930" rIns="155859" bIns="77930" anchor="ctr">
            <a:spAutoFit/>
          </a:bodyPr>
          <a:lstStyle/>
          <a:p>
            <a:pPr marL="0" marR="0" lvl="0" indent="0" algn="l" defTabSz="779252" rtl="0" eaLnBrk="1" fontAlgn="auto" latinLnBrk="1" hangingPunct="1">
              <a:lnSpc>
                <a:spcPct val="100000"/>
              </a:lnSpc>
              <a:spcBef>
                <a:spcPct val="20000"/>
              </a:spcBef>
              <a:spcAft>
                <a:spcPts val="0"/>
              </a:spcAft>
              <a:buClrTx/>
              <a:buSzTx/>
              <a:buFontTx/>
              <a:buNone/>
              <a:tabLst/>
              <a:defRPr/>
            </a:pPr>
            <a:r>
              <a:rPr lang="en-US" altLang="ko-KR" sz="1200" b="1">
                <a:solidFill>
                  <a:srgbClr val="0080FF"/>
                </a:solidFill>
                <a:latin typeface="Calibri" panose="020F0502020204030204" pitchFamily="34" charset="0"/>
                <a:cs typeface="Calibri" panose="020F0502020204030204" pitchFamily="34" charset="0"/>
              </a:rPr>
              <a:t>Spring Framework </a:t>
            </a:r>
            <a:r>
              <a:rPr lang="en-US" altLang="ko-KR" sz="1200" b="1">
                <a:solidFill>
                  <a:srgbClr val="808080"/>
                </a:solidFill>
                <a:latin typeface="Calibri" panose="020F0502020204030204" pitchFamily="34" charset="0"/>
                <a:cs typeface="Calibri" panose="020F0502020204030204" pitchFamily="34" charset="0"/>
                <a:sym typeface="Helvetica Neue" charset="0"/>
              </a:rPr>
              <a:t>| Spring Security -JWT</a:t>
            </a:r>
            <a:endParaRPr lang="en-US" sz="1200" b="1" kern="1200">
              <a:solidFill>
                <a:srgbClr val="808080"/>
              </a:solidFill>
              <a:latin typeface="Calibri" panose="020F0502020204030204" pitchFamily="34" charset="0"/>
              <a:ea typeface="+mn-ea"/>
              <a:cs typeface="Calibri" panose="020F0502020204030204" pitchFamily="34" charset="0"/>
            </a:endParaRPr>
          </a:p>
        </p:txBody>
      </p:sp>
      <p:sp>
        <p:nvSpPr>
          <p:cNvPr id="13" name="Line 2"/>
          <p:cNvSpPr>
            <a:spLocks noChangeShapeType="1"/>
          </p:cNvSpPr>
          <p:nvPr userDrawn="1"/>
        </p:nvSpPr>
        <p:spPr bwMode="auto">
          <a:xfrm>
            <a:off x="86458" y="4966886"/>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val="1813130964"/>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2FA79-0450-421D-AACD-B6448138B6B0}"/>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Understanding Spring Security Architecture:</a:t>
            </a:r>
            <a:endParaRPr lang="en-US" b="1" u="sng">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14E25215-80FD-41FC-85CB-0E19E0CB8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574986"/>
            <a:ext cx="6336704" cy="433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93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B2FDD37-3BFC-4590-AA25-DAEC91C0C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43145"/>
            <a:ext cx="4464496" cy="10565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E05004-F803-46CC-A97B-AE336B98369A}"/>
              </a:ext>
            </a:extLst>
          </p:cNvPr>
          <p:cNvSpPr txBox="1"/>
          <p:nvPr/>
        </p:nvSpPr>
        <p:spPr>
          <a:xfrm>
            <a:off x="179512" y="313562"/>
            <a:ext cx="8784976" cy="1222642"/>
          </a:xfrm>
          <a:prstGeom prst="rect">
            <a:avLst/>
          </a:prstGeom>
          <a:noFill/>
        </p:spPr>
        <p:txBody>
          <a:bodyPr wrap="square" rtlCol="0">
            <a:spAutoFit/>
          </a:bodyPr>
          <a:lstStyle/>
          <a:p>
            <a:pPr marL="171450" indent="-171450" latinLnBrk="0">
              <a:lnSpc>
                <a:spcPct val="150000"/>
              </a:lnSpc>
              <a:buFont typeface="Wingdings" panose="05000000000000000000" pitchFamily="2" charset="2"/>
              <a:buChar char="Ø"/>
            </a:pPr>
            <a:r>
              <a:rPr lang="en-US" sz="1000" b="1" u="sng">
                <a:latin typeface="Calibri" panose="020F0502020204030204" pitchFamily="34" charset="0"/>
                <a:cs typeface="Calibri" panose="020F0502020204030204" pitchFamily="34" charset="0"/>
              </a:rPr>
              <a:t>Filter</a:t>
            </a:r>
          </a:p>
          <a:p>
            <a:pPr marL="168275" indent="-168275" latinLnBrk="0">
              <a:lnSpc>
                <a:spcPct val="150000"/>
              </a:lnSpc>
              <a:buFontTx/>
              <a:buChar char="-"/>
            </a:pPr>
            <a:r>
              <a:rPr lang="en-US" sz="1000">
                <a:latin typeface="Calibri" panose="020F0502020204030204" pitchFamily="34" charset="0"/>
                <a:cs typeface="Calibri" panose="020F0502020204030204" pitchFamily="34" charset="0"/>
              </a:rPr>
              <a:t>Trước khi </a:t>
            </a:r>
            <a:r>
              <a:rPr lang="en-US" sz="1000" b="1">
                <a:latin typeface="Calibri" panose="020F0502020204030204" pitchFamily="34" charset="0"/>
                <a:cs typeface="Calibri" panose="020F0502020204030204" pitchFamily="34" charset="0"/>
              </a:rPr>
              <a:t>request</a:t>
            </a:r>
            <a:r>
              <a:rPr lang="en-US" sz="1000">
                <a:latin typeface="Calibri" panose="020F0502020204030204" pitchFamily="34" charset="0"/>
                <a:cs typeface="Calibri" panose="020F0502020204030204" pitchFamily="34" charset="0"/>
              </a:rPr>
              <a:t> đến được bộ điều phối Servlet, nó sẽ </a:t>
            </a:r>
            <a:r>
              <a:rPr lang="en-US" sz="1000">
                <a:highlight>
                  <a:srgbClr val="FFFF00"/>
                </a:highlight>
                <a:latin typeface="Calibri" panose="020F0502020204030204" pitchFamily="34" charset="0"/>
                <a:cs typeface="Calibri" panose="020F0502020204030204" pitchFamily="34" charset="0"/>
              </a:rPr>
              <a:t>bị chặn bởi một chuỗi các filter đại diện cho Spring Security</a:t>
            </a:r>
            <a:r>
              <a:rPr lang="en-US" sz="1000">
                <a:latin typeface="Calibri" panose="020F0502020204030204" pitchFamily="34" charset="0"/>
                <a:cs typeface="Calibri" panose="020F0502020204030204" pitchFamily="34" charset="0"/>
              </a:rPr>
              <a:t>.</a:t>
            </a:r>
          </a:p>
          <a:p>
            <a:pPr marL="168275" indent="-168275" latinLnBrk="0">
              <a:lnSpc>
                <a:spcPct val="150000"/>
              </a:lnSpc>
              <a:buFontTx/>
              <a:buChar char="-"/>
            </a:pPr>
            <a:r>
              <a:rPr lang="en-US" sz="1000">
                <a:latin typeface="Calibri" panose="020F0502020204030204" pitchFamily="34" charset="0"/>
                <a:cs typeface="Calibri" panose="020F0502020204030204" pitchFamily="34" charset="0"/>
              </a:rPr>
              <a:t>Tất cả các </a:t>
            </a:r>
            <a:r>
              <a:rPr lang="en-US" sz="1000" b="1">
                <a:latin typeface="Calibri" panose="020F0502020204030204" pitchFamily="34" charset="0"/>
                <a:cs typeface="Calibri" panose="020F0502020204030204" pitchFamily="34" charset="0"/>
              </a:rPr>
              <a:t>request</a:t>
            </a:r>
            <a:r>
              <a:rPr lang="en-US" sz="1000">
                <a:latin typeface="Calibri" panose="020F0502020204030204" pitchFamily="34" charset="0"/>
                <a:cs typeface="Calibri" panose="020F0502020204030204" pitchFamily="34" charset="0"/>
              </a:rPr>
              <a:t> </a:t>
            </a:r>
            <a:r>
              <a:rPr lang="en-US" sz="1000">
                <a:highlight>
                  <a:srgbClr val="FFFF00"/>
                </a:highlight>
                <a:latin typeface="Calibri" panose="020F0502020204030204" pitchFamily="34" charset="0"/>
                <a:cs typeface="Calibri" panose="020F0502020204030204" pitchFamily="34" charset="0"/>
              </a:rPr>
              <a:t>đều phải đi qua filters</a:t>
            </a:r>
            <a:r>
              <a:rPr lang="en-US" sz="1000">
                <a:latin typeface="Calibri" panose="020F0502020204030204" pitchFamily="34" charset="0"/>
                <a:cs typeface="Calibri" panose="020F0502020204030204" pitchFamily="34" charset="0"/>
              </a:rPr>
              <a:t>.</a:t>
            </a:r>
          </a:p>
          <a:p>
            <a:pPr marL="168275" indent="-168275" latinLnBrk="0">
              <a:lnSpc>
                <a:spcPct val="150000"/>
              </a:lnSpc>
              <a:buFontTx/>
              <a:buChar char="-"/>
            </a:pPr>
            <a:r>
              <a:rPr lang="en-US" sz="1000">
                <a:latin typeface="Calibri" panose="020F0502020204030204" pitchFamily="34" charset="0"/>
                <a:cs typeface="Calibri" panose="020F0502020204030204" pitchFamily="34" charset="0"/>
              </a:rPr>
              <a:t>Tại đây các request được xác thực </a:t>
            </a:r>
            <a:r>
              <a:rPr lang="en-US" sz="1000" b="1">
                <a:latin typeface="Calibri" panose="020F0502020204030204" pitchFamily="34" charset="0"/>
                <a:cs typeface="Calibri" panose="020F0502020204030204" pitchFamily="34" charset="0"/>
              </a:rPr>
              <a:t>(authentication)</a:t>
            </a:r>
            <a:r>
              <a:rPr lang="en-US" sz="1000">
                <a:latin typeface="Calibri" panose="020F0502020204030204" pitchFamily="34" charset="0"/>
                <a:cs typeface="Calibri" panose="020F0502020204030204" pitchFamily="34" charset="0"/>
              </a:rPr>
              <a:t> và cấp quyền </a:t>
            </a:r>
            <a:r>
              <a:rPr lang="en-US" sz="1000" b="1">
                <a:latin typeface="Calibri" panose="020F0502020204030204" pitchFamily="34" charset="0"/>
                <a:cs typeface="Calibri" panose="020F0502020204030204" pitchFamily="34" charset="0"/>
              </a:rPr>
              <a:t>(authorization)</a:t>
            </a:r>
            <a:r>
              <a:rPr lang="en-US" sz="1000">
                <a:latin typeface="Calibri" panose="020F0502020204030204" pitchFamily="34" charset="0"/>
                <a:cs typeface="Calibri" panose="020F0502020204030204" pitchFamily="34" charset="0"/>
              </a:rPr>
              <a:t>.</a:t>
            </a:r>
          </a:p>
          <a:p>
            <a:pPr marL="168275" indent="-168275" latinLnBrk="0">
              <a:lnSpc>
                <a:spcPct val="150000"/>
              </a:lnSpc>
              <a:buFontTx/>
              <a:buChar char="-"/>
            </a:pPr>
            <a:r>
              <a:rPr lang="en-US" sz="1000">
                <a:latin typeface="Calibri" panose="020F0502020204030204" pitchFamily="34" charset="0"/>
                <a:cs typeface="Calibri" panose="020F0502020204030204" pitchFamily="34" charset="0"/>
              </a:rPr>
              <a:t>Dựa trên </a:t>
            </a:r>
            <a:r>
              <a:rPr lang="en-US" sz="1000">
                <a:highlight>
                  <a:srgbClr val="FFFF00"/>
                </a:highlight>
                <a:latin typeface="Calibri" panose="020F0502020204030204" pitchFamily="34" charset="0"/>
                <a:cs typeface="Calibri" panose="020F0502020204030204" pitchFamily="34" charset="0"/>
              </a:rPr>
              <a:t>loại </a:t>
            </a:r>
            <a:r>
              <a:rPr lang="en-US" sz="1000" b="1">
                <a:highlight>
                  <a:srgbClr val="FFFF00"/>
                </a:highlight>
                <a:latin typeface="Calibri" panose="020F0502020204030204" pitchFamily="34" charset="0"/>
                <a:cs typeface="Calibri" panose="020F0502020204030204" pitchFamily="34" charset="0"/>
              </a:rPr>
              <a:t>request</a:t>
            </a:r>
            <a:r>
              <a:rPr lang="en-US" sz="1000">
                <a:latin typeface="Calibri" panose="020F0502020204030204" pitchFamily="34" charset="0"/>
                <a:cs typeface="Calibri" panose="020F0502020204030204" pitchFamily="34" charset="0"/>
              </a:rPr>
              <a:t> thì sẽ </a:t>
            </a:r>
            <a:r>
              <a:rPr lang="en-US" sz="1000">
                <a:highlight>
                  <a:srgbClr val="FFFF00"/>
                </a:highlight>
                <a:latin typeface="Calibri" panose="020F0502020204030204" pitchFamily="34" charset="0"/>
                <a:cs typeface="Calibri" panose="020F0502020204030204" pitchFamily="34" charset="0"/>
              </a:rPr>
              <a:t>có các kiểu </a:t>
            </a:r>
            <a:r>
              <a:rPr lang="en-US" sz="1000" b="1">
                <a:highlight>
                  <a:srgbClr val="FFFF00"/>
                </a:highlight>
                <a:latin typeface="Calibri" panose="020F0502020204030204" pitchFamily="34" charset="0"/>
                <a:cs typeface="Calibri" panose="020F0502020204030204" pitchFamily="34" charset="0"/>
              </a:rPr>
              <a:t>authentication filter</a:t>
            </a:r>
            <a:r>
              <a:rPr lang="en-US" sz="1000">
                <a:highlight>
                  <a:srgbClr val="FFFF00"/>
                </a:highlight>
                <a:latin typeface="Calibri" panose="020F0502020204030204" pitchFamily="34" charset="0"/>
                <a:cs typeface="Calibri" panose="020F0502020204030204" pitchFamily="34" charset="0"/>
              </a:rPr>
              <a:t> khác nhau</a:t>
            </a:r>
            <a:r>
              <a:rPr lang="en-US" sz="1000">
                <a:latin typeface="Calibri" panose="020F0502020204030204" pitchFamily="34" charset="0"/>
                <a:cs typeface="Calibri" panose="020F0502020204030204" pitchFamily="34" charset="0"/>
              </a:rPr>
              <a:t>: BasicAuthentication Filter, UsernamePasswordAuthentication Filter, …</a:t>
            </a:r>
          </a:p>
        </p:txBody>
      </p:sp>
      <p:sp>
        <p:nvSpPr>
          <p:cNvPr id="7" name="TextBox 6">
            <a:extLst>
              <a:ext uri="{FF2B5EF4-FFF2-40B4-BE49-F238E27FC236}">
                <a16:creationId xmlns:a16="http://schemas.microsoft.com/office/drawing/2014/main" id="{F92169FF-3893-4AF2-8A02-598B23B7A643}"/>
              </a:ext>
            </a:extLst>
          </p:cNvPr>
          <p:cNvSpPr txBox="1"/>
          <p:nvPr/>
        </p:nvSpPr>
        <p:spPr>
          <a:xfrm>
            <a:off x="179512" y="2430056"/>
            <a:ext cx="6840760" cy="1222642"/>
          </a:xfrm>
          <a:prstGeom prst="rect">
            <a:avLst/>
          </a:prstGeom>
          <a:noFill/>
        </p:spPr>
        <p:txBody>
          <a:bodyPr wrap="square">
            <a:spAutoFit/>
          </a:bodyPr>
          <a:lstStyle/>
          <a:p>
            <a:pPr marL="171450" indent="-171450" latinLnBrk="0">
              <a:lnSpc>
                <a:spcPct val="150000"/>
              </a:lnSpc>
              <a:buFont typeface="Wingdings" panose="05000000000000000000" pitchFamily="2" charset="2"/>
              <a:buChar char="Ø"/>
            </a:pPr>
            <a:r>
              <a:rPr lang="en-US" sz="1000" b="1" u="sng">
                <a:latin typeface="Calibri" panose="020F0502020204030204" pitchFamily="34" charset="0"/>
                <a:cs typeface="Calibri" panose="020F0502020204030204" pitchFamily="34" charset="0"/>
              </a:rPr>
              <a:t>Authentication Object Creation</a:t>
            </a:r>
          </a:p>
          <a:p>
            <a:pPr marL="171450" indent="-171450" latinLnBrk="0">
              <a:lnSpc>
                <a:spcPct val="150000"/>
              </a:lnSpc>
              <a:buFontTx/>
              <a:buChar char="-"/>
            </a:pPr>
            <a:r>
              <a:rPr lang="en-US" sz="1000">
                <a:latin typeface="Calibri" panose="020F0502020204030204" pitchFamily="34" charset="0"/>
                <a:cs typeface="Calibri" panose="020F0502020204030204" pitchFamily="34" charset="0"/>
              </a:rPr>
              <a:t>Khi </a:t>
            </a:r>
            <a:r>
              <a:rPr lang="en-US" sz="1000" b="1">
                <a:latin typeface="Calibri" panose="020F0502020204030204" pitchFamily="34" charset="0"/>
                <a:cs typeface="Calibri" panose="020F0502020204030204" pitchFamily="34" charset="0"/>
              </a:rPr>
              <a:t>request</a:t>
            </a:r>
            <a:r>
              <a:rPr lang="en-US" sz="1000">
                <a:latin typeface="Calibri" panose="020F0502020204030204" pitchFamily="34" charset="0"/>
                <a:cs typeface="Calibri" panose="020F0502020204030204" pitchFamily="34" charset="0"/>
              </a:rPr>
              <a:t> bị chặn lại ở một </a:t>
            </a:r>
            <a:r>
              <a:rPr lang="en-US" sz="1000" b="1">
                <a:latin typeface="Calibri" panose="020F0502020204030204" pitchFamily="34" charset="0"/>
                <a:cs typeface="Calibri" panose="020F0502020204030204" pitchFamily="34" charset="0"/>
              </a:rPr>
              <a:t>AuthenticationFilter</a:t>
            </a:r>
            <a:r>
              <a:rPr lang="en-US" sz="1000">
                <a:latin typeface="Calibri" panose="020F0502020204030204" pitchFamily="34" charset="0"/>
                <a:cs typeface="Calibri" panose="020F0502020204030204" pitchFamily="34" charset="0"/>
              </a:rPr>
              <a:t> thích hợp, </a:t>
            </a:r>
            <a:r>
              <a:rPr lang="en-US" sz="1000" b="1">
                <a:latin typeface="Calibri" panose="020F0502020204030204" pitchFamily="34" charset="0"/>
                <a:cs typeface="Calibri" panose="020F0502020204030204" pitchFamily="34" charset="0"/>
              </a:rPr>
              <a:t>AuthenticationFilter</a:t>
            </a:r>
            <a:r>
              <a:rPr lang="en-US" sz="1000">
                <a:latin typeface="Calibri" panose="020F0502020204030204" pitchFamily="34" charset="0"/>
                <a:cs typeface="Calibri" panose="020F0502020204030204" pitchFamily="34" charset="0"/>
              </a:rPr>
              <a:t> sẽ nhận </a:t>
            </a:r>
            <a:r>
              <a:rPr lang="en-US" sz="1000" b="1">
                <a:latin typeface="Calibri" panose="020F0502020204030204" pitchFamily="34" charset="0"/>
                <a:cs typeface="Calibri" panose="020F0502020204030204" pitchFamily="34" charset="0"/>
              </a:rPr>
              <a:t>userName</a:t>
            </a:r>
            <a:r>
              <a:rPr lang="en-US" sz="1000">
                <a:latin typeface="Calibri" panose="020F0502020204030204" pitchFamily="34" charset="0"/>
                <a:cs typeface="Calibri" panose="020F0502020204030204" pitchFamily="34" charset="0"/>
              </a:rPr>
              <a:t> và </a:t>
            </a:r>
            <a:r>
              <a:rPr lang="en-US" sz="1000" b="1">
                <a:latin typeface="Calibri" panose="020F0502020204030204" pitchFamily="34" charset="0"/>
                <a:cs typeface="Calibri" panose="020F0502020204030204" pitchFamily="34" charset="0"/>
              </a:rPr>
              <a:t>password</a:t>
            </a:r>
            <a:r>
              <a:rPr lang="en-US" sz="1000">
                <a:latin typeface="Calibri" panose="020F0502020204030204" pitchFamily="34" charset="0"/>
                <a:cs typeface="Calibri" panose="020F0502020204030204" pitchFamily="34" charset="0"/>
              </a:rPr>
              <a:t> từ request và tạo </a:t>
            </a:r>
            <a:r>
              <a:rPr lang="en-US" sz="1000" b="1">
                <a:latin typeface="Calibri" panose="020F0502020204030204" pitchFamily="34" charset="0"/>
                <a:cs typeface="Calibri" panose="020F0502020204030204" pitchFamily="34" charset="0"/>
              </a:rPr>
              <a:t>Authentication Object</a:t>
            </a:r>
          </a:p>
          <a:p>
            <a:pPr marL="171450" indent="-171450" latinLnBrk="0">
              <a:lnSpc>
                <a:spcPct val="150000"/>
              </a:lnSpc>
              <a:buFontTx/>
              <a:buChar char="-"/>
            </a:pPr>
            <a:r>
              <a:rPr lang="en-US" sz="1000">
                <a:latin typeface="Calibri" panose="020F0502020204030204" pitchFamily="34" charset="0"/>
                <a:cs typeface="Calibri" panose="020F0502020204030204" pitchFamily="34" charset="0"/>
              </a:rPr>
              <a:t>Nếu thông tin đăng nhập (credentials) được trích xuất là username và password thì </a:t>
            </a:r>
            <a:r>
              <a:rPr lang="en-US" sz="1000" b="1">
                <a:latin typeface="Calibri" panose="020F0502020204030204" pitchFamily="34" charset="0"/>
                <a:cs typeface="Calibri" panose="020F0502020204030204" pitchFamily="34" charset="0"/>
              </a:rPr>
              <a:t>UsernamePasswordAuthentication</a:t>
            </a:r>
            <a:r>
              <a:rPr lang="en-US" sz="1000">
                <a:latin typeface="Calibri" panose="020F0502020204030204" pitchFamily="34" charset="0"/>
                <a:cs typeface="Calibri" panose="020F0502020204030204" pitchFamily="34" charset="0"/>
              </a:rPr>
              <a:t> (filter) được tạo.</a:t>
            </a:r>
          </a:p>
        </p:txBody>
      </p:sp>
      <p:pic>
        <p:nvPicPr>
          <p:cNvPr id="2052" name="Picture 4">
            <a:extLst>
              <a:ext uri="{FF2B5EF4-FFF2-40B4-BE49-F238E27FC236}">
                <a16:creationId xmlns:a16="http://schemas.microsoft.com/office/drawing/2014/main" id="{8F512A99-1606-4C61-BD8D-B422833850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9" b="94953" l="10000" r="90000">
                        <a14:foregroundMark x1="11111" y1="79495" x2="40278" y2="92429"/>
                        <a14:foregroundMark x1="40278" y1="92429" x2="76389" y2="92429"/>
                        <a14:foregroundMark x1="76389" y1="92429" x2="16111" y2="94953"/>
                        <a14:foregroundMark x1="16111" y1="94953" x2="10833" y2="92114"/>
                      </a14:backgroundRemoval>
                    </a14:imgEffect>
                  </a14:imgLayer>
                </a14:imgProps>
              </a:ext>
              <a:ext uri="{28A0092B-C50C-407E-A947-70E740481C1C}">
                <a14:useLocalDpi xmlns:a14="http://schemas.microsoft.com/office/drawing/2010/main" val="0"/>
              </a:ext>
            </a:extLst>
          </a:blip>
          <a:srcRect/>
          <a:stretch>
            <a:fillRect/>
          </a:stretch>
        </p:blipFill>
        <p:spPr bwMode="auto">
          <a:xfrm>
            <a:off x="6643145" y="2570585"/>
            <a:ext cx="2354677" cy="2073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22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D077FC-FC6C-48EF-9179-BE24B9D25012}"/>
              </a:ext>
            </a:extLst>
          </p:cNvPr>
          <p:cNvSpPr txBox="1"/>
          <p:nvPr/>
        </p:nvSpPr>
        <p:spPr>
          <a:xfrm>
            <a:off x="179512" y="308694"/>
            <a:ext cx="8784976" cy="630942"/>
          </a:xfrm>
          <a:prstGeom prst="rect">
            <a:avLst/>
          </a:prstGeom>
          <a:noFill/>
        </p:spPr>
        <p:txBody>
          <a:bodyPr wrap="square">
            <a:spAutoFit/>
          </a:bodyPr>
          <a:lstStyle/>
          <a:p>
            <a:pPr marL="171450" indent="-171450" latinLnBrk="0">
              <a:buFont typeface="Wingdings" panose="05000000000000000000" pitchFamily="2" charset="2"/>
              <a:buChar char="Ø"/>
            </a:pPr>
            <a:r>
              <a:rPr lang="en-US" sz="1000" b="1" u="sng">
                <a:latin typeface="Calibri" panose="020F0502020204030204" pitchFamily="34" charset="0"/>
                <a:cs typeface="Calibri" panose="020F0502020204030204" pitchFamily="34" charset="0"/>
              </a:rPr>
              <a:t>Authentication Manager</a:t>
            </a:r>
          </a:p>
          <a:p>
            <a:pPr marL="171450" indent="-171450" latinLnBrk="0">
              <a:lnSpc>
                <a:spcPct val="150000"/>
              </a:lnSpc>
              <a:buFontTx/>
              <a:buChar char="-"/>
            </a:pPr>
            <a:r>
              <a:rPr lang="en-US" sz="1000">
                <a:latin typeface="Calibri" panose="020F0502020204030204" pitchFamily="34" charset="0"/>
                <a:cs typeface="Calibri" panose="020F0502020204030204" pitchFamily="34" charset="0"/>
              </a:rPr>
              <a:t>Việc dùng Authentication Object đã tạo ra một Filter mà sau đó sẽ gọi một Authentication Method từ Authentication Manager.</a:t>
            </a:r>
          </a:p>
          <a:p>
            <a:pPr marL="171450" indent="-171450" latinLnBrk="0">
              <a:buFontTx/>
              <a:buChar char="-"/>
            </a:pPr>
            <a:r>
              <a:rPr lang="en-US" sz="1000">
                <a:latin typeface="Calibri" panose="020F0502020204030204" pitchFamily="34" charset="0"/>
                <a:cs typeface="Calibri" panose="020F0502020204030204" pitchFamily="34" charset="0"/>
              </a:rPr>
              <a:t>Authentication Manager chỉ là Interface, ProviderManager sẽ cung cấp các implementation của Authentication Manager.</a:t>
            </a:r>
          </a:p>
        </p:txBody>
      </p:sp>
      <p:pic>
        <p:nvPicPr>
          <p:cNvPr id="3" name="Picture 6">
            <a:extLst>
              <a:ext uri="{FF2B5EF4-FFF2-40B4-BE49-F238E27FC236}">
                <a16:creationId xmlns:a16="http://schemas.microsoft.com/office/drawing/2014/main" id="{140588B9-3867-4D1F-9959-F5C775B2098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455" l="767" r="99847">
                        <a14:foregroundMark x1="1227" y1="32273" x2="14724" y2="34545"/>
                        <a14:foregroundMark x1="14724" y1="34545" x2="17945" y2="34091"/>
                        <a14:foregroundMark x1="2914" y1="37273" x2="15644" y2="35455"/>
                        <a14:foregroundMark x1="15644" y1="35455" x2="16564" y2="35455"/>
                        <a14:foregroundMark x1="2454" y1="30909" x2="17331" y2="33182"/>
                        <a14:foregroundMark x1="17331" y1="33182" x2="7669" y2="38182"/>
                        <a14:foregroundMark x1="1994" y1="34545" x2="13804" y2="43182"/>
                        <a14:foregroundMark x1="13804" y1="43182" x2="5368" y2="50455"/>
                        <a14:foregroundMark x1="5368" y1="50455" x2="12423" y2="53636"/>
                        <a14:foregroundMark x1="12117" y1="50455" x2="13497" y2="55909"/>
                        <a14:foregroundMark x1="13957" y1="37273" x2="13804" y2="57727"/>
                        <a14:foregroundMark x1="13190" y1="40909" x2="13497" y2="57273"/>
                        <a14:foregroundMark x1="1994" y1="42273" x2="9663" y2="55455"/>
                        <a14:foregroundMark x1="3067" y1="31364" x2="19325" y2="30455"/>
                        <a14:foregroundMark x1="19325" y1="30455" x2="19018" y2="30455"/>
                        <a14:foregroundMark x1="19325" y1="59545" x2="79908" y2="90000"/>
                        <a14:foregroundMark x1="79908" y1="90000" x2="79908" y2="90455"/>
                        <a14:foregroundMark x1="920" y1="29545" x2="2761" y2="58182"/>
                        <a14:foregroundMark x1="2761" y1="58182" x2="7975" y2="61364"/>
                        <a14:foregroundMark x1="3681" y1="61364" x2="24387" y2="59545"/>
                        <a14:foregroundMark x1="77607" y1="62273" x2="97546" y2="61364"/>
                        <a14:foregroundMark x1="97546" y1="61364" x2="99847" y2="61364"/>
                        <a14:foregroundMark x1="79141" y1="30455" x2="93712" y2="54091"/>
                        <a14:foregroundMark x1="96626" y1="31364" x2="83129" y2="42727"/>
                        <a14:foregroundMark x1="80521" y1="32273" x2="96012" y2="31364"/>
                        <a14:foregroundMark x1="96472" y1="30909" x2="98160" y2="59091"/>
                      </a14:backgroundRemoval>
                    </a14:imgEffect>
                  </a14:imgLayer>
                </a14:imgProps>
              </a:ext>
              <a:ext uri="{28A0092B-C50C-407E-A947-70E740481C1C}">
                <a14:useLocalDpi xmlns:a14="http://schemas.microsoft.com/office/drawing/2010/main" val="0"/>
              </a:ext>
            </a:extLst>
          </a:blip>
          <a:srcRect/>
          <a:stretch>
            <a:fillRect/>
          </a:stretch>
        </p:blipFill>
        <p:spPr bwMode="auto">
          <a:xfrm>
            <a:off x="2555776" y="771550"/>
            <a:ext cx="3798540" cy="12817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4F0F37-8375-43C8-96E7-DE86030B0EBE}"/>
              </a:ext>
            </a:extLst>
          </p:cNvPr>
          <p:cNvSpPr txBox="1"/>
          <p:nvPr/>
        </p:nvSpPr>
        <p:spPr>
          <a:xfrm>
            <a:off x="179512" y="1995686"/>
            <a:ext cx="8964488" cy="246221"/>
          </a:xfrm>
          <a:prstGeom prst="rect">
            <a:avLst/>
          </a:prstGeom>
          <a:noFill/>
        </p:spPr>
        <p:txBody>
          <a:bodyPr wrap="square">
            <a:spAutoFit/>
          </a:bodyPr>
          <a:lstStyle/>
          <a:p>
            <a:pPr marL="171450" indent="-171450" latinLnBrk="0">
              <a:buFontTx/>
              <a:buChar char="-"/>
            </a:pPr>
            <a:r>
              <a:rPr lang="en-US" sz="1000" b="1" u="sng">
                <a:latin typeface="Calibri" panose="020F0502020204030204" pitchFamily="34" charset="0"/>
                <a:cs typeface="Calibri" panose="020F0502020204030204" pitchFamily="34" charset="0"/>
              </a:rPr>
              <a:t>Important Note</a:t>
            </a:r>
            <a:r>
              <a:rPr lang="en-US" sz="1000">
                <a:latin typeface="Calibri" panose="020F0502020204030204" pitchFamily="34" charset="0"/>
                <a:cs typeface="Calibri" panose="020F0502020204030204" pitchFamily="34" charset="0"/>
              </a:rPr>
              <a:t>: </a:t>
            </a:r>
            <a:r>
              <a:rPr lang="en-US" sz="1000" b="1">
                <a:latin typeface="Calibri" panose="020F0502020204030204" pitchFamily="34" charset="0"/>
                <a:cs typeface="Calibri" panose="020F0502020204030204" pitchFamily="34" charset="0"/>
              </a:rPr>
              <a:t>Authentication Manager</a:t>
            </a:r>
            <a:r>
              <a:rPr lang="en-US" sz="1000">
                <a:latin typeface="Calibri" panose="020F0502020204030204" pitchFamily="34" charset="0"/>
                <a:cs typeface="Calibri" panose="020F0502020204030204" pitchFamily="34" charset="0"/>
              </a:rPr>
              <a:t> nhận </a:t>
            </a:r>
            <a:r>
              <a:rPr lang="en-US" sz="1000" b="1">
                <a:latin typeface="Calibri" panose="020F0502020204030204" pitchFamily="34" charset="0"/>
                <a:cs typeface="Calibri" panose="020F0502020204030204" pitchFamily="34" charset="0"/>
              </a:rPr>
              <a:t>Authentication Object </a:t>
            </a:r>
            <a:r>
              <a:rPr lang="en-US" sz="1000">
                <a:latin typeface="Calibri" panose="020F0502020204030204" pitchFamily="34" charset="0"/>
                <a:cs typeface="Calibri" panose="020F0502020204030204" pitchFamily="34" charset="0"/>
              </a:rPr>
              <a:t>như là đầu vào và </a:t>
            </a:r>
            <a:r>
              <a:rPr lang="en-US" sz="1000">
                <a:highlight>
                  <a:srgbClr val="FFFF00"/>
                </a:highlight>
                <a:latin typeface="Calibri" panose="020F0502020204030204" pitchFamily="34" charset="0"/>
                <a:cs typeface="Calibri" panose="020F0502020204030204" pitchFamily="34" charset="0"/>
              </a:rPr>
              <a:t>sau khi xác minh thành công sẽ trả lại một đối tượng có kiểu </a:t>
            </a:r>
            <a:r>
              <a:rPr lang="en-US" sz="1000" b="1">
                <a:highlight>
                  <a:srgbClr val="FFFF00"/>
                </a:highlight>
                <a:latin typeface="Calibri" panose="020F0502020204030204" pitchFamily="34" charset="0"/>
                <a:cs typeface="Calibri" panose="020F0502020204030204" pitchFamily="34" charset="0"/>
              </a:rPr>
              <a:t>Authentication</a:t>
            </a:r>
            <a:r>
              <a:rPr lang="en-US" sz="1000">
                <a:latin typeface="Calibri" panose="020F0502020204030204" pitchFamily="34" charset="0"/>
                <a:cs typeface="Calibri" panose="020F0502020204030204" pitchFamily="34" charset="0"/>
              </a:rPr>
              <a:t>.</a:t>
            </a:r>
          </a:p>
        </p:txBody>
      </p:sp>
      <p:pic>
        <p:nvPicPr>
          <p:cNvPr id="4098" name="Picture 2">
            <a:extLst>
              <a:ext uri="{FF2B5EF4-FFF2-40B4-BE49-F238E27FC236}">
                <a16:creationId xmlns:a16="http://schemas.microsoft.com/office/drawing/2014/main" id="{1F1BE1C4-6267-4DEA-A14E-E8A5678695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233067"/>
            <a:ext cx="4187143" cy="14501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F35C577-6E3B-4AE0-8A5A-AB3F633DE8FC}"/>
              </a:ext>
            </a:extLst>
          </p:cNvPr>
          <p:cNvSpPr txBox="1"/>
          <p:nvPr/>
        </p:nvSpPr>
        <p:spPr>
          <a:xfrm>
            <a:off x="179512" y="3674376"/>
            <a:ext cx="8784976" cy="553998"/>
          </a:xfrm>
          <a:prstGeom prst="rect">
            <a:avLst/>
          </a:prstGeom>
          <a:noFill/>
        </p:spPr>
        <p:txBody>
          <a:bodyPr wrap="square">
            <a:spAutoFit/>
          </a:bodyPr>
          <a:lstStyle/>
          <a:p>
            <a:pPr marL="171450" indent="-171450" latinLnBrk="0">
              <a:buFontTx/>
              <a:buChar char="-"/>
            </a:pPr>
            <a:r>
              <a:rPr lang="en-US" sz="1000">
                <a:latin typeface="Calibri" panose="020F0502020204030204" pitchFamily="34" charset="0"/>
                <a:cs typeface="Calibri" panose="020F0502020204030204" pitchFamily="34" charset="0"/>
              </a:rPr>
              <a:t>Provider Manager quản lý một tập các AuthenticationProviders.</a:t>
            </a:r>
          </a:p>
          <a:p>
            <a:pPr marL="171450" indent="-171450" latinLnBrk="0">
              <a:buFontTx/>
              <a:buChar char="-"/>
            </a:pPr>
            <a:r>
              <a:rPr lang="en-US" sz="1000">
                <a:latin typeface="Calibri" panose="020F0502020204030204" pitchFamily="34" charset="0"/>
                <a:cs typeface="Calibri" panose="020F0502020204030204" pitchFamily="34" charset="0"/>
              </a:rPr>
              <a:t>Từ phương thức Authenticate của chính Provider Manager, nó gọi phương thức Authenticate của các AuthenticationProvider tương ứng. Trong phần trả về nó sẽ nhận được Authentication Object đầu tiên nếu xác thực thành công.</a:t>
            </a:r>
          </a:p>
        </p:txBody>
      </p:sp>
    </p:spTree>
    <p:extLst>
      <p:ext uri="{BB962C8B-B14F-4D97-AF65-F5344CB8AC3E}">
        <p14:creationId xmlns:p14="http://schemas.microsoft.com/office/powerpoint/2010/main" val="334057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0667F198-74A5-4170-95A2-CAEF25038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453094"/>
            <a:ext cx="4392488" cy="23636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8472270-49FB-4BB2-821E-01A89CF30327}"/>
              </a:ext>
            </a:extLst>
          </p:cNvPr>
          <p:cNvSpPr txBox="1"/>
          <p:nvPr/>
        </p:nvSpPr>
        <p:spPr>
          <a:xfrm>
            <a:off x="179511" y="313562"/>
            <a:ext cx="5616623" cy="1169551"/>
          </a:xfrm>
          <a:prstGeom prst="rect">
            <a:avLst/>
          </a:prstGeom>
          <a:noFill/>
        </p:spPr>
        <p:txBody>
          <a:bodyPr wrap="square" rtlCol="0">
            <a:spAutoFit/>
          </a:bodyPr>
          <a:lstStyle/>
          <a:p>
            <a:pPr marL="171450" indent="-171450" latinLnBrk="0">
              <a:buFont typeface="Wingdings" panose="05000000000000000000" pitchFamily="2" charset="2"/>
              <a:buChar char="Ø"/>
            </a:pPr>
            <a:r>
              <a:rPr lang="en-US" sz="1000" b="1" u="sng">
                <a:latin typeface="Calibri" panose="020F0502020204030204" pitchFamily="34" charset="0"/>
                <a:cs typeface="Calibri" panose="020F0502020204030204" pitchFamily="34" charset="0"/>
              </a:rPr>
              <a:t>Authentication Provider</a:t>
            </a:r>
          </a:p>
          <a:p>
            <a:pPr marL="168275" indent="-168275" latinLnBrk="0">
              <a:buFontTx/>
              <a:buChar char="-"/>
            </a:pPr>
            <a:r>
              <a:rPr lang="en-US" sz="1000">
                <a:latin typeface="Calibri" panose="020F0502020204030204" pitchFamily="34" charset="0"/>
                <a:cs typeface="Calibri" panose="020F0502020204030204" pitchFamily="34" charset="0"/>
              </a:rPr>
              <a:t>Là một Interface với duy nhất một Authentication Method (functional interface)</a:t>
            </a:r>
          </a:p>
          <a:p>
            <a:pPr marL="168275" indent="-168275" latinLnBrk="0">
              <a:buFontTx/>
              <a:buChar char="-"/>
            </a:pPr>
            <a:r>
              <a:rPr lang="en-US" sz="1000">
                <a:latin typeface="Calibri" panose="020F0502020204030204" pitchFamily="34" charset="0"/>
                <a:cs typeface="Calibri" panose="020F0502020204030204" pitchFamily="34" charset="0"/>
              </a:rPr>
              <a:t>Có rất nhiều implementation từ Authentication Provider:</a:t>
            </a:r>
          </a:p>
          <a:p>
            <a:pPr marL="561076" lvl="1" indent="-171450" latinLnBrk="0">
              <a:buFont typeface="Wingdings" panose="05000000000000000000" pitchFamily="2" charset="2"/>
              <a:buChar char="§"/>
            </a:pPr>
            <a:r>
              <a:rPr lang="en-US" sz="1000">
                <a:latin typeface="Calibri" panose="020F0502020204030204" pitchFamily="34" charset="0"/>
                <a:cs typeface="Calibri" panose="020F0502020204030204" pitchFamily="34" charset="0"/>
              </a:rPr>
              <a:t>CasAuthenticationProvider</a:t>
            </a:r>
          </a:p>
          <a:p>
            <a:pPr marL="561076" lvl="1" indent="-171450" latinLnBrk="0">
              <a:buFont typeface="Wingdings" panose="05000000000000000000" pitchFamily="2" charset="2"/>
              <a:buChar char="§"/>
            </a:pPr>
            <a:r>
              <a:rPr lang="en-US" sz="1000">
                <a:latin typeface="Calibri" panose="020F0502020204030204" pitchFamily="34" charset="0"/>
                <a:cs typeface="Calibri" panose="020F0502020204030204" pitchFamily="34" charset="0"/>
              </a:rPr>
              <a:t>DaoAuthenticationProvider</a:t>
            </a:r>
          </a:p>
          <a:p>
            <a:pPr marL="561076" lvl="1" indent="-171450" latinLnBrk="0">
              <a:buFont typeface="Wingdings" panose="05000000000000000000" pitchFamily="2" charset="2"/>
              <a:buChar char="§"/>
            </a:pPr>
            <a:r>
              <a:rPr lang="en-US" sz="1000">
                <a:latin typeface="Calibri" panose="020F0502020204030204" pitchFamily="34" charset="0"/>
                <a:cs typeface="Calibri" panose="020F0502020204030204" pitchFamily="34" charset="0"/>
              </a:rPr>
              <a:t>…</a:t>
            </a:r>
          </a:p>
          <a:p>
            <a:pPr marL="171450" lvl="1" indent="-171450" latinLnBrk="0">
              <a:buFontTx/>
              <a:buChar char="-"/>
            </a:pPr>
            <a:r>
              <a:rPr lang="en-US" sz="1000">
                <a:latin typeface="Calibri" panose="020F0502020204030204" pitchFamily="34" charset="0"/>
                <a:cs typeface="Calibri" panose="020F0502020204030204" pitchFamily="34" charset="0"/>
              </a:rPr>
              <a:t>Tùy vào từng loại triển khai mà một triển khai của Authentication Provider tương ứng được sử dụng</a:t>
            </a:r>
          </a:p>
        </p:txBody>
      </p:sp>
      <p:pic>
        <p:nvPicPr>
          <p:cNvPr id="3074" name="Picture 2">
            <a:extLst>
              <a:ext uri="{FF2B5EF4-FFF2-40B4-BE49-F238E27FC236}">
                <a16:creationId xmlns:a16="http://schemas.microsoft.com/office/drawing/2014/main" id="{50C3C79F-3D4A-4ABE-9A0F-18423BE03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5" y="313562"/>
            <a:ext cx="3346109" cy="12176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C062F4A-E617-4335-8859-3CA34E14EA0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135" b="96626" l="1392" r="97614">
                        <a14:foregroundMark x1="5765" y1="7055" x2="22266" y2="8282"/>
                        <a14:foregroundMark x1="22266" y1="8282" x2="39364" y2="7975"/>
                        <a14:foregroundMark x1="39364" y1="7975" x2="39960" y2="7669"/>
                        <a14:foregroundMark x1="5964" y1="7669" x2="6958" y2="30982"/>
                        <a14:foregroundMark x1="6958" y1="30982" x2="6759" y2="32822"/>
                        <a14:foregroundMark x1="6561" y1="6748" x2="41948" y2="7669"/>
                        <a14:foregroundMark x1="28231" y1="6442" x2="41153" y2="6135"/>
                        <a14:foregroundMark x1="41153" y1="6135" x2="41948" y2="6135"/>
                        <a14:foregroundMark x1="41750" y1="7362" x2="42147" y2="35583"/>
                        <a14:foregroundMark x1="5567" y1="35276" x2="42744" y2="35890"/>
                        <a14:foregroundMark x1="5368" y1="6748" x2="6362" y2="23313"/>
                        <a14:foregroundMark x1="6362" y1="23313" x2="5765" y2="14724"/>
                        <a14:foregroundMark x1="23062" y1="36503" x2="23857" y2="77914"/>
                        <a14:foregroundMark x1="25249" y1="53067" x2="41352" y2="54294"/>
                        <a14:foregroundMark x1="41352" y1="54294" x2="24254" y2="56442"/>
                        <a14:foregroundMark x1="23658" y1="36503" x2="24851" y2="56442"/>
                        <a14:foregroundMark x1="24254" y1="37423" x2="23658" y2="44172"/>
                        <a14:foregroundMark x1="21670" y1="36810" x2="22863" y2="42025"/>
                        <a14:foregroundMark x1="26640" y1="36810" x2="24056" y2="39571"/>
                        <a14:foregroundMark x1="22664" y1="52761" x2="23260" y2="75460"/>
                        <a14:foregroundMark x1="25845" y1="57055" x2="24453" y2="76687"/>
                        <a14:foregroundMark x1="43539" y1="77301" x2="56859" y2="82822"/>
                        <a14:foregroundMark x1="45527" y1="79448" x2="55467" y2="78834"/>
                        <a14:foregroundMark x1="46123" y1="78528" x2="54076" y2="77301"/>
                        <a14:foregroundMark x1="46720" y1="76994" x2="52684" y2="76687"/>
                        <a14:foregroundMark x1="26640" y1="52761" x2="43539" y2="52147"/>
                        <a14:foregroundMark x1="25050" y1="57362" x2="47913" y2="58282"/>
                        <a14:foregroundMark x1="42744" y1="52454" x2="45328" y2="57669"/>
                        <a14:foregroundMark x1="2982" y1="74233" x2="27237" y2="72699"/>
                        <a14:foregroundMark x1="27237" y1="72699" x2="42545" y2="72699"/>
                        <a14:foregroundMark x1="2386" y1="73926" x2="1988" y2="96012"/>
                        <a14:foregroundMark x1="1988" y1="95706" x2="17694" y2="94785"/>
                        <a14:foregroundMark x1="17694" y1="94785" x2="44930" y2="95092"/>
                        <a14:foregroundMark x1="43141" y1="74540" x2="44135" y2="95706"/>
                        <a14:foregroundMark x1="11730" y1="96319" x2="11730" y2="96319"/>
                        <a14:foregroundMark x1="11730" y1="96319" x2="41153" y2="94785"/>
                        <a14:foregroundMark x1="41153" y1="94785" x2="43539" y2="94785"/>
                        <a14:foregroundMark x1="30417" y1="93558" x2="41750" y2="95706"/>
                        <a14:foregroundMark x1="31610" y1="96626" x2="45726" y2="96012"/>
                        <a14:foregroundMark x1="3181" y1="73620" x2="2187" y2="77301"/>
                        <a14:foregroundMark x1="1988" y1="75767" x2="1988" y2="75767"/>
                        <a14:foregroundMark x1="1988" y1="74540" x2="1988" y2="74540"/>
                        <a14:foregroundMark x1="2187" y1="73006" x2="2187" y2="73006"/>
                        <a14:foregroundMark x1="82903" y1="78528" x2="97614" y2="82822"/>
                        <a14:backgroundMark x1="64414" y1="24540" x2="64414" y2="24540"/>
                        <a14:backgroundMark x1="54274" y1="14417" x2="79722" y2="43252"/>
                      </a14:backgroundRemoval>
                    </a14:imgEffect>
                  </a14:imgLayer>
                </a14:imgProps>
              </a:ext>
              <a:ext uri="{28A0092B-C50C-407E-A947-70E740481C1C}">
                <a14:useLocalDpi xmlns:a14="http://schemas.microsoft.com/office/drawing/2010/main" val="0"/>
              </a:ext>
            </a:extLst>
          </a:blip>
          <a:srcRect/>
          <a:stretch>
            <a:fillRect/>
          </a:stretch>
        </p:blipFill>
        <p:spPr bwMode="auto">
          <a:xfrm>
            <a:off x="323528" y="1419622"/>
            <a:ext cx="2517417" cy="16315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7075C0-5CAE-409E-8F85-C87BEA12CA29}"/>
              </a:ext>
            </a:extLst>
          </p:cNvPr>
          <p:cNvSpPr txBox="1"/>
          <p:nvPr/>
        </p:nvSpPr>
        <p:spPr>
          <a:xfrm>
            <a:off x="1547664" y="1575832"/>
            <a:ext cx="7416824" cy="707886"/>
          </a:xfrm>
          <a:prstGeom prst="rect">
            <a:avLst/>
          </a:prstGeom>
          <a:noFill/>
        </p:spPr>
        <p:txBody>
          <a:bodyPr wrap="square" rtlCol="0">
            <a:spAutoFit/>
          </a:bodyPr>
          <a:lstStyle/>
          <a:p>
            <a:pPr marL="171450" indent="-171450" latinLnBrk="0">
              <a:buFontTx/>
              <a:buChar char="-"/>
            </a:pPr>
            <a:r>
              <a:rPr lang="en-US" sz="1000">
                <a:latin typeface="Calibri" panose="020F0502020204030204" pitchFamily="34" charset="0"/>
                <a:cs typeface="Calibri" panose="020F0502020204030204" pitchFamily="34" charset="0"/>
              </a:rPr>
              <a:t>Các Authentication Provider đều sử dụng UserDetail service để truy xuất User Object tương ứng với username được cung cấp</a:t>
            </a:r>
          </a:p>
          <a:p>
            <a:pPr marL="171450" indent="-171450" latinLnBrk="0">
              <a:buFontTx/>
              <a:buChar char="-"/>
            </a:pPr>
            <a:r>
              <a:rPr lang="en-US" sz="1000">
                <a:latin typeface="Calibri" panose="020F0502020204030204" pitchFamily="34" charset="0"/>
                <a:cs typeface="Calibri" panose="020F0502020204030204" pitchFamily="34" charset="0"/>
              </a:rPr>
              <a:t>Các User object có thể được truy xuất từ database, internal memory hoặc các nguồn khác…</a:t>
            </a:r>
          </a:p>
          <a:p>
            <a:pPr marL="171450" indent="-171450" latinLnBrk="0">
              <a:buFontTx/>
              <a:buChar char="-"/>
            </a:pPr>
            <a:r>
              <a:rPr lang="en-US" sz="1000">
                <a:latin typeface="Calibri" panose="020F0502020204030204" pitchFamily="34" charset="0"/>
                <a:cs typeface="Calibri" panose="020F0502020204030204" pitchFamily="34" charset="0"/>
              </a:rPr>
              <a:t>Thông tin đăng nhập của User object sẽ được so sánh với dữ liệu đăng nhập của Authentication Object</a:t>
            </a:r>
          </a:p>
          <a:p>
            <a:pPr marL="171450" indent="-171450" latinLnBrk="0">
              <a:buFontTx/>
              <a:buChar char="-"/>
            </a:pPr>
            <a:r>
              <a:rPr lang="en-US" sz="1000">
                <a:latin typeface="Calibri" panose="020F0502020204030204" pitchFamily="34" charset="0"/>
                <a:cs typeface="Calibri" panose="020F0502020204030204" pitchFamily="34" charset="0"/>
              </a:rPr>
              <a:t>Nếu xác minh thành công thì sau đó Authentication Object đầu tiên sẽ được trả về trong response.</a:t>
            </a:r>
          </a:p>
        </p:txBody>
      </p:sp>
    </p:spTree>
    <p:extLst>
      <p:ext uri="{BB962C8B-B14F-4D97-AF65-F5344CB8AC3E}">
        <p14:creationId xmlns:p14="http://schemas.microsoft.com/office/powerpoint/2010/main" val="25271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41B4973-A328-4FFB-B818-066001457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13561"/>
            <a:ext cx="3513209" cy="11944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D80B0A-0D81-4DE2-B6C6-7C0984C83445}"/>
              </a:ext>
            </a:extLst>
          </p:cNvPr>
          <p:cNvSpPr txBox="1"/>
          <p:nvPr/>
        </p:nvSpPr>
        <p:spPr>
          <a:xfrm>
            <a:off x="179511" y="313562"/>
            <a:ext cx="5544617" cy="1631216"/>
          </a:xfrm>
          <a:prstGeom prst="rect">
            <a:avLst/>
          </a:prstGeom>
          <a:noFill/>
        </p:spPr>
        <p:txBody>
          <a:bodyPr wrap="square" rtlCol="0">
            <a:spAutoFit/>
          </a:bodyPr>
          <a:lstStyle/>
          <a:p>
            <a:pPr marL="171450" indent="-171450" latinLnBrk="0">
              <a:buFont typeface="Wingdings" panose="05000000000000000000" pitchFamily="2" charset="2"/>
              <a:buChar char="Ø"/>
            </a:pPr>
            <a:r>
              <a:rPr lang="en-US" sz="1000" b="1" u="sng">
                <a:latin typeface="Calibri" panose="020F0502020204030204" pitchFamily="34" charset="0"/>
                <a:cs typeface="Calibri" panose="020F0502020204030204" pitchFamily="34" charset="0"/>
              </a:rPr>
              <a:t>UserDetails Service</a:t>
            </a:r>
          </a:p>
          <a:p>
            <a:pPr marL="168275" indent="-168275" latinLnBrk="0">
              <a:buFontTx/>
              <a:buChar char="-"/>
            </a:pPr>
            <a:r>
              <a:rPr lang="en-US" sz="1000">
                <a:latin typeface="Calibri" panose="020F0502020204030204" pitchFamily="34" charset="0"/>
                <a:cs typeface="Calibri" panose="020F0502020204030204" pitchFamily="34" charset="0"/>
              </a:rPr>
              <a:t>Lại cũng là một Interface với duy nhất một method được xướng tên </a:t>
            </a:r>
            <a:r>
              <a:rPr lang="en-US" sz="1000" i="1">
                <a:latin typeface="Calibri" panose="020F0502020204030204" pitchFamily="34" charset="0"/>
                <a:cs typeface="Calibri" panose="020F0502020204030204" pitchFamily="34" charset="0"/>
              </a:rPr>
              <a:t>“loadUserByUsername”</a:t>
            </a:r>
            <a:r>
              <a:rPr lang="en-US" sz="1000">
                <a:latin typeface="Calibri" panose="020F0502020204030204" pitchFamily="34" charset="0"/>
                <a:cs typeface="Calibri" panose="020F0502020204030204" pitchFamily="34" charset="0"/>
              </a:rPr>
              <a:t> (functional interface)</a:t>
            </a:r>
          </a:p>
          <a:p>
            <a:pPr marL="168275" indent="-168275" latinLnBrk="0">
              <a:buFontTx/>
              <a:buChar char="-"/>
            </a:pPr>
            <a:r>
              <a:rPr lang="en-US" sz="1000">
                <a:latin typeface="Calibri" panose="020F0502020204030204" pitchFamily="34" charset="0"/>
                <a:cs typeface="Calibri" panose="020F0502020204030204" pitchFamily="34" charset="0"/>
              </a:rPr>
              <a:t>Như hình bên cạnh thì theo lý mà nói từ username ban đầu được cung cấp đi qua khối xanh xanh nằm giữa sẽ tìm được một Object trả về.</a:t>
            </a:r>
          </a:p>
          <a:p>
            <a:pPr marL="168275" indent="-168275" latinLnBrk="0">
              <a:buFontTx/>
              <a:buChar char="-"/>
            </a:pPr>
            <a:r>
              <a:rPr lang="en-US" sz="1000">
                <a:latin typeface="Calibri" panose="020F0502020204030204" pitchFamily="34" charset="0"/>
                <a:cs typeface="Calibri" panose="020F0502020204030204" pitchFamily="34" charset="0"/>
              </a:rPr>
              <a:t>Và dĩ nhiên nó cũng có nhiều implementation:</a:t>
            </a:r>
          </a:p>
          <a:p>
            <a:pPr marL="561076" lvl="1" indent="-171450" latinLnBrk="0">
              <a:buFont typeface="Wingdings" panose="05000000000000000000" pitchFamily="2" charset="2"/>
              <a:buChar char="§"/>
            </a:pPr>
            <a:r>
              <a:rPr lang="en-US" sz="1000">
                <a:latin typeface="Calibri" panose="020F0502020204030204" pitchFamily="34" charset="0"/>
                <a:cs typeface="Calibri" panose="020F0502020204030204" pitchFamily="34" charset="0"/>
              </a:rPr>
              <a:t>CachingUserDetailsService</a:t>
            </a:r>
          </a:p>
          <a:p>
            <a:pPr marL="561076" lvl="1" indent="-171450" latinLnBrk="0">
              <a:buFont typeface="Wingdings" panose="05000000000000000000" pitchFamily="2" charset="2"/>
              <a:buChar char="§"/>
            </a:pPr>
            <a:r>
              <a:rPr lang="en-US" sz="1000">
                <a:latin typeface="Calibri" panose="020F0502020204030204" pitchFamily="34" charset="0"/>
                <a:cs typeface="Calibri" panose="020F0502020204030204" pitchFamily="34" charset="0"/>
              </a:rPr>
              <a:t>JDBCDaoImpl</a:t>
            </a:r>
          </a:p>
          <a:p>
            <a:pPr marL="561076" lvl="1" indent="-171450" latinLnBrk="0">
              <a:buFont typeface="Wingdings" panose="05000000000000000000" pitchFamily="2" charset="2"/>
              <a:buChar char="§"/>
            </a:pPr>
            <a:r>
              <a:rPr lang="en-US" sz="1000">
                <a:latin typeface="Calibri" panose="020F0502020204030204" pitchFamily="34" charset="0"/>
                <a:cs typeface="Calibri" panose="020F0502020204030204" pitchFamily="34" charset="0"/>
              </a:rPr>
              <a:t>…</a:t>
            </a:r>
          </a:p>
          <a:p>
            <a:pPr marL="0" lvl="1" latinLnBrk="0"/>
            <a:r>
              <a:rPr lang="en-US" sz="1000">
                <a:latin typeface="Calibri" panose="020F0502020204030204" pitchFamily="34" charset="0"/>
                <a:cs typeface="Calibri" panose="020F0502020204030204" pitchFamily="34" charset="0"/>
              </a:rPr>
              <a:t>- Dựa trên các implementation thì UserDetailsService tương ứng sẽ được gọi</a:t>
            </a:r>
          </a:p>
        </p:txBody>
      </p:sp>
      <p:pic>
        <p:nvPicPr>
          <p:cNvPr id="5124" name="Picture 4">
            <a:extLst>
              <a:ext uri="{FF2B5EF4-FFF2-40B4-BE49-F238E27FC236}">
                <a16:creationId xmlns:a16="http://schemas.microsoft.com/office/drawing/2014/main" id="{05C851C0-E77D-4DF8-9549-C76412C97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5927" y="1416375"/>
            <a:ext cx="3513208" cy="231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9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017634"/>
      </p:ext>
    </p:extLst>
  </p:cSld>
  <p:clrMapOvr>
    <a:masterClrMapping/>
  </p:clrMapOvr>
</p:sld>
</file>

<file path=ppt/theme/theme1.xml><?xml version="1.0" encoding="utf-8"?>
<a:theme xmlns:a="http://schemas.openxmlformats.org/drawingml/2006/main" name="Archit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W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14018</TotalTime>
  <Words>439</Words>
  <Application>Microsoft Office PowerPoint</Application>
  <PresentationFormat>On-screen Show (16:9)</PresentationFormat>
  <Paragraphs>34</Paragraphs>
  <Slides>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굴림</vt:lpstr>
      <vt:lpstr>LG스마트체2.0 SemiBold</vt:lpstr>
      <vt:lpstr>맑은 고딕</vt:lpstr>
      <vt:lpstr>Arial</vt:lpstr>
      <vt:lpstr>Calibri</vt:lpstr>
      <vt:lpstr>Wingdings</vt:lpstr>
      <vt:lpstr>Architecture</vt:lpstr>
      <vt:lpstr>JWT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June</dc:creator>
  <cp:lastModifiedBy>Phan Khac Dien 20165855</cp:lastModifiedBy>
  <cp:revision>639</cp:revision>
  <cp:lastPrinted>2019-09-19T01:55:07Z</cp:lastPrinted>
  <dcterms:created xsi:type="dcterms:W3CDTF">2019-09-09T06:27:34Z</dcterms:created>
  <dcterms:modified xsi:type="dcterms:W3CDTF">2022-04-13T04:02:30Z</dcterms:modified>
</cp:coreProperties>
</file>