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61" r:id="rId3"/>
    <p:sldId id="286" r:id="rId4"/>
    <p:sldId id="257" r:id="rId5"/>
    <p:sldId id="271" r:id="rId6"/>
    <p:sldId id="272" r:id="rId7"/>
    <p:sldId id="288" r:id="rId8"/>
    <p:sldId id="269" r:id="rId9"/>
    <p:sldId id="273" r:id="rId10"/>
    <p:sldId id="275" r:id="rId11"/>
    <p:sldId id="276" r:id="rId12"/>
    <p:sldId id="280" r:id="rId13"/>
    <p:sldId id="289" r:id="rId14"/>
    <p:sldId id="277" r:id="rId15"/>
    <p:sldId id="279" r:id="rId16"/>
    <p:sldId id="281" r:id="rId17"/>
    <p:sldId id="265" r:id="rId18"/>
    <p:sldId id="290" r:id="rId19"/>
    <p:sldId id="264" r:id="rId20"/>
    <p:sldId id="283" r:id="rId21"/>
    <p:sldId id="284" r:id="rId22"/>
    <p:sldId id="285" r:id="rId23"/>
    <p:sldId id="291" r:id="rId24"/>
    <p:sldId id="263" r:id="rId25"/>
    <p:sldId id="26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9149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24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05530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6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4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9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1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1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8">
            <a:extLst>
              <a:ext uri="{FF2B5EF4-FFF2-40B4-BE49-F238E27FC236}">
                <a16:creationId xmlns:a16="http://schemas.microsoft.com/office/drawing/2014/main" id="{DF0CAD46-2E46-44EB-A063-C05881768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3">
            <a:extLst>
              <a:ext uri="{FF2B5EF4-FFF2-40B4-BE49-F238E27FC236}">
                <a16:creationId xmlns:a16="http://schemas.microsoft.com/office/drawing/2014/main" id="{86615659-81E5-FEF5-0F59-743E564E79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20" b="7611"/>
          <a:stretch/>
        </p:blipFill>
        <p:spPr>
          <a:xfrm>
            <a:off x="20" y="11"/>
            <a:ext cx="12191980" cy="68579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1044E7-2CE3-6233-CCA6-A1DECFD9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99" y="1041051"/>
            <a:ext cx="10134600" cy="4775897"/>
          </a:xfrm>
          <a:prstGeom prst="rect">
            <a:avLst/>
          </a:prstGeom>
        </p:spPr>
      </p:pic>
      <p:sp>
        <p:nvSpPr>
          <p:cNvPr id="48" name="Rectangle 10">
            <a:extLst>
              <a:ext uri="{FF2B5EF4-FFF2-40B4-BE49-F238E27FC236}">
                <a16:creationId xmlns:a16="http://schemas.microsoft.com/office/drawing/2014/main" id="{DE8A7E9B-3161-4AE7-B85C-EE3D7786D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10134600" cy="4800600"/>
          </a:xfrm>
          <a:prstGeom prst="rect">
            <a:avLst/>
          </a:pr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9B60B-3B50-9918-B7F9-4985A86DC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2060" y="1964429"/>
            <a:ext cx="6647879" cy="1486609"/>
          </a:xfrm>
        </p:spPr>
        <p:txBody>
          <a:bodyPr>
            <a:normAutofit/>
          </a:bodyPr>
          <a:lstStyle/>
          <a:p>
            <a:r>
              <a:rPr lang="en-US" sz="4000" i="0">
                <a:effectLst/>
                <a:latin typeface="Arial" panose="020B0604020202020204" pitchFamily="34" charset="0"/>
              </a:rPr>
              <a:t>Stock Price Prediction</a:t>
            </a:r>
            <a:endParaRPr lang="en-US" sz="4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4CC8-7D78-FDF1-8987-CD54A74AE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237429"/>
            <a:ext cx="5074022" cy="1277756"/>
          </a:xfrm>
        </p:spPr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Group 1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Name: Phan Lam Thanh Du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Student ID: 21522832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E45FAB-3768-4529-B0E8-A0E9BE5E3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3891005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F68CFF-0675-43D9-8EF2-EAC1F19D2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414FA8-D7DF-4B14-AD83-846AB2899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8B88A0-A01D-4106-8E09-1AEB09B0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7902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2" y="322350"/>
            <a:ext cx="39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Data Preprocessing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8E1EEF-D773-6A0B-6BC8-772AB3C71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224" y="1571817"/>
            <a:ext cx="8683773" cy="43975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C50415-5FC7-52E5-511D-D26069144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03" y="1273700"/>
            <a:ext cx="2171888" cy="5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900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2" y="322350"/>
            <a:ext cx="39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2F98-F626-2B2C-1B86-5A76364D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58" y="1039986"/>
            <a:ext cx="4633362" cy="2667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0E9615-2847-7FBC-3BB8-C976BB10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92" y="1247028"/>
            <a:ext cx="10112616" cy="51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170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2" y="322350"/>
            <a:ext cx="39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2F98-F626-2B2C-1B86-5A76364D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933" y="1062401"/>
            <a:ext cx="4633362" cy="266723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608B3F-B304-4A6E-D027-2DA5484C1364}"/>
              </a:ext>
            </a:extLst>
          </p:cNvPr>
          <p:cNvCxnSpPr>
            <a:cxnSpLocks/>
          </p:cNvCxnSpPr>
          <p:nvPr/>
        </p:nvCxnSpPr>
        <p:spPr>
          <a:xfrm>
            <a:off x="610928" y="4060466"/>
            <a:ext cx="1113337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098A609-E1CF-2344-D34A-CFF34281D29E}"/>
              </a:ext>
            </a:extLst>
          </p:cNvPr>
          <p:cNvCxnSpPr/>
          <p:nvPr/>
        </p:nvCxnSpPr>
        <p:spPr>
          <a:xfrm>
            <a:off x="610928" y="3905190"/>
            <a:ext cx="0" cy="310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ADA2CD-A9EC-0FDE-F7B1-8FE7131E3717}"/>
              </a:ext>
            </a:extLst>
          </p:cNvPr>
          <p:cNvCxnSpPr/>
          <p:nvPr/>
        </p:nvCxnSpPr>
        <p:spPr>
          <a:xfrm>
            <a:off x="7190007" y="3905190"/>
            <a:ext cx="0" cy="3105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>
            <a:extLst>
              <a:ext uri="{FF2B5EF4-FFF2-40B4-BE49-F238E27FC236}">
                <a16:creationId xmlns:a16="http://schemas.microsoft.com/office/drawing/2014/main" id="{77C59FDA-B396-D71D-8C34-D4E4289F0ED3}"/>
              </a:ext>
            </a:extLst>
          </p:cNvPr>
          <p:cNvSpPr/>
          <p:nvPr/>
        </p:nvSpPr>
        <p:spPr>
          <a:xfrm rot="5400000">
            <a:off x="3783077" y="378879"/>
            <a:ext cx="234767" cy="6579071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996DBD-958E-E2CB-D2CD-F21E39EA59D5}"/>
              </a:ext>
            </a:extLst>
          </p:cNvPr>
          <p:cNvSpPr txBox="1"/>
          <p:nvPr/>
        </p:nvSpPr>
        <p:spPr>
          <a:xfrm>
            <a:off x="3347817" y="3016587"/>
            <a:ext cx="1380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60 days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F9766BF-3042-08E5-8A1C-B4800AEA7B1A}"/>
              </a:ext>
            </a:extLst>
          </p:cNvPr>
          <p:cNvCxnSpPr>
            <a:cxnSpLocks/>
          </p:cNvCxnSpPr>
          <p:nvPr/>
        </p:nvCxnSpPr>
        <p:spPr>
          <a:xfrm flipH="1">
            <a:off x="7350915" y="2207596"/>
            <a:ext cx="1512163" cy="178385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834F559-EF7F-87F6-91A7-AD6A30C5EFBE}"/>
              </a:ext>
            </a:extLst>
          </p:cNvPr>
          <p:cNvSpPr txBox="1"/>
          <p:nvPr/>
        </p:nvSpPr>
        <p:spPr>
          <a:xfrm>
            <a:off x="6547607" y="1594152"/>
            <a:ext cx="54820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Predict the stock price of the 61</a:t>
            </a:r>
            <a:r>
              <a:rPr lang="en-US" sz="2800" b="1" baseline="30000"/>
              <a:t>st</a:t>
            </a:r>
            <a:r>
              <a:rPr lang="en-US" sz="2800" b="1"/>
              <a:t> day</a:t>
            </a:r>
          </a:p>
        </p:txBody>
      </p:sp>
    </p:spTree>
    <p:extLst>
      <p:ext uri="{BB962C8B-B14F-4D97-AF65-F5344CB8AC3E}">
        <p14:creationId xmlns:p14="http://schemas.microsoft.com/office/powerpoint/2010/main" val="269390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26" y="967907"/>
            <a:ext cx="1819503" cy="1047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2975391" y="2015318"/>
            <a:ext cx="6241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03</a:t>
            </a:r>
          </a:p>
          <a:p>
            <a:pPr algn="ctr"/>
            <a:r>
              <a:rPr lang="en-US" sz="6000" b="1"/>
              <a:t>Model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960001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48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3.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31" y="495719"/>
            <a:ext cx="4633362" cy="266723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A67BAA-3110-E243-5B6D-EFED10BD358E}"/>
              </a:ext>
            </a:extLst>
          </p:cNvPr>
          <p:cNvSpPr/>
          <p:nvPr/>
        </p:nvSpPr>
        <p:spPr>
          <a:xfrm>
            <a:off x="744091" y="2167964"/>
            <a:ext cx="1094078" cy="1094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44E915-24C8-E988-6BE9-128EE94948D1}"/>
              </a:ext>
            </a:extLst>
          </p:cNvPr>
          <p:cNvSpPr txBox="1"/>
          <p:nvPr/>
        </p:nvSpPr>
        <p:spPr>
          <a:xfrm>
            <a:off x="920194" y="2530337"/>
            <a:ext cx="7418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Input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EF4CB2-E4BD-6C0D-06AA-85BCDF446E48}"/>
              </a:ext>
            </a:extLst>
          </p:cNvPr>
          <p:cNvSpPr/>
          <p:nvPr/>
        </p:nvSpPr>
        <p:spPr>
          <a:xfrm>
            <a:off x="3053066" y="2167964"/>
            <a:ext cx="1094078" cy="10940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CCDCE-E2B1-D59A-2073-9DAA7752B2BB}"/>
              </a:ext>
            </a:extLst>
          </p:cNvPr>
          <p:cNvSpPr txBox="1"/>
          <p:nvPr/>
        </p:nvSpPr>
        <p:spPr>
          <a:xfrm>
            <a:off x="3168783" y="2370639"/>
            <a:ext cx="8626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LSTM Layer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EE6921-EB5D-37FB-70C4-58FBF12BC93C}"/>
              </a:ext>
            </a:extLst>
          </p:cNvPr>
          <p:cNvSpPr/>
          <p:nvPr/>
        </p:nvSpPr>
        <p:spPr>
          <a:xfrm>
            <a:off x="4672930" y="2168951"/>
            <a:ext cx="1094078" cy="10940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88B579-F024-F4AA-32A9-CE8065E0EB12}"/>
              </a:ext>
            </a:extLst>
          </p:cNvPr>
          <p:cNvSpPr txBox="1"/>
          <p:nvPr/>
        </p:nvSpPr>
        <p:spPr>
          <a:xfrm>
            <a:off x="4788647" y="2371626"/>
            <a:ext cx="8626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LSTM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34BF8F-2785-781A-33E5-87F564F0A877}"/>
              </a:ext>
            </a:extLst>
          </p:cNvPr>
          <p:cNvSpPr/>
          <p:nvPr/>
        </p:nvSpPr>
        <p:spPr>
          <a:xfrm>
            <a:off x="6292794" y="2167964"/>
            <a:ext cx="1094078" cy="10940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D35864-C979-35E6-AA84-004B9857E3E8}"/>
              </a:ext>
            </a:extLst>
          </p:cNvPr>
          <p:cNvSpPr txBox="1"/>
          <p:nvPr/>
        </p:nvSpPr>
        <p:spPr>
          <a:xfrm>
            <a:off x="6408511" y="2370639"/>
            <a:ext cx="8626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Dense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FBE19C-244E-DCD9-95E1-674D632467EC}"/>
              </a:ext>
            </a:extLst>
          </p:cNvPr>
          <p:cNvSpPr/>
          <p:nvPr/>
        </p:nvSpPr>
        <p:spPr>
          <a:xfrm>
            <a:off x="7912658" y="2167964"/>
            <a:ext cx="1094078" cy="10940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1CB1B-B530-9111-5522-9E5B5B89E996}"/>
              </a:ext>
            </a:extLst>
          </p:cNvPr>
          <p:cNvSpPr txBox="1"/>
          <p:nvPr/>
        </p:nvSpPr>
        <p:spPr>
          <a:xfrm>
            <a:off x="8028375" y="2370639"/>
            <a:ext cx="86264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Dense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E5B184-9D64-E922-691F-AB5517B48A96}"/>
              </a:ext>
            </a:extLst>
          </p:cNvPr>
          <p:cNvSpPr/>
          <p:nvPr/>
        </p:nvSpPr>
        <p:spPr>
          <a:xfrm>
            <a:off x="10271824" y="2167964"/>
            <a:ext cx="1094078" cy="1094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DDB1F8-BB0F-5F6B-90A8-93FBE24AD849}"/>
              </a:ext>
            </a:extLst>
          </p:cNvPr>
          <p:cNvSpPr txBox="1"/>
          <p:nvPr/>
        </p:nvSpPr>
        <p:spPr>
          <a:xfrm>
            <a:off x="10359002" y="2530337"/>
            <a:ext cx="91797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B5E1E6-2D55-26EB-BC4C-7A2EFBFFFF68}"/>
              </a:ext>
            </a:extLst>
          </p:cNvPr>
          <p:cNvSpPr/>
          <p:nvPr/>
        </p:nvSpPr>
        <p:spPr>
          <a:xfrm>
            <a:off x="2686178" y="1695398"/>
            <a:ext cx="6656418" cy="21554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77C4FA-7FD5-1D50-730D-EFA4626A58FC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1838169" y="2715003"/>
            <a:ext cx="12148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FD16506-6AF6-83E7-9DDD-F9696CF99B69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>
            <a:off x="4147144" y="2715003"/>
            <a:ext cx="525786" cy="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96CAFE5-DCF7-893B-6932-36A6A4EB480F}"/>
              </a:ext>
            </a:extLst>
          </p:cNvPr>
          <p:cNvCxnSpPr>
            <a:stCxn id="16" idx="3"/>
            <a:endCxn id="23" idx="1"/>
          </p:cNvCxnSpPr>
          <p:nvPr/>
        </p:nvCxnSpPr>
        <p:spPr>
          <a:xfrm flipV="1">
            <a:off x="5767008" y="2715003"/>
            <a:ext cx="525786" cy="9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07A2072-8BA1-ABA8-AA8A-2D9D8E52CC60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7386872" y="2715003"/>
            <a:ext cx="5257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313770-3963-A28E-34FF-2D2511F45E17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>
            <a:off x="9006736" y="2715003"/>
            <a:ext cx="12650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489C75-CAD5-6A31-8EFD-DE382808C575}"/>
              </a:ext>
            </a:extLst>
          </p:cNvPr>
          <p:cNvCxnSpPr>
            <a:cxnSpLocks/>
            <a:stCxn id="30" idx="2"/>
            <a:endCxn id="48" idx="0"/>
          </p:cNvCxnSpPr>
          <p:nvPr/>
        </p:nvCxnSpPr>
        <p:spPr>
          <a:xfrm>
            <a:off x="6014387" y="3850850"/>
            <a:ext cx="0" cy="7392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8821E52-9F62-F255-07EF-8B8B76738099}"/>
              </a:ext>
            </a:extLst>
          </p:cNvPr>
          <p:cNvSpPr/>
          <p:nvPr/>
        </p:nvSpPr>
        <p:spPr>
          <a:xfrm>
            <a:off x="5467348" y="4590127"/>
            <a:ext cx="1094078" cy="109407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237345-41EE-6261-E676-EF45A4D56E4E}"/>
              </a:ext>
            </a:extLst>
          </p:cNvPr>
          <p:cNvSpPr txBox="1"/>
          <p:nvPr/>
        </p:nvSpPr>
        <p:spPr>
          <a:xfrm>
            <a:off x="5658965" y="4929306"/>
            <a:ext cx="741872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045F64-BFCE-8DF4-828D-AFA8AC5FE0E1}"/>
              </a:ext>
            </a:extLst>
          </p:cNvPr>
          <p:cNvSpPr txBox="1"/>
          <p:nvPr/>
        </p:nvSpPr>
        <p:spPr>
          <a:xfrm>
            <a:off x="6395440" y="3256353"/>
            <a:ext cx="9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(Linear)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EE8F5A-76D2-3544-CC65-985225FF392E}"/>
              </a:ext>
            </a:extLst>
          </p:cNvPr>
          <p:cNvSpPr txBox="1"/>
          <p:nvPr/>
        </p:nvSpPr>
        <p:spPr>
          <a:xfrm>
            <a:off x="7994236" y="3256353"/>
            <a:ext cx="93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(Linear)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2DB64D-4F2F-FB94-A048-7E2B72463B3A}"/>
              </a:ext>
            </a:extLst>
          </p:cNvPr>
          <p:cNvSpPr txBox="1"/>
          <p:nvPr/>
        </p:nvSpPr>
        <p:spPr>
          <a:xfrm>
            <a:off x="2767397" y="3261556"/>
            <a:ext cx="166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(Tanh, Sigmoid)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721070-4E02-7158-8CBE-0141BB9D763E}"/>
              </a:ext>
            </a:extLst>
          </p:cNvPr>
          <p:cNvSpPr txBox="1"/>
          <p:nvPr/>
        </p:nvSpPr>
        <p:spPr>
          <a:xfrm>
            <a:off x="4383046" y="3261556"/>
            <a:ext cx="1661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(Tanh, Sigmoid)</a:t>
            </a:r>
          </a:p>
        </p:txBody>
      </p:sp>
    </p:spTree>
    <p:extLst>
      <p:ext uri="{BB962C8B-B14F-4D97-AF65-F5344CB8AC3E}">
        <p14:creationId xmlns:p14="http://schemas.microsoft.com/office/powerpoint/2010/main" val="167603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48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3.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17" y="388471"/>
            <a:ext cx="4633362" cy="2667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689CA7-A85A-6866-9072-574C3A5D3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409" y="2001153"/>
            <a:ext cx="8857177" cy="3511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014C38-A341-160F-263E-88BFC603D97C}"/>
              </a:ext>
            </a:extLst>
          </p:cNvPr>
          <p:cNvSpPr txBox="1"/>
          <p:nvPr/>
        </p:nvSpPr>
        <p:spPr>
          <a:xfrm>
            <a:off x="842805" y="1266796"/>
            <a:ext cx="3761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Build the model:</a:t>
            </a:r>
          </a:p>
        </p:txBody>
      </p:sp>
    </p:spTree>
    <p:extLst>
      <p:ext uri="{BB962C8B-B14F-4D97-AF65-F5344CB8AC3E}">
        <p14:creationId xmlns:p14="http://schemas.microsoft.com/office/powerpoint/2010/main" val="58342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48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3.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317" y="388471"/>
            <a:ext cx="4633362" cy="2667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DAF2B2-35B9-839D-7EC2-084A485A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366" y="1766353"/>
            <a:ext cx="7319263" cy="4385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6F2083-C50D-2A56-61B2-3DDFAD0BF800}"/>
              </a:ext>
            </a:extLst>
          </p:cNvPr>
          <p:cNvSpPr txBox="1"/>
          <p:nvPr/>
        </p:nvSpPr>
        <p:spPr>
          <a:xfrm>
            <a:off x="897396" y="1048597"/>
            <a:ext cx="426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Summary of the model:</a:t>
            </a:r>
          </a:p>
        </p:txBody>
      </p:sp>
    </p:spTree>
    <p:extLst>
      <p:ext uri="{BB962C8B-B14F-4D97-AF65-F5344CB8AC3E}">
        <p14:creationId xmlns:p14="http://schemas.microsoft.com/office/powerpoint/2010/main" val="3836443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48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3. Model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331" y="495719"/>
            <a:ext cx="4633362" cy="26672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D102BF9-BA39-EE43-4F1C-430899A573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0748"/>
          <a:stretch/>
        </p:blipFill>
        <p:spPr>
          <a:xfrm>
            <a:off x="4899811" y="1653430"/>
            <a:ext cx="6491389" cy="394613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EA8E7FCA-F699-36AB-6E93-127B922D7713}"/>
              </a:ext>
            </a:extLst>
          </p:cNvPr>
          <p:cNvSpPr txBox="1"/>
          <p:nvPr/>
        </p:nvSpPr>
        <p:spPr>
          <a:xfrm>
            <a:off x="941172" y="1571817"/>
            <a:ext cx="346862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Training the model: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/>
              <a:t>Batch_size = 32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/>
              <a:t>Epoch = 20</a:t>
            </a:r>
          </a:p>
        </p:txBody>
      </p:sp>
    </p:spTree>
    <p:extLst>
      <p:ext uri="{BB962C8B-B14F-4D97-AF65-F5344CB8AC3E}">
        <p14:creationId xmlns:p14="http://schemas.microsoft.com/office/powerpoint/2010/main" val="2374486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26" y="967907"/>
            <a:ext cx="1819503" cy="1047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2015344" y="1997386"/>
            <a:ext cx="81613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04</a:t>
            </a:r>
          </a:p>
          <a:p>
            <a:pPr algn="ctr"/>
            <a:r>
              <a:rPr lang="en-US" sz="6000" b="1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5075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54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4. 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07125"/>
            <a:ext cx="4633362" cy="2667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96B91-C2EC-DA77-CBC1-10791AC10C13}"/>
              </a:ext>
            </a:extLst>
          </p:cNvPr>
          <p:cNvSpPr txBox="1"/>
          <p:nvPr/>
        </p:nvSpPr>
        <p:spPr>
          <a:xfrm>
            <a:off x="452103" y="1098017"/>
            <a:ext cx="426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Validate the model: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725CB7-2272-0A91-B922-A25152E63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31" y="1828395"/>
            <a:ext cx="8936738" cy="42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03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D820570-59A6-4E83-B3B9-3D6140807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5">
            <a:extLst>
              <a:ext uri="{FF2B5EF4-FFF2-40B4-BE49-F238E27FC236}">
                <a16:creationId xmlns:a16="http://schemas.microsoft.com/office/drawing/2014/main" id="{4113F4D4-3DC4-4E87-A3AC-FBA029A7A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028700"/>
            <a:ext cx="4038600" cy="484107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13BE365-390C-4F00-AED4-363CDA121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614258" y="4550150"/>
            <a:ext cx="867485" cy="115439"/>
            <a:chOff x="8910933" y="1861308"/>
            <a:chExt cx="867485" cy="1154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E27C97D-E52B-4D8F-8FA6-2CDCFD5A7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F895FA-022C-48E7-BB08-05B62EDF0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490EFB9-2F6F-46DF-A47C-ACAC0C7EA6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6E2F71C-6CDB-9E5E-A177-34FF5195F928}"/>
              </a:ext>
            </a:extLst>
          </p:cNvPr>
          <p:cNvSpPr txBox="1"/>
          <p:nvPr/>
        </p:nvSpPr>
        <p:spPr>
          <a:xfrm>
            <a:off x="6835835" y="2930971"/>
            <a:ext cx="445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3. Model Architecture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420A8E-E6EA-982C-8169-8952DAB6670E}"/>
              </a:ext>
            </a:extLst>
          </p:cNvPr>
          <p:cNvSpPr txBox="1"/>
          <p:nvPr/>
        </p:nvSpPr>
        <p:spPr>
          <a:xfrm>
            <a:off x="6835835" y="2188590"/>
            <a:ext cx="445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Data Preprocessing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FEAF09-905C-5405-3B81-A3071441B7EB}"/>
              </a:ext>
            </a:extLst>
          </p:cNvPr>
          <p:cNvSpPr txBox="1"/>
          <p:nvPr/>
        </p:nvSpPr>
        <p:spPr>
          <a:xfrm>
            <a:off x="6835835" y="3673352"/>
            <a:ext cx="445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4. Performance Evaluation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EBC950-4E7E-4C69-F367-D7CA5DEEEA2E}"/>
              </a:ext>
            </a:extLst>
          </p:cNvPr>
          <p:cNvSpPr txBox="1"/>
          <p:nvPr/>
        </p:nvSpPr>
        <p:spPr>
          <a:xfrm>
            <a:off x="6853502" y="4412446"/>
            <a:ext cx="4435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5. 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4FFDB3-6380-C0EB-9320-4B30CBD56F57}"/>
              </a:ext>
            </a:extLst>
          </p:cNvPr>
          <p:cNvSpPr txBox="1"/>
          <p:nvPr/>
        </p:nvSpPr>
        <p:spPr>
          <a:xfrm>
            <a:off x="6835836" y="1446209"/>
            <a:ext cx="44531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1.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00579-D4A2-88B7-5688-5948E2773F38}"/>
              </a:ext>
            </a:extLst>
          </p:cNvPr>
          <p:cNvSpPr txBox="1"/>
          <p:nvPr/>
        </p:nvSpPr>
        <p:spPr>
          <a:xfrm>
            <a:off x="1512499" y="2997026"/>
            <a:ext cx="307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kern="1200" cap="all" spc="390" baseline="0">
                <a:latin typeface="+mj-lt"/>
                <a:ea typeface="+mj-ea"/>
                <a:cs typeface="+mj-cs"/>
              </a:rPr>
              <a:t>Content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3735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54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4. 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07125"/>
            <a:ext cx="4633362" cy="2667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96B91-C2EC-DA77-CBC1-10791AC10C13}"/>
              </a:ext>
            </a:extLst>
          </p:cNvPr>
          <p:cNvSpPr txBox="1"/>
          <p:nvPr/>
        </p:nvSpPr>
        <p:spPr>
          <a:xfrm>
            <a:off x="452103" y="1098017"/>
            <a:ext cx="426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Validate the model: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416978-764E-165A-19B4-BBB547E49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641" y="1700976"/>
            <a:ext cx="8392277" cy="42498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1F00F18-3E27-EC67-0288-F363212BA2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28" y="1814070"/>
            <a:ext cx="306350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9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54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4. 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07125"/>
            <a:ext cx="4633362" cy="2667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96B91-C2EC-DA77-CBC1-10791AC10C13}"/>
              </a:ext>
            </a:extLst>
          </p:cNvPr>
          <p:cNvSpPr txBox="1"/>
          <p:nvPr/>
        </p:nvSpPr>
        <p:spPr>
          <a:xfrm>
            <a:off x="452103" y="1098017"/>
            <a:ext cx="426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Test the model: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AB94EC-BB37-B8B1-B473-C13C8FD5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31" y="1811037"/>
            <a:ext cx="8936738" cy="411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75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4543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4. Performance Evaluation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07125"/>
            <a:ext cx="4633362" cy="2667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F96B91-C2EC-DA77-CBC1-10791AC10C13}"/>
              </a:ext>
            </a:extLst>
          </p:cNvPr>
          <p:cNvSpPr txBox="1"/>
          <p:nvPr/>
        </p:nvSpPr>
        <p:spPr>
          <a:xfrm>
            <a:off x="452103" y="1098017"/>
            <a:ext cx="4265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Test the model: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E42376-66A6-5FF7-7244-F9A1A598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37" y="1672751"/>
            <a:ext cx="8392276" cy="4184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D1EAED-0225-33DC-1181-BC604B93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3" y="1833289"/>
            <a:ext cx="3106054" cy="3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91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26" y="967907"/>
            <a:ext cx="1819503" cy="1047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4014865" y="2015318"/>
            <a:ext cx="4162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05</a:t>
            </a:r>
          </a:p>
          <a:p>
            <a:pPr algn="ctr"/>
            <a:r>
              <a:rPr lang="en-US" sz="6000" b="1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383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262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5. Conclusion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07125"/>
            <a:ext cx="4633362" cy="2667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58A35C-5CBC-2FB4-600C-8281275B1795}"/>
              </a:ext>
            </a:extLst>
          </p:cNvPr>
          <p:cNvSpPr txBox="1"/>
          <p:nvPr/>
        </p:nvSpPr>
        <p:spPr>
          <a:xfrm>
            <a:off x="699105" y="1074709"/>
            <a:ext cx="10630564" cy="427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800"/>
              <a:t>The LSTM model predicting the close stock price Amazon has: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4 layers (2 LSTM, 2 Dense)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 31901 parameters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Testing loss : 99.66%</a:t>
            </a:r>
          </a:p>
          <a:p>
            <a:pPr>
              <a:lnSpc>
                <a:spcPct val="200000"/>
              </a:lnSpc>
            </a:pPr>
            <a:r>
              <a:rPr lang="en-US" sz="2800"/>
              <a:t>The model could apply effectively on the </a:t>
            </a:r>
            <a:r>
              <a:rPr lang="en-US" sz="2800" b="1"/>
              <a:t>financial</a:t>
            </a:r>
            <a:r>
              <a:rPr lang="en-US" sz="2800"/>
              <a:t> field.</a:t>
            </a:r>
          </a:p>
        </p:txBody>
      </p:sp>
    </p:spTree>
    <p:extLst>
      <p:ext uri="{BB962C8B-B14F-4D97-AF65-F5344CB8AC3E}">
        <p14:creationId xmlns:p14="http://schemas.microsoft.com/office/powerpoint/2010/main" val="76978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07125"/>
            <a:ext cx="4633362" cy="2667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CA32A4-1EBE-F43E-807C-61B4E3D6A7EF}"/>
              </a:ext>
            </a:extLst>
          </p:cNvPr>
          <p:cNvSpPr txBox="1"/>
          <p:nvPr/>
        </p:nvSpPr>
        <p:spPr>
          <a:xfrm>
            <a:off x="1700841" y="2897191"/>
            <a:ext cx="87903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51279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26" y="967907"/>
            <a:ext cx="1819503" cy="1047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239213" y="2015318"/>
            <a:ext cx="57135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01</a:t>
            </a:r>
          </a:p>
          <a:p>
            <a:pPr algn="ctr"/>
            <a:r>
              <a:rPr lang="en-US" sz="6000" b="1"/>
              <a:t>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8558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262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1.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41" y="992726"/>
            <a:ext cx="4633362" cy="26672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523A90F-B63A-A359-3206-D60E75059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970" y="1104747"/>
            <a:ext cx="6310207" cy="48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55281-7182-1700-C143-5E05169676AC}"/>
              </a:ext>
            </a:extLst>
          </p:cNvPr>
          <p:cNvSpPr txBox="1"/>
          <p:nvPr/>
        </p:nvSpPr>
        <p:spPr>
          <a:xfrm>
            <a:off x="529125" y="1890952"/>
            <a:ext cx="42526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Stock price prediction is a field at the intersection of finance and data science. It involves the use of historical market data and analytical techniques to predict the future movement of stock prices.</a:t>
            </a:r>
          </a:p>
        </p:txBody>
      </p:sp>
    </p:spTree>
    <p:extLst>
      <p:ext uri="{BB962C8B-B14F-4D97-AF65-F5344CB8AC3E}">
        <p14:creationId xmlns:p14="http://schemas.microsoft.com/office/powerpoint/2010/main" val="3667274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262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1.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86" y="1056111"/>
            <a:ext cx="4633362" cy="2667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55281-7182-1700-C143-5E05169676AC}"/>
              </a:ext>
            </a:extLst>
          </p:cNvPr>
          <p:cNvSpPr txBox="1"/>
          <p:nvPr/>
        </p:nvSpPr>
        <p:spPr>
          <a:xfrm>
            <a:off x="1802482" y="1365995"/>
            <a:ext cx="858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Dataset: Amazon Stock Price (All Time) from 1997 to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A4D40-A930-913A-7416-CC6963FA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40" y="2095037"/>
            <a:ext cx="7954920" cy="406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5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3" y="322350"/>
            <a:ext cx="2628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1.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86" y="1056111"/>
            <a:ext cx="4633362" cy="26672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355281-7182-1700-C143-5E05169676AC}"/>
              </a:ext>
            </a:extLst>
          </p:cNvPr>
          <p:cNvSpPr txBox="1"/>
          <p:nvPr/>
        </p:nvSpPr>
        <p:spPr>
          <a:xfrm>
            <a:off x="1204603" y="1710796"/>
            <a:ext cx="9782793" cy="298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Model:</a:t>
            </a:r>
          </a:p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Long Short Term Memory(LSTM)</a:t>
            </a:r>
          </a:p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Optimizer: Adam(SGD)</a:t>
            </a:r>
          </a:p>
          <a:p>
            <a:pPr marL="914400" lvl="1" indent="-4572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/>
              <a:t>Loss Function: Mean Squared Error(MSE)</a:t>
            </a:r>
          </a:p>
        </p:txBody>
      </p:sp>
    </p:spTree>
    <p:extLst>
      <p:ext uri="{BB962C8B-B14F-4D97-AF65-F5344CB8AC3E}">
        <p14:creationId xmlns:p14="http://schemas.microsoft.com/office/powerpoint/2010/main" val="2203061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7294FD0-80AF-8B78-8AFA-DCF4FB46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926" y="967907"/>
            <a:ext cx="1819503" cy="10474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2975391" y="2015318"/>
            <a:ext cx="6241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/>
              <a:t>02</a:t>
            </a:r>
          </a:p>
          <a:p>
            <a:pPr algn="ctr"/>
            <a:r>
              <a:rPr lang="en-US" sz="6000" b="1"/>
              <a:t>Data Preprocessing</a:t>
            </a:r>
          </a:p>
        </p:txBody>
      </p:sp>
    </p:spTree>
    <p:extLst>
      <p:ext uri="{BB962C8B-B14F-4D97-AF65-F5344CB8AC3E}">
        <p14:creationId xmlns:p14="http://schemas.microsoft.com/office/powerpoint/2010/main" val="91777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2" y="322350"/>
            <a:ext cx="39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2F98-F626-2B2C-1B86-5A76364D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58" y="1039986"/>
            <a:ext cx="4633362" cy="26672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BE35A-5D48-9B85-CB3F-20D4C4FF9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686" y="2039079"/>
            <a:ext cx="7902625" cy="3734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E5685-9767-7FAA-18E8-16A045FB82FA}"/>
              </a:ext>
            </a:extLst>
          </p:cNvPr>
          <p:cNvSpPr txBox="1"/>
          <p:nvPr/>
        </p:nvSpPr>
        <p:spPr>
          <a:xfrm>
            <a:off x="1802481" y="1177346"/>
            <a:ext cx="8587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Original dataset: </a:t>
            </a:r>
          </a:p>
        </p:txBody>
      </p:sp>
    </p:spTree>
    <p:extLst>
      <p:ext uri="{BB962C8B-B14F-4D97-AF65-F5344CB8AC3E}">
        <p14:creationId xmlns:p14="http://schemas.microsoft.com/office/powerpoint/2010/main" val="3408388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3B3C7E-BC2D-4436-8B03-AC421FA66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5D0C1-066E-4C02-A6B8-59FAE4A19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1" name="Straight Connector 11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05C695-F54E-4EF8-8AEF-811D460E7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CD2A3-2099-476E-9A85-55DC735FA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20" y="15902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2979E8-2E86-433E-A7E4-5F102E45A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1595711"/>
            <a:ext cx="867485" cy="115439"/>
            <a:chOff x="8910933" y="1861308"/>
            <a:chExt cx="867485" cy="11543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DDEF0D5-EF9F-43D4-BF40-27A3121E0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438B34-2B34-4614-B3B4-D09927150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C691BDB-93D3-4721-903C-45DD9590F1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0C64DE6-1F51-97F4-35AC-09D730AC6009}"/>
              </a:ext>
            </a:extLst>
          </p:cNvPr>
          <p:cNvSpPr txBox="1"/>
          <p:nvPr/>
        </p:nvSpPr>
        <p:spPr>
          <a:xfrm>
            <a:off x="312702" y="322350"/>
            <a:ext cx="39228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2. Data Preprocessing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9F2F98-F626-2B2C-1B86-5A76364D1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158" y="907125"/>
            <a:ext cx="4633362" cy="26672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648ADE-33C3-DAE9-1CD6-096167AA1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420" y="1699682"/>
            <a:ext cx="7645157" cy="2522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56286B-0A82-6C7C-6024-D1480AEE7B12}"/>
              </a:ext>
            </a:extLst>
          </p:cNvPr>
          <p:cNvSpPr txBox="1"/>
          <p:nvPr/>
        </p:nvSpPr>
        <p:spPr>
          <a:xfrm>
            <a:off x="1184701" y="1018856"/>
            <a:ext cx="982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Modify the dataset: 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D719D23-DB37-F0C8-6CE0-CB257F95E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310" y="4974518"/>
            <a:ext cx="7583374" cy="111407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BB0BC76-C231-6EF4-A0F6-65B72CCA018C}"/>
              </a:ext>
            </a:extLst>
          </p:cNvPr>
          <p:cNvSpPr txBox="1"/>
          <p:nvPr/>
        </p:nvSpPr>
        <p:spPr>
          <a:xfrm>
            <a:off x="1184699" y="4364183"/>
            <a:ext cx="98225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/>
              <a:t>Normalize the dataset: </a:t>
            </a:r>
          </a:p>
        </p:txBody>
      </p:sp>
    </p:spTree>
    <p:extLst>
      <p:ext uri="{BB962C8B-B14F-4D97-AF65-F5344CB8AC3E}">
        <p14:creationId xmlns:p14="http://schemas.microsoft.com/office/powerpoint/2010/main" val="22356112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310</Words>
  <Application>Microsoft Office PowerPoint</Application>
  <PresentationFormat>Widescreen</PresentationFormat>
  <Paragraphs>74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Bembo</vt:lpstr>
      <vt:lpstr>AdornVTI</vt:lpstr>
      <vt:lpstr>Stock Price Prediction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</dc:title>
  <dc:creator>Phan Lâm Thành Dũ</dc:creator>
  <cp:lastModifiedBy>Phan Lâm Thành Dũ</cp:lastModifiedBy>
  <cp:revision>8</cp:revision>
  <dcterms:created xsi:type="dcterms:W3CDTF">2023-08-19T23:27:14Z</dcterms:created>
  <dcterms:modified xsi:type="dcterms:W3CDTF">2023-08-29T05:36:10Z</dcterms:modified>
</cp:coreProperties>
</file>