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62" r:id="rId17"/>
    <p:sldId id="290" r:id="rId18"/>
    <p:sldId id="292" r:id="rId19"/>
    <p:sldId id="293" r:id="rId20"/>
    <p:sldId id="278" r:id="rId21"/>
    <p:sldId id="291" r:id="rId22"/>
    <p:sldId id="263" r:id="rId23"/>
    <p:sldId id="264" r:id="rId24"/>
    <p:sldId id="265" r:id="rId25"/>
    <p:sldId id="266" r:id="rId26"/>
    <p:sldId id="267" r:id="rId27"/>
    <p:sldId id="272" r:id="rId28"/>
    <p:sldId id="273" r:id="rId29"/>
    <p:sldId id="294" r:id="rId30"/>
    <p:sldId id="269" r:id="rId31"/>
    <p:sldId id="270" r:id="rId32"/>
    <p:sldId id="271" r:id="rId33"/>
    <p:sldId id="274" r:id="rId34"/>
    <p:sldId id="275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4646"/>
  </p:normalViewPr>
  <p:slideViewPr>
    <p:cSldViewPr snapToGrid="0" snapToObjects="1">
      <p:cViewPr varScale="1">
        <p:scale>
          <a:sx n="91" d="100"/>
          <a:sy n="91" d="100"/>
        </p:scale>
        <p:origin x="75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52FE4538-307D-B246-ABAB-3F8279438AEE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gym-vn/wf-hell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arn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Bài 1</a:t>
            </a:r>
            <a:br>
              <a:rPr lang="vi-VN" dirty="0"/>
            </a:br>
            <a:r>
              <a:rPr lang="vi-VN" dirty="0"/>
              <a:t> Nhập môn </a:t>
            </a:r>
            <a:r>
              <a:rPr lang="vi-VN" dirty="0" err="1"/>
              <a:t>Lập</a:t>
            </a:r>
            <a:r>
              <a:rPr lang="vi-VN" dirty="0"/>
              <a:t> trình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Môn học: </a:t>
            </a:r>
            <a:r>
              <a:rPr lang="en-GB" dirty="0"/>
              <a:t>Building Interactive Websites</a:t>
            </a:r>
          </a:p>
        </p:txBody>
      </p:sp>
    </p:spTree>
    <p:extLst>
      <p:ext uri="{BB962C8B-B14F-4D97-AF65-F5344CB8AC3E}">
        <p14:creationId xmlns:p14="http://schemas.microsoft.com/office/powerpoint/2010/main" val="120539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CA8-546A-46C3-8747-9DCC6787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Web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BC781-AB14-4049-B227-E57AEC0E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8369"/>
            <a:ext cx="10515600" cy="3138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C9BA7-D5F2-42A2-992C-A8C59E351F59}"/>
              </a:ext>
            </a:extLst>
          </p:cNvPr>
          <p:cNvSpPr txBox="1"/>
          <p:nvPr/>
        </p:nvSpPr>
        <p:spPr>
          <a:xfrm>
            <a:off x="1638300" y="5872842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Web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B3A7-CB0A-4EF2-A773-501C053666F7}"/>
              </a:ext>
            </a:extLst>
          </p:cNvPr>
          <p:cNvSpPr txBox="1"/>
          <p:nvPr/>
        </p:nvSpPr>
        <p:spPr>
          <a:xfrm>
            <a:off x="9454243" y="587284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7808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5B65-AE64-4530-B247-711290C7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hỏi</a:t>
            </a:r>
            <a:r>
              <a:rPr lang="en-GB" dirty="0"/>
              <a:t> </a:t>
            </a:r>
            <a:r>
              <a:rPr lang="en-GB" dirty="0" err="1"/>
              <a:t>mở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6A06-307E-4FD1-91FD-8DFB3628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r>
              <a:rPr lang="vi-VN" dirty="0"/>
              <a:t>Ai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?</a:t>
            </a:r>
          </a:p>
          <a:p>
            <a:r>
              <a:rPr lang="vi-VN" dirty="0"/>
              <a:t>Ai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?</a:t>
            </a:r>
          </a:p>
          <a:p>
            <a:r>
              <a:rPr lang="vi-VN" dirty="0"/>
              <a:t>Đâu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và</a:t>
            </a:r>
            <a:r>
              <a:rPr lang="vi-VN" dirty="0"/>
              <a:t> nguy cơ khi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95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140024"/>
            <a:ext cx="2999014" cy="1372105"/>
          </a:xfrm>
        </p:spPr>
        <p:txBody>
          <a:bodyPr>
            <a:normAutofit fontScale="90000"/>
          </a:bodyPr>
          <a:lstStyle/>
          <a:p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1" y="1932215"/>
            <a:ext cx="5426529" cy="3396343"/>
          </a:xfrm>
        </p:spPr>
        <p:txBody>
          <a:bodyPr>
            <a:normAutofit/>
          </a:bodyPr>
          <a:lstStyle/>
          <a:p>
            <a:r>
              <a:rPr lang="vi-VN" sz="1800" dirty="0" err="1"/>
              <a:t>Website</a:t>
            </a:r>
            <a:r>
              <a:rPr lang="vi-VN" sz="1800" dirty="0"/>
              <a:t> </a:t>
            </a:r>
            <a:r>
              <a:rPr lang="vi-VN" sz="1800" dirty="0" err="1"/>
              <a:t>là</a:t>
            </a:r>
            <a:r>
              <a:rPr lang="vi-VN" sz="1800" dirty="0"/>
              <a:t> </a:t>
            </a:r>
            <a:r>
              <a:rPr lang="vi-VN" sz="1800" dirty="0" err="1"/>
              <a:t>gì</a:t>
            </a:r>
            <a:r>
              <a:rPr lang="vi-VN" sz="1800" dirty="0"/>
              <a:t>?</a:t>
            </a:r>
          </a:p>
          <a:p>
            <a:r>
              <a:rPr lang="vi-VN" sz="1800" dirty="0" err="1"/>
              <a:t>Website</a:t>
            </a:r>
            <a:r>
              <a:rPr lang="vi-VN" sz="1800" dirty="0"/>
              <a:t>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Web</a:t>
            </a:r>
            <a:r>
              <a:rPr lang="vi-VN" sz="1800" dirty="0"/>
              <a:t> </a:t>
            </a:r>
            <a:r>
              <a:rPr lang="vi-VN" sz="1800" dirty="0" err="1"/>
              <a:t>page</a:t>
            </a:r>
            <a:r>
              <a:rPr lang="vi-VN" sz="1800" dirty="0"/>
              <a:t> </a:t>
            </a:r>
            <a:r>
              <a:rPr lang="vi-VN" sz="1800" dirty="0" err="1"/>
              <a:t>khác</a:t>
            </a:r>
            <a:r>
              <a:rPr lang="vi-VN" sz="1800" dirty="0"/>
              <a:t> nhau như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nào</a:t>
            </a:r>
            <a:r>
              <a:rPr lang="vi-VN" sz="1800" dirty="0"/>
              <a:t>?</a:t>
            </a:r>
          </a:p>
          <a:p>
            <a:r>
              <a:rPr lang="vi-VN" sz="1800" dirty="0" err="1"/>
              <a:t>Website</a:t>
            </a:r>
            <a:r>
              <a:rPr lang="vi-VN" sz="1800" dirty="0"/>
              <a:t> </a:t>
            </a:r>
            <a:r>
              <a:rPr lang="vi-VN" sz="1800" dirty="0" err="1"/>
              <a:t>được</a:t>
            </a:r>
            <a:r>
              <a:rPr lang="vi-VN" sz="1800" dirty="0"/>
              <a:t> </a:t>
            </a:r>
            <a:r>
              <a:rPr lang="vi-VN" sz="1800" dirty="0" err="1"/>
              <a:t>sử</a:t>
            </a:r>
            <a:r>
              <a:rPr lang="vi-VN" sz="1800" dirty="0"/>
              <a:t> </a:t>
            </a:r>
            <a:r>
              <a:rPr lang="vi-VN" sz="1800" dirty="0" err="1"/>
              <a:t>dụng</a:t>
            </a:r>
            <a:r>
              <a:rPr lang="vi-VN" sz="1800" dirty="0"/>
              <a:t> </a:t>
            </a:r>
            <a:r>
              <a:rPr lang="vi-VN" sz="1800" dirty="0" err="1"/>
              <a:t>để</a:t>
            </a:r>
            <a:r>
              <a:rPr lang="vi-VN" sz="1800" dirty="0"/>
              <a:t> </a:t>
            </a:r>
            <a:r>
              <a:rPr lang="vi-VN" sz="1800" dirty="0" err="1"/>
              <a:t>làm</a:t>
            </a:r>
            <a:r>
              <a:rPr lang="vi-VN" sz="1800" dirty="0"/>
              <a:t> </a:t>
            </a:r>
            <a:r>
              <a:rPr lang="vi-VN" sz="1800" dirty="0" err="1"/>
              <a:t>những</a:t>
            </a:r>
            <a:r>
              <a:rPr lang="vi-VN" sz="1800" dirty="0"/>
              <a:t> </a:t>
            </a:r>
            <a:r>
              <a:rPr lang="vi-VN" sz="1800" dirty="0" err="1"/>
              <a:t>gì</a:t>
            </a:r>
            <a:r>
              <a:rPr lang="vi-VN" sz="1800" dirty="0"/>
              <a:t>?</a:t>
            </a:r>
          </a:p>
          <a:p>
            <a:r>
              <a:rPr lang="vi-VN" sz="1800" dirty="0"/>
              <a:t>Ai </a:t>
            </a:r>
            <a:r>
              <a:rPr lang="vi-VN" sz="1800" dirty="0" err="1"/>
              <a:t>tạo</a:t>
            </a:r>
            <a:r>
              <a:rPr lang="vi-VN" sz="1800" dirty="0"/>
              <a:t> ra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Website</a:t>
            </a:r>
            <a:r>
              <a:rPr lang="vi-VN" sz="1800" dirty="0"/>
              <a:t>?</a:t>
            </a:r>
          </a:p>
          <a:p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Website</a:t>
            </a:r>
            <a:r>
              <a:rPr lang="vi-VN" sz="1800" dirty="0"/>
              <a:t> </a:t>
            </a:r>
            <a:r>
              <a:rPr lang="vi-VN" sz="1800" dirty="0" err="1"/>
              <a:t>được</a:t>
            </a:r>
            <a:r>
              <a:rPr lang="vi-VN" sz="1800" dirty="0"/>
              <a:t> </a:t>
            </a:r>
            <a:r>
              <a:rPr lang="vi-VN" sz="1800" dirty="0" err="1"/>
              <a:t>đặt</a:t>
            </a:r>
            <a:r>
              <a:rPr lang="vi-VN" sz="1800" dirty="0"/>
              <a:t> ở đâu?</a:t>
            </a:r>
          </a:p>
          <a:p>
            <a:r>
              <a:rPr lang="vi-VN" sz="1800" dirty="0" err="1"/>
              <a:t>Làm</a:t>
            </a:r>
            <a:r>
              <a:rPr lang="vi-VN" sz="1800" dirty="0"/>
              <a:t>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nào</a:t>
            </a:r>
            <a:r>
              <a:rPr lang="vi-VN" sz="1800" dirty="0"/>
              <a:t> </a:t>
            </a:r>
            <a:r>
              <a:rPr lang="vi-VN" sz="1800" dirty="0" err="1"/>
              <a:t>để</a:t>
            </a:r>
            <a:r>
              <a:rPr lang="vi-VN" sz="1800" dirty="0"/>
              <a:t> truy </a:t>
            </a:r>
            <a:r>
              <a:rPr lang="vi-VN" sz="1800" dirty="0" err="1"/>
              <a:t>xuất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</a:t>
            </a:r>
            <a:r>
              <a:rPr lang="vi-VN" sz="1800" dirty="0" err="1"/>
              <a:t>một</a:t>
            </a:r>
            <a:r>
              <a:rPr lang="vi-VN" sz="1800" dirty="0"/>
              <a:t> trang </a:t>
            </a:r>
            <a:r>
              <a:rPr lang="vi-VN" sz="1800" dirty="0" err="1"/>
              <a:t>Web</a:t>
            </a:r>
            <a:r>
              <a:rPr lang="vi-VN" sz="1800" dirty="0"/>
              <a:t>?</a:t>
            </a:r>
          </a:p>
          <a:p>
            <a:r>
              <a:rPr lang="vi-VN" sz="1800" dirty="0" err="1"/>
              <a:t>Trình</a:t>
            </a:r>
            <a:r>
              <a:rPr lang="vi-VN" sz="1800" dirty="0"/>
              <a:t> </a:t>
            </a:r>
            <a:r>
              <a:rPr lang="vi-VN" sz="1800" dirty="0" err="1"/>
              <a:t>duyệt</a:t>
            </a:r>
            <a:r>
              <a:rPr lang="vi-VN" sz="1800" dirty="0"/>
              <a:t> </a:t>
            </a:r>
            <a:r>
              <a:rPr lang="vi-VN" sz="1800" dirty="0" err="1"/>
              <a:t>là</a:t>
            </a:r>
            <a:r>
              <a:rPr lang="vi-VN" sz="1800" dirty="0"/>
              <a:t> </a:t>
            </a:r>
            <a:r>
              <a:rPr lang="vi-VN" sz="1800" dirty="0" err="1"/>
              <a:t>gì</a:t>
            </a:r>
            <a:r>
              <a:rPr lang="vi-VN" sz="1800" dirty="0"/>
              <a:t>? </a:t>
            </a:r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những</a:t>
            </a:r>
            <a:r>
              <a:rPr lang="vi-VN" sz="1800" dirty="0"/>
              <a:t> </a:t>
            </a:r>
            <a:r>
              <a:rPr lang="vi-VN" sz="1800" dirty="0" err="1"/>
              <a:t>trình</a:t>
            </a:r>
            <a:r>
              <a:rPr lang="vi-VN" sz="1800" dirty="0"/>
              <a:t> </a:t>
            </a:r>
            <a:r>
              <a:rPr lang="vi-VN" sz="1800" dirty="0" err="1"/>
              <a:t>duyệt</a:t>
            </a:r>
            <a:r>
              <a:rPr lang="vi-VN" sz="1800" dirty="0"/>
              <a:t> </a:t>
            </a:r>
            <a:r>
              <a:rPr lang="vi-VN" sz="1800" dirty="0" err="1"/>
              <a:t>nào</a:t>
            </a:r>
            <a:r>
              <a:rPr lang="vi-VN" sz="1800" dirty="0"/>
              <a:t>?</a:t>
            </a:r>
          </a:p>
          <a:p>
            <a:r>
              <a:rPr lang="vi-VN" sz="1800" dirty="0" err="1"/>
              <a:t>Có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 </a:t>
            </a:r>
            <a:r>
              <a:rPr lang="vi-VN" sz="1800" dirty="0" err="1"/>
              <a:t>sử</a:t>
            </a:r>
            <a:r>
              <a:rPr lang="vi-VN" sz="1800" dirty="0"/>
              <a:t> </a:t>
            </a:r>
            <a:r>
              <a:rPr lang="vi-VN" sz="1800" dirty="0" err="1"/>
              <a:t>dụng</a:t>
            </a:r>
            <a:r>
              <a:rPr lang="vi-VN" sz="1800" dirty="0"/>
              <a:t> </a:t>
            </a:r>
            <a:r>
              <a:rPr lang="vi-VN" sz="1800" dirty="0" err="1"/>
              <a:t>Website</a:t>
            </a:r>
            <a:r>
              <a:rPr lang="vi-VN" sz="1800" dirty="0"/>
              <a:t> </a:t>
            </a:r>
            <a:r>
              <a:rPr lang="vi-VN" sz="1800" dirty="0" err="1"/>
              <a:t>mà</a:t>
            </a:r>
            <a:r>
              <a:rPr lang="vi-VN" sz="1800" dirty="0"/>
              <a:t> không </a:t>
            </a:r>
            <a:r>
              <a:rPr lang="vi-VN" sz="1800" dirty="0" err="1"/>
              <a:t>cần</a:t>
            </a:r>
            <a:r>
              <a:rPr lang="vi-VN" sz="1800" dirty="0"/>
              <a:t> </a:t>
            </a:r>
            <a:r>
              <a:rPr lang="vi-VN" sz="1800" dirty="0" err="1"/>
              <a:t>Internet</a:t>
            </a:r>
            <a:r>
              <a:rPr lang="vi-VN" sz="1800" dirty="0"/>
              <a:t> </a:t>
            </a:r>
            <a:r>
              <a:rPr lang="vi-VN" sz="1800" dirty="0" err="1"/>
              <a:t>được</a:t>
            </a:r>
            <a:r>
              <a:rPr lang="vi-VN" sz="1800" dirty="0"/>
              <a:t> không?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430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43A-97C6-4714-9784-5AECE4D9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 </a:t>
            </a:r>
            <a:r>
              <a:rPr lang="en-GB" dirty="0" err="1"/>
              <a:t>và</a:t>
            </a:r>
            <a:r>
              <a:rPr lang="en-GB" dirty="0"/>
              <a:t>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D916-2D63-466C-962B-7228CEFD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Webpage: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Web</a:t>
            </a:r>
          </a:p>
          <a:p>
            <a:r>
              <a:rPr lang="en-GB" dirty="0"/>
              <a:t>Website: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Web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  <a:p>
            <a:r>
              <a:rPr lang="en-GB" dirty="0"/>
              <a:t>Webpage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HTML</a:t>
            </a:r>
          </a:p>
          <a:p>
            <a:r>
              <a:rPr lang="en-GB" dirty="0"/>
              <a:t>Webpage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bao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khác</a:t>
            </a:r>
            <a:r>
              <a:rPr lang="en-GB" dirty="0"/>
              <a:t>: </a:t>
            </a:r>
            <a:r>
              <a:rPr lang="en-GB" dirty="0" err="1"/>
              <a:t>ảnh</a:t>
            </a:r>
            <a:r>
              <a:rPr lang="en-GB" dirty="0"/>
              <a:t>, video…</a:t>
            </a:r>
          </a:p>
          <a:p>
            <a:r>
              <a:rPr lang="en-GB" dirty="0"/>
              <a:t>Website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Web Server</a:t>
            </a:r>
          </a:p>
          <a:p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(browser)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Webpage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3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FE15-EF1F-4833-A6AE-1F51928E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1CDB-1500-44AA-A712-C95890B5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mềm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Webpage</a:t>
            </a:r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Microsoft Edge</a:t>
            </a:r>
          </a:p>
          <a:p>
            <a:pPr lvl="1"/>
            <a:r>
              <a:rPr lang="en-GB" dirty="0" err="1"/>
              <a:t>FireFox</a:t>
            </a:r>
            <a:endParaRPr lang="en-GB" dirty="0"/>
          </a:p>
          <a:p>
            <a:pPr lvl="1"/>
            <a:r>
              <a:rPr lang="en-GB" dirty="0"/>
              <a:t>Chrome</a:t>
            </a:r>
          </a:p>
          <a:p>
            <a:pPr lvl="1"/>
            <a:r>
              <a:rPr lang="en-GB" dirty="0"/>
              <a:t>Opera</a:t>
            </a:r>
          </a:p>
          <a:p>
            <a:pPr lvl="1"/>
            <a:r>
              <a:rPr lang="en-GB" dirty="0"/>
              <a:t>Safari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HTML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trang web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tr</a:t>
            </a:r>
            <a:r>
              <a:rPr lang="vi-VN" dirty="0"/>
              <a:t>ư</a:t>
            </a:r>
            <a:r>
              <a:rPr lang="en-GB" dirty="0" err="1"/>
              <a:t>ớc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1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56B9-0338-444A-8D18-A85567B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hỏi</a:t>
            </a:r>
            <a:r>
              <a:rPr lang="en-GB" dirty="0"/>
              <a:t> </a:t>
            </a:r>
            <a:r>
              <a:rPr lang="en-GB" dirty="0" err="1"/>
              <a:t>mở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C2EC-8D68-482D-9DA4-25DCFDE4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r>
              <a:rPr lang="vi-VN" dirty="0"/>
              <a:t>Ai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không?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60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1" y="2813957"/>
            <a:ext cx="4784272" cy="1140253"/>
          </a:xfrm>
        </p:spPr>
        <p:txBody>
          <a:bodyPr>
            <a:normAutofit fontScale="90000"/>
          </a:bodyPr>
          <a:lstStyle/>
          <a:p>
            <a:r>
              <a:rPr lang="vi-VN" dirty="0"/>
              <a:t>HTML, </a:t>
            </a:r>
            <a:br>
              <a:rPr lang="en-GB" dirty="0"/>
            </a:br>
            <a:r>
              <a:rPr lang="vi-VN" dirty="0"/>
              <a:t>CSS và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414" y="2389413"/>
            <a:ext cx="5154386" cy="3787549"/>
          </a:xfrm>
        </p:spPr>
        <p:txBody>
          <a:bodyPr>
            <a:normAutofit/>
          </a:bodyPr>
          <a:lstStyle/>
          <a:p>
            <a:r>
              <a:rPr lang="vi-VN" sz="1800" dirty="0"/>
              <a:t>HTML là gì?</a:t>
            </a:r>
          </a:p>
          <a:p>
            <a:r>
              <a:rPr lang="vi-VN" sz="1800" dirty="0"/>
              <a:t>HTML được sử dụng để làm gì?</a:t>
            </a:r>
          </a:p>
          <a:p>
            <a:r>
              <a:rPr lang="vi-VN" sz="1800" dirty="0"/>
              <a:t>CSS là gì?</a:t>
            </a:r>
          </a:p>
          <a:p>
            <a:r>
              <a:rPr lang="vi-VN" sz="1800" dirty="0"/>
              <a:t>CSS được sử dụng để làm gì?</a:t>
            </a:r>
          </a:p>
          <a:p>
            <a:r>
              <a:rPr lang="vi-VN" sz="1800" dirty="0"/>
              <a:t>Javascript là gì?</a:t>
            </a:r>
          </a:p>
          <a:p>
            <a:r>
              <a:rPr lang="vi-VN" sz="1800" dirty="0"/>
              <a:t>Javascript được sử dụng để làm gì?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777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B607-BD0D-4E3F-B0F5-7A659C12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0B49-82AA-438B-9FFE-06ABFE9D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8227"/>
            <a:ext cx="7483929" cy="4198736"/>
          </a:xfrm>
        </p:spPr>
        <p:txBody>
          <a:bodyPr/>
          <a:lstStyle/>
          <a:p>
            <a:r>
              <a:rPr lang="en-GB" dirty="0"/>
              <a:t>HTML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Webpage</a:t>
            </a:r>
          </a:p>
          <a:p>
            <a:r>
              <a:rPr lang="en-GB" dirty="0"/>
              <a:t>HTML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tắt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Hypertext </a:t>
            </a:r>
            <a:r>
              <a:rPr lang="en-GB" dirty="0" err="1"/>
              <a:t>Markup</a:t>
            </a:r>
            <a:r>
              <a:rPr lang="en-GB" dirty="0"/>
              <a:t> Language (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Siêu</a:t>
            </a:r>
            <a:r>
              <a:rPr lang="en-GB" dirty="0"/>
              <a:t> Văn </a:t>
            </a:r>
            <a:r>
              <a:rPr lang="en-GB" dirty="0" err="1"/>
              <a:t>bản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: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endParaRPr lang="en-GB" dirty="0"/>
          </a:p>
          <a:p>
            <a:pPr lvl="1"/>
            <a:r>
              <a:rPr lang="en-GB" dirty="0" err="1"/>
              <a:t>Siêu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: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qua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(link)</a:t>
            </a:r>
          </a:p>
          <a:p>
            <a:pPr lvl="1"/>
            <a:endParaRPr lang="en-GB" dirty="0"/>
          </a:p>
        </p:txBody>
      </p:sp>
      <p:pic>
        <p:nvPicPr>
          <p:cNvPr id="2050" name="Picture 2" descr="https://upload.wikimedia.org/wikipedia/commons/thumb/8/84/HTML.svg/1200px-HTML.svg.png">
            <a:extLst>
              <a:ext uri="{FF2B5EF4-FFF2-40B4-BE49-F238E27FC236}">
                <a16:creationId xmlns:a16="http://schemas.microsoft.com/office/drawing/2014/main" id="{99B9064A-11E8-4C1E-B1C7-96BDDC94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47" y="1627099"/>
            <a:ext cx="3422196" cy="39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AE31C-FB8B-4D21-BCE4-0E64E3B396C1}"/>
              </a:ext>
            </a:extLst>
          </p:cNvPr>
          <p:cNvSpPr txBox="1"/>
          <p:nvPr/>
        </p:nvSpPr>
        <p:spPr>
          <a:xfrm>
            <a:off x="10335986" y="5710339"/>
            <a:ext cx="28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Ảnh</a:t>
            </a:r>
            <a:r>
              <a:rPr lang="en-GB" dirty="0"/>
              <a:t>: Wikimedia</a:t>
            </a:r>
          </a:p>
        </p:txBody>
      </p:sp>
    </p:spTree>
    <p:extLst>
      <p:ext uri="{BB962C8B-B14F-4D97-AF65-F5344CB8AC3E}">
        <p14:creationId xmlns:p14="http://schemas.microsoft.com/office/powerpoint/2010/main" val="133615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4E4D-2ADA-4D1C-AD5F-5FC6455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0B2F-BBFE-4A64-ABE8-F0D4F537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HTML</a:t>
            </a:r>
          </a:p>
          <a:p>
            <a:r>
              <a:rPr lang="en-GB" dirty="0"/>
              <a:t>CSS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Bố</a:t>
            </a:r>
            <a:r>
              <a:rPr lang="en-GB" dirty="0"/>
              <a:t> </a:t>
            </a:r>
            <a:r>
              <a:rPr lang="en-GB" dirty="0" err="1"/>
              <a:t>cục</a:t>
            </a:r>
            <a:r>
              <a:rPr lang="en-GB" dirty="0"/>
              <a:t> trang web</a:t>
            </a:r>
          </a:p>
          <a:p>
            <a:pPr lvl="1"/>
            <a:r>
              <a:rPr lang="en-GB" dirty="0"/>
              <a:t>Trang </a:t>
            </a:r>
            <a:r>
              <a:rPr lang="en-GB" dirty="0" err="1"/>
              <a:t>trí</a:t>
            </a:r>
            <a:r>
              <a:rPr lang="en-GB" dirty="0"/>
              <a:t> trang web</a:t>
            </a:r>
          </a:p>
          <a:p>
            <a:pPr lvl="1"/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chữ</a:t>
            </a:r>
            <a:endParaRPr lang="en-GB" dirty="0"/>
          </a:p>
          <a:p>
            <a:pPr lvl="1"/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ứng</a:t>
            </a:r>
            <a:endParaRPr lang="en-GB" dirty="0"/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329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CBE-35BD-484B-9783-49C138F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43FC-BF36-4334-9848-62C853D1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chạy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duyệt</a:t>
            </a:r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tăng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trang web</a:t>
            </a:r>
          </a:p>
          <a:p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hồi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ng</a:t>
            </a:r>
            <a:r>
              <a:rPr lang="vi-VN" dirty="0"/>
              <a:t>ư</a:t>
            </a:r>
            <a:r>
              <a:rPr lang="en-GB" dirty="0" err="1"/>
              <a:t>ời</a:t>
            </a:r>
            <a:r>
              <a:rPr lang="en-GB" dirty="0"/>
              <a:t> dung</a:t>
            </a:r>
          </a:p>
          <a:p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trang web</a:t>
            </a:r>
          </a:p>
          <a:p>
            <a:endParaRPr lang="en-GB" dirty="0"/>
          </a:p>
          <a:p>
            <a:r>
              <a:rPr lang="en-GB" dirty="0" err="1"/>
              <a:t>Ngày</a:t>
            </a:r>
            <a:r>
              <a:rPr lang="en-GB" dirty="0"/>
              <a:t> nay,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còn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ở </a:t>
            </a:r>
            <a:r>
              <a:rPr lang="en-GB" dirty="0" err="1"/>
              <a:t>phía</a:t>
            </a:r>
            <a:r>
              <a:rPr lang="en-GB" dirty="0"/>
              <a:t>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8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Kết thúc bài học này, học viên sẽ: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WF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Internet, Web,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HTML, </a:t>
            </a:r>
            <a:r>
              <a:rPr lang="vi-VN" dirty="0"/>
              <a:t>ghi chú trong HTML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tag, element, attribute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HTML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Một file HTML được lưu với đuôi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en-GB" dirty="0" err="1"/>
              <a:t>là</a:t>
            </a:r>
            <a:r>
              <a:rPr lang="en-GB" dirty="0"/>
              <a:t> .</a:t>
            </a:r>
            <a:r>
              <a:rPr lang="en-GB" dirty="0" err="1"/>
              <a:t>htm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.html</a:t>
            </a:r>
            <a:endParaRPr lang="vi-VN" dirty="0"/>
          </a:p>
          <a:p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HTML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(tag)</a:t>
            </a:r>
          </a:p>
          <a:p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HTM bao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đóng</a:t>
            </a:r>
            <a:r>
              <a:rPr lang="en-GB" dirty="0"/>
              <a:t>: &lt;tag&gt; </a:t>
            </a:r>
            <a:r>
              <a:rPr lang="en-GB" dirty="0" err="1"/>
              <a:t>và</a:t>
            </a:r>
            <a:r>
              <a:rPr lang="en-GB" dirty="0"/>
              <a:t> &lt;/tag&gt;</a:t>
            </a:r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HTML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đích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&lt;p&gt;: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endParaRPr lang="en-GB" dirty="0"/>
          </a:p>
          <a:p>
            <a:pPr lvl="1"/>
            <a:r>
              <a:rPr lang="en-GB" dirty="0"/>
              <a:t>&lt;h1&gt;: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to</a:t>
            </a:r>
          </a:p>
          <a:p>
            <a:pPr lvl="1"/>
            <a:r>
              <a:rPr lang="en-GB" dirty="0"/>
              <a:t>&lt;a&gt;: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endParaRPr lang="en-GB" dirty="0"/>
          </a:p>
          <a:p>
            <a:pPr lvl="1"/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&gt;: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86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61A-CC0F-41EF-A210-FC6CE23F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HTML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7D5D-BA71-4C4F-9EBC-32A2BDD8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HTML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&lt;a </a:t>
            </a:r>
            <a:r>
              <a:rPr lang="en-GB" dirty="0" err="1"/>
              <a:t>href</a:t>
            </a:r>
            <a:r>
              <a:rPr lang="en-GB" dirty="0"/>
              <a:t>=“http://codegym.vn”&gt;</a:t>
            </a:r>
            <a:r>
              <a:rPr lang="en-GB" dirty="0" err="1"/>
              <a:t>CodeGym</a:t>
            </a:r>
            <a:r>
              <a:rPr lang="en-GB" dirty="0"/>
              <a:t>&lt;/a&gt;</a:t>
            </a:r>
          </a:p>
          <a:p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nằm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nháy</a:t>
            </a:r>
            <a:r>
              <a:rPr lang="en-GB" dirty="0"/>
              <a:t> </a:t>
            </a:r>
            <a:r>
              <a:rPr lang="en-GB" dirty="0" err="1"/>
              <a:t>kép</a:t>
            </a:r>
            <a:r>
              <a:rPr lang="en-GB" dirty="0"/>
              <a:t> (“”)</a:t>
            </a:r>
            <a:endParaRPr lang="vi-VN" dirty="0"/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chú</a:t>
            </a:r>
            <a:r>
              <a:rPr lang="en-GB" dirty="0"/>
              <a:t> </a:t>
            </a:r>
            <a:r>
              <a:rPr lang="en-GB" dirty="0" err="1"/>
              <a:t>thích</a:t>
            </a:r>
            <a:r>
              <a:rPr lang="en-GB" dirty="0"/>
              <a:t> (comment) </a:t>
            </a:r>
            <a:r>
              <a:rPr lang="en-GB" dirty="0" err="1"/>
              <a:t>trong</a:t>
            </a:r>
            <a:r>
              <a:rPr lang="en-GB" dirty="0"/>
              <a:t> HTML</a:t>
            </a:r>
          </a:p>
          <a:p>
            <a:pPr lvl="1"/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&lt;!– </a:t>
            </a:r>
            <a:r>
              <a:rPr lang="en-GB" dirty="0" err="1"/>
              <a:t>Đây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chú</a:t>
            </a:r>
            <a:r>
              <a:rPr lang="en-GB" dirty="0"/>
              <a:t> </a:t>
            </a:r>
            <a:r>
              <a:rPr lang="en-GB" dirty="0" err="1"/>
              <a:t>thích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98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trúc một tài liệu HTML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Một</a:t>
            </a:r>
            <a:r>
              <a:rPr lang="en-GB" dirty="0"/>
              <a:t> trang HTML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bao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: &lt;html&gt;, &lt;head&gt;, &lt;body&gt;, &lt;title&gt;</a:t>
            </a:r>
          </a:p>
          <a:p>
            <a:pPr marL="457200" lvl="1" indent="0">
              <a:buNone/>
            </a:pPr>
            <a:r>
              <a:rPr lang="en-GB" dirty="0"/>
              <a:t>&lt;html&gt;</a:t>
            </a:r>
          </a:p>
          <a:p>
            <a:pPr marL="457200" lvl="1" indent="0">
              <a:buNone/>
            </a:pPr>
            <a:r>
              <a:rPr lang="en-GB" dirty="0"/>
              <a:t>    &lt;head&gt;</a:t>
            </a:r>
          </a:p>
          <a:p>
            <a:pPr marL="457200" lvl="1" indent="0">
              <a:buNone/>
            </a:pPr>
            <a:r>
              <a:rPr lang="en-GB" dirty="0"/>
              <a:t>	   &lt;title&gt;This is the title&lt;/title&gt;</a:t>
            </a:r>
          </a:p>
          <a:p>
            <a:pPr marL="457200" lvl="1" indent="0">
              <a:buNone/>
            </a:pPr>
            <a:r>
              <a:rPr lang="en-GB" dirty="0"/>
              <a:t>    &lt;/head&gt;</a:t>
            </a:r>
          </a:p>
          <a:p>
            <a:pPr marL="457200" lvl="1" indent="0">
              <a:buNone/>
            </a:pPr>
            <a:r>
              <a:rPr lang="en-GB" dirty="0"/>
              <a:t>    &lt;body&gt;</a:t>
            </a:r>
          </a:p>
          <a:p>
            <a:pPr marL="457200" lvl="1" indent="0">
              <a:buNone/>
            </a:pPr>
            <a:r>
              <a:rPr lang="en-GB" dirty="0"/>
              <a:t>        This is the body</a:t>
            </a:r>
          </a:p>
          <a:p>
            <a:pPr marL="457200" lvl="1" indent="0">
              <a:buNone/>
            </a:pPr>
            <a:r>
              <a:rPr lang="en-GB" dirty="0"/>
              <a:t>    &lt;/body&gt;</a:t>
            </a:r>
          </a:p>
          <a:p>
            <a:pPr marL="457200" lvl="1" indent="0">
              <a:buNone/>
            </a:pPr>
            <a:r>
              <a:rPr lang="en-GB" dirty="0"/>
              <a:t>&lt;/html&gt;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263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thẻ  tạo tiêu đề &lt;h1&gt;...&lt;h6&gt;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thẻ</a:t>
            </a:r>
            <a:r>
              <a:rPr lang="vi-VN" dirty="0"/>
              <a:t> &lt;h1&gt;, &lt;h2&gt;, &lt;h3&gt;, &lt;h4&gt;, &lt;h5&gt;, &lt;h6&gt; được sử dụng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mong </a:t>
            </a:r>
            <a:r>
              <a:rPr lang="en-GB" dirty="0" err="1"/>
              <a:t>muốn</a:t>
            </a:r>
            <a:endParaRPr lang="en-GB" dirty="0"/>
          </a:p>
          <a:p>
            <a:r>
              <a:rPr lang="en-GB" dirty="0" err="1"/>
              <a:t>Thẻ</a:t>
            </a:r>
            <a:r>
              <a:rPr lang="en-GB" dirty="0"/>
              <a:t> h1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to </a:t>
            </a:r>
            <a:r>
              <a:rPr lang="en-GB" dirty="0" err="1"/>
              <a:t>nhất</a:t>
            </a:r>
            <a:r>
              <a:rPr lang="en-GB" dirty="0"/>
              <a:t>, </a:t>
            </a:r>
            <a:r>
              <a:rPr lang="en-GB" dirty="0" err="1"/>
              <a:t>thẻ</a:t>
            </a:r>
            <a:r>
              <a:rPr lang="en-GB" dirty="0"/>
              <a:t> h6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vi-VN" dirty="0"/>
              <a:t>ư</a:t>
            </a:r>
            <a:r>
              <a:rPr lang="en-GB" dirty="0" err="1"/>
              <a:t>ớc</a:t>
            </a:r>
            <a:r>
              <a:rPr lang="en-GB" dirty="0"/>
              <a:t> </a:t>
            </a:r>
            <a:r>
              <a:rPr lang="en-GB" dirty="0" err="1"/>
              <a:t>bé</a:t>
            </a:r>
            <a:r>
              <a:rPr lang="en-GB" dirty="0"/>
              <a:t> </a:t>
            </a:r>
            <a:r>
              <a:rPr lang="en-GB" dirty="0" err="1"/>
              <a:t>nhất</a:t>
            </a:r>
            <a:endParaRPr lang="en-US" dirty="0"/>
          </a:p>
        </p:txBody>
      </p:sp>
      <p:pic>
        <p:nvPicPr>
          <p:cNvPr id="4098" name="Picture 2" descr="https://www.syscomminternational.com/wp-content/uploads/2017/04/Heading-Tag-Hierarchy.jpg">
            <a:extLst>
              <a:ext uri="{FF2B5EF4-FFF2-40B4-BE49-F238E27FC236}">
                <a16:creationId xmlns:a16="http://schemas.microsoft.com/office/drawing/2014/main" id="{83DC032B-8986-45E3-94D1-06F44FADD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 b="4839"/>
          <a:stretch/>
        </p:blipFill>
        <p:spPr bwMode="auto">
          <a:xfrm>
            <a:off x="3336472" y="3537856"/>
            <a:ext cx="4913928" cy="332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8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Thẻ tạo đoạn văn bản &lt;p&gt;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Thẻ &lt;p&gt; được sử dụng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endParaRPr lang="vi-VN" dirty="0"/>
          </a:p>
          <a:p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bắt</a:t>
            </a:r>
            <a:r>
              <a:rPr lang="en-GB" dirty="0"/>
              <a:t> </a:t>
            </a:r>
            <a:r>
              <a:rPr lang="en-GB" dirty="0" err="1"/>
              <a:t>buộc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đóng</a:t>
            </a:r>
            <a:r>
              <a:rPr lang="en-GB" dirty="0"/>
              <a:t> &lt;/p&gt;</a:t>
            </a:r>
          </a:p>
          <a:p>
            <a:r>
              <a:rPr lang="en-GB" dirty="0" err="1"/>
              <a:t>Nên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đóng</a:t>
            </a:r>
            <a:r>
              <a:rPr lang="en-GB" dirty="0"/>
              <a:t> &lt;/p&gt;</a:t>
            </a:r>
            <a:endParaRPr lang="en-US" dirty="0"/>
          </a:p>
        </p:txBody>
      </p:sp>
      <p:pic>
        <p:nvPicPr>
          <p:cNvPr id="5122" name="Picture 2" descr="http://csharpcorner.mindcrackerinc.netdna-cdn.com/UploadFile/219d4d/basics-of-css-part-1/Images/demo.png">
            <a:extLst>
              <a:ext uri="{FF2B5EF4-FFF2-40B4-BE49-F238E27FC236}">
                <a16:creationId xmlns:a16="http://schemas.microsoft.com/office/drawing/2014/main" id="{275DD37A-6DD1-4D56-A079-786B5EB43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/>
          <a:stretch/>
        </p:blipFill>
        <p:spPr bwMode="auto">
          <a:xfrm>
            <a:off x="6591300" y="3227615"/>
            <a:ext cx="5416702" cy="34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Thẻ tạo liên kết 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Thẻ &lt;a&gt; được sử dụng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(link)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trọng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&lt;a&gt;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?</a:t>
            </a:r>
            <a:endParaRPr lang="vi-VN" dirty="0"/>
          </a:p>
        </p:txBody>
      </p:sp>
      <p:pic>
        <p:nvPicPr>
          <p:cNvPr id="6146" name="Picture 2" descr="https://www.computerhope.com/jargon/h/html-tag.gif">
            <a:extLst>
              <a:ext uri="{FF2B5EF4-FFF2-40B4-BE49-F238E27FC236}">
                <a16:creationId xmlns:a16="http://schemas.microsoft.com/office/drawing/2014/main" id="{4A30CE4D-55CC-4F38-B9D0-9F1B3CCE1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6"/>
          <a:stretch/>
        </p:blipFill>
        <p:spPr bwMode="auto">
          <a:xfrm>
            <a:off x="3131003" y="2922815"/>
            <a:ext cx="6191250" cy="20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4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Thẻ chèn hình ảnh &lt;img&gt;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Thẻ &lt;img&gt; được sử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thị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ảnh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trọng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&lt;</a:t>
            </a:r>
            <a:r>
              <a:rPr lang="en-GB" dirty="0" err="1"/>
              <a:t>img</a:t>
            </a:r>
            <a:r>
              <a:rPr lang="en-GB" dirty="0"/>
              <a:t>&gt;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?</a:t>
            </a:r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pic>
        <p:nvPicPr>
          <p:cNvPr id="7170" name="Picture 2" descr="https://blogtutor.com/wp-content/uploads/2012/01/image-tag.gif">
            <a:extLst>
              <a:ext uri="{FF2B5EF4-FFF2-40B4-BE49-F238E27FC236}">
                <a16:creationId xmlns:a16="http://schemas.microsoft.com/office/drawing/2014/main" id="{6653B8E2-C247-4827-885F-9AF04AD4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86" y="2591481"/>
            <a:ext cx="5715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4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Git và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phiên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(version control system)</a:t>
            </a:r>
          </a:p>
          <a:p>
            <a:r>
              <a:rPr lang="en-GB" dirty="0"/>
              <a:t>Git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(source code)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endParaRPr lang="vi-VN" dirty="0"/>
          </a:p>
          <a:p>
            <a:r>
              <a:rPr lang="vi-VN" dirty="0" err="1"/>
              <a:t>GitHub</a:t>
            </a:r>
            <a:r>
              <a:rPr lang="vi-VN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Git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cung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miễn</a:t>
            </a:r>
            <a:r>
              <a:rPr lang="en-GB" dirty="0"/>
              <a:t> </a:t>
            </a:r>
            <a:r>
              <a:rPr lang="en-GB" dirty="0" err="1"/>
              <a:t>phí</a:t>
            </a:r>
            <a:endParaRPr lang="en-GB" dirty="0"/>
          </a:p>
          <a:p>
            <a:r>
              <a:rPr lang="en-GB" dirty="0"/>
              <a:t>GitHub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phiên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phí</a:t>
            </a:r>
            <a:r>
              <a:rPr lang="en-GB" dirty="0"/>
              <a:t>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doanh</a:t>
            </a:r>
            <a:r>
              <a:rPr lang="en-GB" dirty="0"/>
              <a:t> </a:t>
            </a:r>
            <a:r>
              <a:rPr lang="en-GB" dirty="0" err="1"/>
              <a:t>nghiệp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5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câu lệnh cơ bản của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227"/>
            <a:ext cx="10515600" cy="3110844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clone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vi-VN" dirty="0"/>
              <a:t> </a:t>
            </a:r>
            <a:r>
              <a:rPr lang="en-GB" dirty="0"/>
              <a:t>Sao </a:t>
            </a:r>
            <a:r>
              <a:rPr lang="en-GB" dirty="0" err="1"/>
              <a:t>chép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repository</a:t>
            </a:r>
            <a:endParaRPr lang="vi-VN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repository</a:t>
            </a:r>
            <a:endParaRPr lang="vi-VN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vi-VN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file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vùng</a:t>
            </a:r>
            <a:r>
              <a:rPr lang="en-GB" dirty="0"/>
              <a:t> staged</a:t>
            </a:r>
            <a:endParaRPr lang="vi-VN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commit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vi-VN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endParaRPr lang="vi-VN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dirty="0" err="1"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GB" dirty="0"/>
              <a:t>: Đ</a:t>
            </a:r>
            <a:r>
              <a:rPr lang="vi-VN" dirty="0"/>
              <a:t>ư</a:t>
            </a:r>
            <a:r>
              <a:rPr lang="en-GB" dirty="0"/>
              <a:t>a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local repository </a:t>
            </a:r>
            <a:r>
              <a:rPr lang="en-GB" dirty="0" err="1"/>
              <a:t>lên</a:t>
            </a:r>
            <a:r>
              <a:rPr lang="en-GB" dirty="0"/>
              <a:t> remote repository</a:t>
            </a:r>
            <a:endParaRPr lang="vi-VN" dirty="0"/>
          </a:p>
          <a:p>
            <a:endParaRPr lang="en-US" dirty="0"/>
          </a:p>
        </p:txBody>
      </p:sp>
      <p:pic>
        <p:nvPicPr>
          <p:cNvPr id="8194" name="Picture 2" descr="https://softcover.s3.amazonaws.com/636/learn_enough_git/images/figures/git_status_sequence.png">
            <a:extLst>
              <a:ext uri="{FF2B5EF4-FFF2-40B4-BE49-F238E27FC236}">
                <a16:creationId xmlns:a16="http://schemas.microsoft.com/office/drawing/2014/main" id="{89496B5E-686D-4D6F-AEB8-F02699FC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1" b="23645"/>
          <a:stretch/>
        </p:blipFill>
        <p:spPr bwMode="auto">
          <a:xfrm>
            <a:off x="1077685" y="5165271"/>
            <a:ext cx="9949543" cy="120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4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3C50-E05D-4E70-8FF7-AFF64DDC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hỏi</a:t>
            </a:r>
            <a:r>
              <a:rPr lang="en-GB" dirty="0"/>
              <a:t> </a:t>
            </a:r>
            <a:r>
              <a:rPr lang="en-GB" dirty="0" err="1"/>
              <a:t>mở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58E5-61D5-45B1-B902-C02BB847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?</a:t>
            </a:r>
          </a:p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?</a:t>
            </a:r>
          </a:p>
          <a:p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không?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GitHub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WebStorm</a:t>
            </a:r>
            <a:r>
              <a:rPr lang="vi-VN" dirty="0"/>
              <a:t> </a:t>
            </a:r>
            <a:r>
              <a:rPr lang="en-GB" dirty="0" err="1"/>
              <a:t>là</a:t>
            </a:r>
            <a:r>
              <a:rPr lang="en-GB" dirty="0"/>
              <a:t> IDE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soạn</a:t>
            </a:r>
            <a:r>
              <a:rPr lang="en-GB" dirty="0"/>
              <a:t> </a:t>
            </a:r>
            <a:r>
              <a:rPr lang="en-GB" dirty="0" err="1"/>
              <a:t>thảo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Web</a:t>
            </a:r>
            <a:endParaRPr lang="vi-VN" dirty="0"/>
          </a:p>
          <a:p>
            <a:r>
              <a:rPr lang="vi-VN" dirty="0"/>
              <a:t>Phím tắt để tìm kiếm trong </a:t>
            </a:r>
            <a:r>
              <a:rPr lang="vi-VN" dirty="0" err="1"/>
              <a:t>WebStorm</a:t>
            </a:r>
            <a:r>
              <a:rPr lang="en-GB" dirty="0"/>
              <a:t>: Ctrl + F</a:t>
            </a:r>
            <a:endParaRPr lang="vi-VN" dirty="0"/>
          </a:p>
          <a:p>
            <a:r>
              <a:rPr lang="vi-VN" dirty="0"/>
              <a:t>Phím tắt để sao chép (copy) trong </a:t>
            </a:r>
            <a:r>
              <a:rPr lang="vi-VN" dirty="0" err="1"/>
              <a:t>WebStorm</a:t>
            </a:r>
            <a:r>
              <a:rPr lang="en-GB" dirty="0"/>
              <a:t>: Ctrl + C</a:t>
            </a:r>
            <a:endParaRPr lang="vi-VN" dirty="0"/>
          </a:p>
          <a:p>
            <a:r>
              <a:rPr lang="vi-VN" dirty="0"/>
              <a:t>Phím tắt để dán (paste) trong </a:t>
            </a:r>
            <a:r>
              <a:rPr lang="vi-VN" dirty="0" err="1"/>
              <a:t>WebStorm</a:t>
            </a:r>
            <a:r>
              <a:rPr lang="en-GB" dirty="0"/>
              <a:t>: Ctrl + V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7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Tạo tài khoản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Tạo tài khoản GitHub</a:t>
            </a:r>
          </a:p>
          <a:p>
            <a:r>
              <a:rPr lang="vi-VN" dirty="0"/>
              <a:t>Chia sẻ tên tài khoản GitHub lên nhóm Skype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[Bài tập] Clone dự án từ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clone một dự án có sẵn về máy </a:t>
            </a:r>
            <a:r>
              <a:rPr lang="vi-VN" dirty="0" err="1"/>
              <a:t>của</a:t>
            </a:r>
            <a:r>
              <a:rPr lang="vi-VN" dirty="0"/>
              <a:t> m</a:t>
            </a:r>
            <a:r>
              <a:rPr lang="en-GB" dirty="0"/>
              <a:t>ì</a:t>
            </a:r>
            <a:r>
              <a:rPr lang="vi-VN" dirty="0" err="1"/>
              <a:t>nh</a:t>
            </a:r>
            <a:endParaRPr lang="en-GB" dirty="0"/>
          </a:p>
          <a:p>
            <a:pPr lvl="1"/>
            <a:r>
              <a:rPr lang="vi-VN" dirty="0">
                <a:hlinkClick r:id="rId2"/>
              </a:rPr>
              <a:t>https://github.com/codegym-vn/wf-hello</a:t>
            </a:r>
            <a:endParaRPr lang="vi-VN" dirty="0"/>
          </a:p>
          <a:p>
            <a:r>
              <a:rPr lang="vi-VN" dirty="0"/>
              <a:t>Tự clone một dự án khác về máy của 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4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[Bài tập] Tạo dự án mới trên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tạo một dự án mới trên GitHub</a:t>
            </a:r>
          </a:p>
          <a:p>
            <a:r>
              <a:rPr lang="en-US" dirty="0"/>
              <a:t>T</a:t>
            </a:r>
            <a:r>
              <a:rPr lang="vi-VN" dirty="0"/>
              <a:t>ự tạo một dự án mới trên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7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[Bài tập lớn] Tạo trang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theo hướng dẫn để tạo một trang Web thể hiện CV của mình</a:t>
            </a:r>
          </a:p>
          <a:p>
            <a:r>
              <a:rPr lang="vi-VN" dirty="0"/>
              <a:t>Tuỳ chỉnh CV theo ý muốn của mình</a:t>
            </a:r>
          </a:p>
          <a:p>
            <a:r>
              <a:rPr lang="vi-VN" dirty="0"/>
              <a:t>Tạo dự án trên GitHub và đưa mã nguồn CV lên</a:t>
            </a:r>
          </a:p>
          <a:p>
            <a:r>
              <a:rPr lang="vi-VN" dirty="0"/>
              <a:t>Chia sẻ đường dẫn của dự án CV trên GitHub với nhóm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6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[Dự án] Tìm hiểu về sản 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hiểu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sách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tài</a:t>
            </a:r>
            <a:endParaRPr lang="en-GB" dirty="0"/>
          </a:p>
          <a:p>
            <a:r>
              <a:rPr lang="en-GB" dirty="0" err="1"/>
              <a:t>Lựa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thích</a:t>
            </a:r>
            <a:endParaRPr lang="vi-VN" dirty="0"/>
          </a:p>
          <a:p>
            <a:r>
              <a:rPr lang="vi-VN" dirty="0"/>
              <a:t>Tìm danh sách 10 </a:t>
            </a:r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en-GB" dirty="0"/>
              <a:t>t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Internet</a:t>
            </a:r>
            <a:endParaRPr lang="vi-VN" dirty="0"/>
          </a:p>
          <a:p>
            <a:r>
              <a:rPr lang="vi-VN" dirty="0"/>
              <a:t>Liệt kê 10 tính năng phổ biến của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en-GB" dirty="0"/>
              <a:t>Website t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tự</a:t>
            </a:r>
            <a:endParaRPr lang="vi-VN" dirty="0"/>
          </a:p>
          <a:p>
            <a:r>
              <a:rPr lang="vi-VN" dirty="0"/>
              <a:t>Lựa chọn 5 tính năng mà mình muốn triển khai cho Website</a:t>
            </a:r>
          </a:p>
          <a:p>
            <a:r>
              <a:rPr lang="vi-VN" dirty="0"/>
              <a:t>Tạo một dự án mới trên GitHub để chuẩn bị phát triển Website</a:t>
            </a:r>
          </a:p>
        </p:txBody>
      </p:sp>
    </p:spTree>
    <p:extLst>
      <p:ext uri="{BB962C8B-B14F-4D97-AF65-F5344CB8AC3E}">
        <p14:creationId xmlns:p14="http://schemas.microsoft.com/office/powerpoint/2010/main" val="13696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về môn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en-GB" dirty="0"/>
              <a:t>WF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Mục đích</a:t>
            </a:r>
            <a:r>
              <a:rPr lang="vi-VN" dirty="0"/>
              <a:t>: Trang bị cho học viên những kiến thức và kỹ năng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phát triển các ứng dụng web đơn giản.</a:t>
            </a:r>
          </a:p>
          <a:p>
            <a:r>
              <a:rPr lang="vi-VN" b="1" dirty="0"/>
              <a:t>Thời gian</a:t>
            </a:r>
            <a:r>
              <a:rPr lang="vi-VN" dirty="0"/>
              <a:t>: </a:t>
            </a:r>
            <a:r>
              <a:rPr lang="en-GB" dirty="0"/>
              <a:t>14 </a:t>
            </a:r>
            <a:r>
              <a:rPr lang="en-GB" dirty="0" err="1"/>
              <a:t>buổi</a:t>
            </a:r>
            <a:endParaRPr lang="vi-VN" dirty="0"/>
          </a:p>
          <a:p>
            <a:r>
              <a:rPr lang="vi-VN" b="1" dirty="0"/>
              <a:t>Học liệu</a:t>
            </a:r>
            <a:r>
              <a:rPr lang="vi-VN" dirty="0"/>
              <a:t>: </a:t>
            </a:r>
          </a:p>
          <a:p>
            <a:pPr lvl="1"/>
            <a:r>
              <a:rPr lang="en-GB" dirty="0">
                <a:hlinkClick r:id="rId2"/>
              </a:rPr>
              <a:t>http://agilearn.vn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chiếu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ngoài</a:t>
            </a:r>
            <a:endParaRPr lang="vi-VN" dirty="0"/>
          </a:p>
          <a:p>
            <a:r>
              <a:rPr lang="vi-VN" b="1" dirty="0"/>
              <a:t>Sản </a:t>
            </a:r>
            <a:r>
              <a:rPr lang="vi-VN" b="1" dirty="0" err="1"/>
              <a:t>phẩm</a:t>
            </a:r>
            <a:r>
              <a:rPr lang="vi-VN" dirty="0"/>
              <a:t>:</a:t>
            </a:r>
            <a:endParaRPr lang="en-GB" dirty="0"/>
          </a:p>
          <a:p>
            <a:pPr lvl="1"/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phẩm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nhóm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7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0DF6-349B-429C-A503-26F6BB67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Thời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dirty="0" err="1"/>
              <a:t>biểu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2BCA0-FDCE-4AF6-85B2-F5CD3EBB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5" t="1492"/>
          <a:stretch/>
        </p:blipFill>
        <p:spPr>
          <a:xfrm>
            <a:off x="280843" y="2264980"/>
            <a:ext cx="11736948" cy="4225158"/>
          </a:xfrm>
        </p:spPr>
      </p:pic>
    </p:spTree>
    <p:extLst>
      <p:ext uri="{BB962C8B-B14F-4D97-AF65-F5344CB8AC3E}">
        <p14:creationId xmlns:p14="http://schemas.microsoft.com/office/powerpoint/2010/main" val="18571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0024"/>
            <a:ext cx="5459186" cy="814187"/>
          </a:xfrm>
        </p:spPr>
        <p:txBody>
          <a:bodyPr/>
          <a:lstStyle/>
          <a:p>
            <a:r>
              <a:rPr lang="vi-VN" dirty="0"/>
              <a:t>Internet và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1" y="1932215"/>
            <a:ext cx="5426529" cy="3396343"/>
          </a:xfrm>
        </p:spPr>
        <p:txBody>
          <a:bodyPr>
            <a:normAutofit/>
          </a:bodyPr>
          <a:lstStyle/>
          <a:p>
            <a:r>
              <a:rPr lang="vi-VN" sz="1800" dirty="0"/>
              <a:t>Internet là gì?</a:t>
            </a:r>
          </a:p>
          <a:p>
            <a:r>
              <a:rPr lang="vi-VN" sz="1800" dirty="0"/>
              <a:t>Internet được dùng vào những lĩnh vực nào?</a:t>
            </a:r>
          </a:p>
          <a:p>
            <a:r>
              <a:rPr lang="vi-VN" sz="1800" dirty="0"/>
              <a:t>Web (Word Wide Web) là gì?</a:t>
            </a:r>
          </a:p>
          <a:p>
            <a:r>
              <a:rPr lang="vi-VN" sz="1800" dirty="0"/>
              <a:t>Web được dùng để làm gì?</a:t>
            </a:r>
          </a:p>
          <a:p>
            <a:r>
              <a:rPr lang="vi-VN" sz="1800" dirty="0"/>
              <a:t>Internet và Web khác nhau như thế nào?</a:t>
            </a:r>
          </a:p>
          <a:p>
            <a:r>
              <a:rPr lang="vi-VN" sz="1800" dirty="0"/>
              <a:t>Ai quản lý Internet?</a:t>
            </a:r>
          </a:p>
          <a:p>
            <a:r>
              <a:rPr lang="vi-VN" sz="1800" dirty="0"/>
              <a:t>Ai quản lý web?</a:t>
            </a:r>
          </a:p>
          <a:p>
            <a:r>
              <a:rPr lang="vi-VN" sz="1800" dirty="0"/>
              <a:t>Đâu là các rủi ro và nguy cơ khi sử dụng Internet và Web?</a:t>
            </a:r>
          </a:p>
        </p:txBody>
      </p:sp>
    </p:spTree>
    <p:extLst>
      <p:ext uri="{BB962C8B-B14F-4D97-AF65-F5344CB8AC3E}">
        <p14:creationId xmlns:p14="http://schemas.microsoft.com/office/powerpoint/2010/main" val="152889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B60-ECF3-4661-9622-C2EBD614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46B4-3012-49AC-B226-A2F5E482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Internet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bao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qua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TCP/IP.</a:t>
            </a:r>
          </a:p>
          <a:p>
            <a:r>
              <a:rPr lang="en-GB" dirty="0"/>
              <a:t>Internet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l</a:t>
            </a:r>
            <a:r>
              <a:rPr lang="vi-VN" dirty="0"/>
              <a:t>ư</a:t>
            </a:r>
            <a:r>
              <a:rPr lang="en-GB" dirty="0" err="1"/>
              <a:t>ới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l</a:t>
            </a:r>
            <a:r>
              <a:rPr lang="vi-VN" dirty="0"/>
              <a:t>ư</a:t>
            </a:r>
            <a:r>
              <a:rPr lang="en-GB" dirty="0" err="1"/>
              <a:t>ới</a:t>
            </a:r>
            <a:r>
              <a:rPr lang="en-GB" dirty="0"/>
              <a:t>.</a:t>
            </a:r>
          </a:p>
          <a:p>
            <a:r>
              <a:rPr lang="en-GB" dirty="0"/>
              <a:t>Internet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rộng</a:t>
            </a:r>
            <a:r>
              <a:rPr lang="en-GB" dirty="0"/>
              <a:t> </a:t>
            </a:r>
            <a:r>
              <a:rPr lang="en-GB" dirty="0" err="1"/>
              <a:t>rãi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hầu</a:t>
            </a:r>
            <a:r>
              <a:rPr lang="en-GB" dirty="0"/>
              <a:t> </a:t>
            </a:r>
            <a:r>
              <a:rPr lang="en-GB" dirty="0" err="1"/>
              <a:t>hết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lĩnh</a:t>
            </a:r>
            <a:r>
              <a:rPr lang="en-GB" dirty="0"/>
              <a:t> </a:t>
            </a:r>
            <a:r>
              <a:rPr lang="en-GB" dirty="0" err="1"/>
              <a:t>vực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cuộc</a:t>
            </a:r>
            <a:r>
              <a:rPr lang="en-GB" dirty="0"/>
              <a:t> </a:t>
            </a:r>
            <a:r>
              <a:rPr lang="en-GB" dirty="0" err="1"/>
              <a:t>sống</a:t>
            </a:r>
            <a:r>
              <a:rPr lang="en-GB" dirty="0"/>
              <a:t>: </a:t>
            </a:r>
            <a:r>
              <a:rPr lang="en-GB" dirty="0" err="1"/>
              <a:t>giáo</a:t>
            </a:r>
            <a:r>
              <a:rPr lang="en-GB" dirty="0"/>
              <a:t> </a:t>
            </a:r>
            <a:r>
              <a:rPr lang="en-GB" dirty="0" err="1"/>
              <a:t>dục</a:t>
            </a:r>
            <a:r>
              <a:rPr lang="en-GB" dirty="0"/>
              <a:t>, y </a:t>
            </a:r>
            <a:r>
              <a:rPr lang="en-GB" dirty="0" err="1"/>
              <a:t>tế</a:t>
            </a:r>
            <a:r>
              <a:rPr lang="en-GB" dirty="0"/>
              <a:t>,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, </a:t>
            </a:r>
            <a:r>
              <a:rPr lang="en-GB" dirty="0" err="1"/>
              <a:t>thể</a:t>
            </a:r>
            <a:r>
              <a:rPr lang="en-GB" dirty="0"/>
              <a:t> thao,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64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isualization of Internet routing paths">
            <a:extLst>
              <a:ext uri="{FF2B5EF4-FFF2-40B4-BE49-F238E27FC236}">
                <a16:creationId xmlns:a16="http://schemas.microsoft.com/office/drawing/2014/main" id="{1FC79AD2-3FE1-42BA-A1C0-5771DBC7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9728"/>
            <a:ext cx="6308272" cy="63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E273D5-FE34-4F69-B016-E52D332F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13" y="2008415"/>
            <a:ext cx="3663043" cy="120763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l</a:t>
            </a:r>
            <a:r>
              <a:rPr lang="vi-VN" dirty="0"/>
              <a:t>ư</a:t>
            </a:r>
            <a:r>
              <a:rPr lang="en-GB" dirty="0" err="1"/>
              <a:t>ới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Internet</a:t>
            </a:r>
          </a:p>
          <a:p>
            <a:pPr marL="0" indent="0">
              <a:buNone/>
            </a:pPr>
            <a:r>
              <a:rPr lang="en-GB" sz="1400" dirty="0" err="1"/>
              <a:t>Ảnh</a:t>
            </a:r>
            <a:r>
              <a:rPr lang="en-GB" sz="1400" dirty="0"/>
              <a:t>: Wikipedia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9AB50-DA47-43BC-8CBC-B06C545F99E7}"/>
              </a:ext>
            </a:extLst>
          </p:cNvPr>
          <p:cNvSpPr txBox="1"/>
          <p:nvPr/>
        </p:nvSpPr>
        <p:spPr>
          <a:xfrm>
            <a:off x="7418612" y="4065814"/>
            <a:ext cx="419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Internet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IP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63CD-DB0D-4B97-B2A0-9D698A1A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FD86-EDE2-43E7-AB0A-DDB782AD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World Wide Web (</a:t>
            </a:r>
            <a:r>
              <a:rPr lang="en-GB" dirty="0" err="1"/>
              <a:t>còn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ngắn</a:t>
            </a:r>
            <a:r>
              <a:rPr lang="en-GB" dirty="0"/>
              <a:t> </a:t>
            </a:r>
            <a:r>
              <a:rPr lang="en-GB" dirty="0" err="1"/>
              <a:t>gọn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Web)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gian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chia </a:t>
            </a:r>
            <a:r>
              <a:rPr lang="en-GB" dirty="0" err="1"/>
              <a:t>sẻ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Internet </a:t>
            </a:r>
            <a:r>
              <a:rPr lang="en-GB" dirty="0" err="1"/>
              <a:t>thông</a:t>
            </a:r>
            <a:r>
              <a:rPr lang="en-GB" dirty="0"/>
              <a:t> qua </a:t>
            </a:r>
            <a:r>
              <a:rPr lang="en-GB" dirty="0" err="1"/>
              <a:t>các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ờng</a:t>
            </a:r>
            <a:r>
              <a:rPr lang="en-GB" dirty="0"/>
              <a:t> </a:t>
            </a:r>
            <a:r>
              <a:rPr lang="en-GB" dirty="0" err="1"/>
              <a:t>dẫn</a:t>
            </a:r>
            <a:r>
              <a:rPr lang="en-GB" dirty="0"/>
              <a:t> URL.</a:t>
            </a:r>
          </a:p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Web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qua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b="1" dirty="0" err="1"/>
              <a:t>liên</a:t>
            </a:r>
            <a:r>
              <a:rPr lang="en-GB" b="1" dirty="0"/>
              <a:t> </a:t>
            </a:r>
            <a:r>
              <a:rPr lang="en-GB" b="1" dirty="0" err="1"/>
              <a:t>kết</a:t>
            </a:r>
            <a:r>
              <a:rPr lang="en-GB" b="1" dirty="0"/>
              <a:t> (link)</a:t>
            </a:r>
          </a:p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Web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b="1" dirty="0" err="1"/>
              <a:t>máy</a:t>
            </a:r>
            <a:r>
              <a:rPr lang="en-GB" b="1" dirty="0"/>
              <a:t> </a:t>
            </a:r>
            <a:r>
              <a:rPr lang="en-GB" b="1" dirty="0" err="1"/>
              <a:t>chủ</a:t>
            </a:r>
            <a:r>
              <a:rPr lang="en-GB" b="1" dirty="0"/>
              <a:t> </a:t>
            </a:r>
            <a:r>
              <a:rPr lang="en-GB" b="1" dirty="0" err="1"/>
              <a:t>dịch</a:t>
            </a:r>
            <a:r>
              <a:rPr lang="en-GB" b="1" dirty="0"/>
              <a:t> </a:t>
            </a:r>
            <a:r>
              <a:rPr lang="en-GB" b="1" dirty="0" err="1"/>
              <a:t>vụ</a:t>
            </a:r>
            <a:r>
              <a:rPr lang="en-GB" b="1" dirty="0"/>
              <a:t> web (Web Server).</a:t>
            </a:r>
          </a:p>
          <a:p>
            <a:r>
              <a:rPr lang="en-GB" dirty="0" err="1"/>
              <a:t>Chúng</a:t>
            </a:r>
            <a:r>
              <a:rPr lang="en-GB" dirty="0"/>
              <a:t> ta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b="1" dirty="0" err="1"/>
              <a:t>trình</a:t>
            </a:r>
            <a:r>
              <a:rPr lang="en-GB" b="1" dirty="0"/>
              <a:t> </a:t>
            </a:r>
            <a:r>
              <a:rPr lang="en-GB" b="1" dirty="0" err="1"/>
              <a:t>duyệt</a:t>
            </a:r>
            <a:r>
              <a:rPr lang="en-GB" b="1" dirty="0"/>
              <a:t> (browser)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7714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1810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Myriad Pro</vt:lpstr>
      <vt:lpstr>Myriad Pro Semibold</vt:lpstr>
      <vt:lpstr>Wingdings</vt:lpstr>
      <vt:lpstr>Office Theme</vt:lpstr>
      <vt:lpstr>Bài 1  Nhập môn Lập trình Web</vt:lpstr>
      <vt:lpstr>Mục tiêu (1)</vt:lpstr>
      <vt:lpstr>Mục tiêu (2)</vt:lpstr>
      <vt:lpstr>Giới thiệu về môn học WF</vt:lpstr>
      <vt:lpstr>Thời khóa biểu</vt:lpstr>
      <vt:lpstr>Internet và Web</vt:lpstr>
      <vt:lpstr>Internet là gì?</vt:lpstr>
      <vt:lpstr>PowerPoint Presentation</vt:lpstr>
      <vt:lpstr>World Wide Web (www)</vt:lpstr>
      <vt:lpstr>Truy cập tài nguyên Web</vt:lpstr>
      <vt:lpstr>Câu hỏi mở</vt:lpstr>
      <vt:lpstr>Website và Web page</vt:lpstr>
      <vt:lpstr>Website và Webpage</vt:lpstr>
      <vt:lpstr>Trình duyệt</vt:lpstr>
      <vt:lpstr>Câu hỏi mở</vt:lpstr>
      <vt:lpstr>HTML,  CSS và Javascript</vt:lpstr>
      <vt:lpstr>HTML</vt:lpstr>
      <vt:lpstr>CSS</vt:lpstr>
      <vt:lpstr>Javascript</vt:lpstr>
      <vt:lpstr>Các thẻ HTML (1)</vt:lpstr>
      <vt:lpstr>Các thẻ HTML (2)</vt:lpstr>
      <vt:lpstr>Cấu trúc một tài liệu HTML cơ bản</vt:lpstr>
      <vt:lpstr>Các thẻ  tạo tiêu đề &lt;h1&gt;...&lt;h6&gt;</vt:lpstr>
      <vt:lpstr>Thẻ tạo đoạn văn bản &lt;p&gt;</vt:lpstr>
      <vt:lpstr>Thẻ tạo liên kết &lt;a&gt;</vt:lpstr>
      <vt:lpstr>Thẻ chèn hình ảnh &lt;img&gt;</vt:lpstr>
      <vt:lpstr>Git và GitHub</vt:lpstr>
      <vt:lpstr>Các câu lệnh cơ bản của Git</vt:lpstr>
      <vt:lpstr>Câu hỏi mở</vt:lpstr>
      <vt:lpstr>Cài đặt WebStorm</vt:lpstr>
      <vt:lpstr>Tạo tài khoản GitHub</vt:lpstr>
      <vt:lpstr>[Bài tập] Clone dự án từ GitHub</vt:lpstr>
      <vt:lpstr>[Bài tập] Tạo dự án mới trên GitHub</vt:lpstr>
      <vt:lpstr>[Bài tập lớn] Tạo trang CV</vt:lpstr>
      <vt:lpstr>[Dự án] Tìm hiểu về 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Nguyễn Khắc</dc:creator>
  <cp:lastModifiedBy>Nhật Nguyễn Khắc</cp:lastModifiedBy>
  <cp:revision>127</cp:revision>
  <dcterms:created xsi:type="dcterms:W3CDTF">2017-03-15T10:39:15Z</dcterms:created>
  <dcterms:modified xsi:type="dcterms:W3CDTF">2017-08-15T09:07:58Z</dcterms:modified>
</cp:coreProperties>
</file>