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72"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766A8D1-3B11-44F4-8136-2405FDA310CD}">
          <p14:sldIdLst>
            <p14:sldId id="2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FFD5"/>
    <a:srgbClr val="EEC36E"/>
    <a:srgbClr val="00DE64"/>
    <a:srgbClr val="A6ECE0"/>
    <a:srgbClr val="F6862A"/>
    <a:srgbClr val="A0ECE0"/>
    <a:srgbClr val="C3E3F5"/>
    <a:srgbClr val="A6D86E"/>
    <a:srgbClr val="9DEDDD"/>
    <a:srgbClr val="ADD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07" autoAdjust="0"/>
    <p:restoredTop sz="99712" autoAdjust="0"/>
  </p:normalViewPr>
  <p:slideViewPr>
    <p:cSldViewPr>
      <p:cViewPr varScale="1">
        <p:scale>
          <a:sx n="123" d="100"/>
          <a:sy n="123" d="100"/>
        </p:scale>
        <p:origin x="600" y="102"/>
      </p:cViewPr>
      <p:guideLst>
        <p:guide orient="horz" pos="2160"/>
        <p:guide pos="2880"/>
      </p:guideLst>
    </p:cSldViewPr>
  </p:slideViewPr>
  <p:outlineViewPr>
    <p:cViewPr>
      <p:scale>
        <a:sx n="100" d="100"/>
        <a:sy n="100"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32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BA7AD5-A8C3-4A19-A775-68EE8251AF3B}" type="datetimeFigureOut">
              <a:rPr lang="en-US" smtClean="0"/>
              <a:t>1/16/2024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8B35A2-117C-44D8-AB6E-94B1F46E6A33}" type="slidenum">
              <a:rPr lang="en-US" smtClean="0"/>
              <a:t>‹#›</a:t>
            </a:fld>
            <a:endParaRPr lang="en-US"/>
          </a:p>
        </p:txBody>
      </p:sp>
    </p:spTree>
    <p:extLst>
      <p:ext uri="{BB962C8B-B14F-4D97-AF65-F5344CB8AC3E}">
        <p14:creationId xmlns:p14="http://schemas.microsoft.com/office/powerpoint/2010/main" val="1219799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8B35A2-117C-44D8-AB6E-94B1F46E6A33}" type="slidenum">
              <a:rPr lang="en-US" smtClean="0"/>
              <a:t>1</a:t>
            </a:fld>
            <a:endParaRPr lang="en-US"/>
          </a:p>
        </p:txBody>
      </p:sp>
    </p:spTree>
    <p:extLst>
      <p:ext uri="{BB962C8B-B14F-4D97-AF65-F5344CB8AC3E}">
        <p14:creationId xmlns:p14="http://schemas.microsoft.com/office/powerpoint/2010/main" val="370616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DFBB24-8024-4DC7-A2FB-2C014FBCDBC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05AC-673B-4315-AFAB-E9D2DB81A836}" type="slidenum">
              <a:rPr lang="en-US" smtClean="0"/>
              <a:t>‹#›</a:t>
            </a:fld>
            <a:endParaRPr lang="en-US"/>
          </a:p>
        </p:txBody>
      </p:sp>
    </p:spTree>
    <p:extLst>
      <p:ext uri="{BB962C8B-B14F-4D97-AF65-F5344CB8AC3E}">
        <p14:creationId xmlns:p14="http://schemas.microsoft.com/office/powerpoint/2010/main" val="159179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DFBB24-8024-4DC7-A2FB-2C014FBCDBC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05AC-673B-4315-AFAB-E9D2DB81A836}" type="slidenum">
              <a:rPr lang="en-US" smtClean="0"/>
              <a:t>‹#›</a:t>
            </a:fld>
            <a:endParaRPr lang="en-US"/>
          </a:p>
        </p:txBody>
      </p:sp>
    </p:spTree>
    <p:extLst>
      <p:ext uri="{BB962C8B-B14F-4D97-AF65-F5344CB8AC3E}">
        <p14:creationId xmlns:p14="http://schemas.microsoft.com/office/powerpoint/2010/main" val="236958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DFBB24-8024-4DC7-A2FB-2C014FBCDBC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05AC-673B-4315-AFAB-E9D2DB81A836}" type="slidenum">
              <a:rPr lang="en-US" smtClean="0"/>
              <a:t>‹#›</a:t>
            </a:fld>
            <a:endParaRPr lang="en-US"/>
          </a:p>
        </p:txBody>
      </p:sp>
    </p:spTree>
    <p:extLst>
      <p:ext uri="{BB962C8B-B14F-4D97-AF65-F5344CB8AC3E}">
        <p14:creationId xmlns:p14="http://schemas.microsoft.com/office/powerpoint/2010/main" val="254543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DFBB24-8024-4DC7-A2FB-2C014FBCDBC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05AC-673B-4315-AFAB-E9D2DB81A836}" type="slidenum">
              <a:rPr lang="en-US" smtClean="0"/>
              <a:t>‹#›</a:t>
            </a:fld>
            <a:endParaRPr lang="en-US"/>
          </a:p>
        </p:txBody>
      </p:sp>
    </p:spTree>
    <p:extLst>
      <p:ext uri="{BB962C8B-B14F-4D97-AF65-F5344CB8AC3E}">
        <p14:creationId xmlns:p14="http://schemas.microsoft.com/office/powerpoint/2010/main" val="109120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DFBB24-8024-4DC7-A2FB-2C014FBCDBC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05AC-673B-4315-AFAB-E9D2DB81A836}" type="slidenum">
              <a:rPr lang="en-US" smtClean="0"/>
              <a:t>‹#›</a:t>
            </a:fld>
            <a:endParaRPr lang="en-US"/>
          </a:p>
        </p:txBody>
      </p:sp>
    </p:spTree>
    <p:extLst>
      <p:ext uri="{BB962C8B-B14F-4D97-AF65-F5344CB8AC3E}">
        <p14:creationId xmlns:p14="http://schemas.microsoft.com/office/powerpoint/2010/main" val="220770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DFBB24-8024-4DC7-A2FB-2C014FBCDBCD}"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605AC-673B-4315-AFAB-E9D2DB81A836}" type="slidenum">
              <a:rPr lang="en-US" smtClean="0"/>
              <a:t>‹#›</a:t>
            </a:fld>
            <a:endParaRPr lang="en-US"/>
          </a:p>
        </p:txBody>
      </p:sp>
    </p:spTree>
    <p:extLst>
      <p:ext uri="{BB962C8B-B14F-4D97-AF65-F5344CB8AC3E}">
        <p14:creationId xmlns:p14="http://schemas.microsoft.com/office/powerpoint/2010/main" val="262140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DFBB24-8024-4DC7-A2FB-2C014FBCDBCD}"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605AC-673B-4315-AFAB-E9D2DB81A836}" type="slidenum">
              <a:rPr lang="en-US" smtClean="0"/>
              <a:t>‹#›</a:t>
            </a:fld>
            <a:endParaRPr lang="en-US"/>
          </a:p>
        </p:txBody>
      </p:sp>
    </p:spTree>
    <p:extLst>
      <p:ext uri="{BB962C8B-B14F-4D97-AF65-F5344CB8AC3E}">
        <p14:creationId xmlns:p14="http://schemas.microsoft.com/office/powerpoint/2010/main" val="112407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DFBB24-8024-4DC7-A2FB-2C014FBCDBCD}"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605AC-673B-4315-AFAB-E9D2DB81A836}" type="slidenum">
              <a:rPr lang="en-US" smtClean="0"/>
              <a:t>‹#›</a:t>
            </a:fld>
            <a:endParaRPr lang="en-US"/>
          </a:p>
        </p:txBody>
      </p:sp>
    </p:spTree>
    <p:extLst>
      <p:ext uri="{BB962C8B-B14F-4D97-AF65-F5344CB8AC3E}">
        <p14:creationId xmlns:p14="http://schemas.microsoft.com/office/powerpoint/2010/main" val="155089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FBB24-8024-4DC7-A2FB-2C014FBCDBCD}"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2605AC-673B-4315-AFAB-E9D2DB81A836}" type="slidenum">
              <a:rPr lang="en-US" smtClean="0"/>
              <a:t>‹#›</a:t>
            </a:fld>
            <a:endParaRPr lang="en-US"/>
          </a:p>
        </p:txBody>
      </p:sp>
    </p:spTree>
    <p:extLst>
      <p:ext uri="{BB962C8B-B14F-4D97-AF65-F5344CB8AC3E}">
        <p14:creationId xmlns:p14="http://schemas.microsoft.com/office/powerpoint/2010/main" val="400031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DFBB24-8024-4DC7-A2FB-2C014FBCDBCD}"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605AC-673B-4315-AFAB-E9D2DB81A836}" type="slidenum">
              <a:rPr lang="en-US" smtClean="0"/>
              <a:t>‹#›</a:t>
            </a:fld>
            <a:endParaRPr lang="en-US"/>
          </a:p>
        </p:txBody>
      </p:sp>
    </p:spTree>
    <p:extLst>
      <p:ext uri="{BB962C8B-B14F-4D97-AF65-F5344CB8AC3E}">
        <p14:creationId xmlns:p14="http://schemas.microsoft.com/office/powerpoint/2010/main" val="91803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DFBB24-8024-4DC7-A2FB-2C014FBCDBCD}"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605AC-673B-4315-AFAB-E9D2DB81A836}" type="slidenum">
              <a:rPr lang="en-US" smtClean="0"/>
              <a:t>‹#›</a:t>
            </a:fld>
            <a:endParaRPr lang="en-US"/>
          </a:p>
        </p:txBody>
      </p:sp>
    </p:spTree>
    <p:extLst>
      <p:ext uri="{BB962C8B-B14F-4D97-AF65-F5344CB8AC3E}">
        <p14:creationId xmlns:p14="http://schemas.microsoft.com/office/powerpoint/2010/main" val="162243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FBB24-8024-4DC7-A2FB-2C014FBCDBCD}" type="datetimeFigureOut">
              <a:rPr lang="en-US" smtClean="0"/>
              <a:t>1/16/2024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605AC-673B-4315-AFAB-E9D2DB81A836}" type="slidenum">
              <a:rPr lang="en-US" smtClean="0"/>
              <a:t>‹#›</a:t>
            </a:fld>
            <a:endParaRPr lang="en-US"/>
          </a:p>
        </p:txBody>
      </p:sp>
    </p:spTree>
    <p:extLst>
      <p:ext uri="{BB962C8B-B14F-4D97-AF65-F5344CB8AC3E}">
        <p14:creationId xmlns:p14="http://schemas.microsoft.com/office/powerpoint/2010/main" val="15491813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eg"/><Relationship Id="rId3" Type="http://schemas.openxmlformats.org/officeDocument/2006/relationships/image" Target="../media/image1.jpeg"/><Relationship Id="rId7" Type="http://schemas.microsoft.com/office/2007/relationships/hdphoto" Target="../media/hdphoto1.wdp"/><Relationship Id="rId12"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8.jpeg"/><Relationship Id="rId5" Type="http://schemas.openxmlformats.org/officeDocument/2006/relationships/image" Target="../media/image3.jpeg"/><Relationship Id="rId1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6.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88062" y="592560"/>
            <a:ext cx="4557600" cy="6076800"/>
          </a:xfrm>
          <a:prstGeom prst="rect">
            <a:avLst/>
          </a:prstGeom>
          <a:solidFill>
            <a:srgbClr val="B3FFD5"/>
          </a:solidFill>
          <a:ln w="3175">
            <a:solidFill>
              <a:schemeClr val="tx1">
                <a:lumMod val="50000"/>
                <a:lumOff val="5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endParaRPr lang="en-US" sz="800" dirty="0"/>
          </a:p>
        </p:txBody>
      </p:sp>
      <p:sp>
        <p:nvSpPr>
          <p:cNvPr id="16" name="Rectangle 15"/>
          <p:cNvSpPr/>
          <p:nvPr/>
        </p:nvSpPr>
        <p:spPr>
          <a:xfrm>
            <a:off x="6828853" y="2113375"/>
            <a:ext cx="2279651" cy="4557600"/>
          </a:xfrm>
          <a:prstGeom prst="rect">
            <a:avLst/>
          </a:prstGeom>
          <a:solidFill>
            <a:srgbClr val="B3FFD5"/>
          </a:solidFill>
          <a:ln w="3175">
            <a:solidFill>
              <a:schemeClr val="bg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nvGrpSpPr>
          <p:cNvPr id="9" name="Group 8"/>
          <p:cNvGrpSpPr/>
          <p:nvPr/>
        </p:nvGrpSpPr>
        <p:grpSpPr>
          <a:xfrm>
            <a:off x="6804247" y="2153665"/>
            <a:ext cx="2351331" cy="3253868"/>
            <a:chOff x="6900728" y="4285861"/>
            <a:chExt cx="2206625" cy="2235242"/>
          </a:xfrm>
        </p:grpSpPr>
        <p:sp>
          <p:nvSpPr>
            <p:cNvPr id="156" name="Rounded Rectangle 155"/>
            <p:cNvSpPr/>
            <p:nvPr/>
          </p:nvSpPr>
          <p:spPr>
            <a:xfrm>
              <a:off x="6900728" y="4468934"/>
              <a:ext cx="2206625" cy="2052169"/>
            </a:xfrm>
            <a:prstGeom prst="roundRect">
              <a:avLst>
                <a:gd name="adj" fmla="val 12951"/>
              </a:avLst>
            </a:prstGeom>
            <a:noFill/>
            <a:ln w="19050">
              <a:solidFill>
                <a:srgbClr val="F6862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7202828" y="4285861"/>
              <a:ext cx="1734821" cy="220699"/>
              <a:chOff x="7251951" y="5783604"/>
              <a:chExt cx="1752600" cy="192901"/>
            </a:xfrm>
          </p:grpSpPr>
          <p:grpSp>
            <p:nvGrpSpPr>
              <p:cNvPr id="151" name="Group 150"/>
              <p:cNvGrpSpPr/>
              <p:nvPr/>
            </p:nvGrpSpPr>
            <p:grpSpPr>
              <a:xfrm>
                <a:off x="7251951" y="5783604"/>
                <a:ext cx="1752600" cy="169839"/>
                <a:chOff x="304801" y="2245009"/>
                <a:chExt cx="1464468" cy="181242"/>
              </a:xfrm>
            </p:grpSpPr>
            <p:sp>
              <p:nvSpPr>
                <p:cNvPr id="152" name="Freeform 151"/>
                <p:cNvSpPr/>
                <p:nvPr/>
              </p:nvSpPr>
              <p:spPr>
                <a:xfrm>
                  <a:off x="304801" y="2245580"/>
                  <a:ext cx="1464468" cy="180671"/>
                </a:xfrm>
                <a:custGeom>
                  <a:avLst/>
                  <a:gdLst>
                    <a:gd name="connsiteX0" fmla="*/ 126206 w 1464468"/>
                    <a:gd name="connsiteY0" fmla="*/ 307181 h 311944"/>
                    <a:gd name="connsiteX1" fmla="*/ 0 w 1464468"/>
                    <a:gd name="connsiteY1" fmla="*/ 130969 h 311944"/>
                    <a:gd name="connsiteX2" fmla="*/ 1226343 w 1464468"/>
                    <a:gd name="connsiteY2" fmla="*/ 0 h 311944"/>
                    <a:gd name="connsiteX3" fmla="*/ 1464468 w 1464468"/>
                    <a:gd name="connsiteY3" fmla="*/ 116681 h 311944"/>
                    <a:gd name="connsiteX4" fmla="*/ 1223962 w 1464468"/>
                    <a:gd name="connsiteY4" fmla="*/ 311944 h 311944"/>
                    <a:gd name="connsiteX5" fmla="*/ 126206 w 1464468"/>
                    <a:gd name="connsiteY5" fmla="*/ 307181 h 31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68" h="311944">
                      <a:moveTo>
                        <a:pt x="126206" y="307181"/>
                      </a:moveTo>
                      <a:lnTo>
                        <a:pt x="0" y="130969"/>
                      </a:lnTo>
                      <a:lnTo>
                        <a:pt x="1226343" y="0"/>
                      </a:lnTo>
                      <a:lnTo>
                        <a:pt x="1464468" y="116681"/>
                      </a:lnTo>
                      <a:lnTo>
                        <a:pt x="1223962" y="311944"/>
                      </a:lnTo>
                      <a:lnTo>
                        <a:pt x="126206" y="307181"/>
                      </a:lnTo>
                      <a:close/>
                    </a:path>
                  </a:pathLst>
                </a:custGeom>
                <a:solidFill>
                  <a:srgbClr val="F6862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 rtlCol="0" anchor="b"/>
                <a:lstStyle/>
                <a:p>
                  <a:pPr algn="ctr"/>
                  <a:r>
                    <a:rPr lang="en-US" sz="750" b="1">
                      <a:latin typeface="Times New Roman" pitchFamily="18" charset="0"/>
                      <a:ea typeface="Verdana" pitchFamily="34" charset="0"/>
                      <a:cs typeface="Times New Roman" pitchFamily="18" charset="0"/>
                    </a:rPr>
                    <a:t>ĐỘ HIỆU QUẢ DỰ ÁN </a:t>
                  </a:r>
                  <a:endParaRPr lang="en-US" sz="750" b="1" dirty="0">
                    <a:latin typeface="Times New Roman" pitchFamily="18" charset="0"/>
                    <a:ea typeface="Verdana" pitchFamily="34" charset="0"/>
                    <a:cs typeface="Times New Roman" pitchFamily="18" charset="0"/>
                  </a:endParaRPr>
                </a:p>
              </p:txBody>
            </p:sp>
            <p:sp>
              <p:nvSpPr>
                <p:cNvPr id="153" name="Freeform 152"/>
                <p:cNvSpPr/>
                <p:nvPr/>
              </p:nvSpPr>
              <p:spPr>
                <a:xfrm>
                  <a:off x="381143" y="2245009"/>
                  <a:ext cx="1349996" cy="99946"/>
                </a:xfrm>
                <a:custGeom>
                  <a:avLst/>
                  <a:gdLst>
                    <a:gd name="connsiteX0" fmla="*/ 64294 w 1154907"/>
                    <a:gd name="connsiteY0" fmla="*/ 259556 h 259556"/>
                    <a:gd name="connsiteX1" fmla="*/ 0 w 1154907"/>
                    <a:gd name="connsiteY1" fmla="*/ 135731 h 259556"/>
                    <a:gd name="connsiteX2" fmla="*/ 997744 w 1154907"/>
                    <a:gd name="connsiteY2" fmla="*/ 0 h 259556"/>
                    <a:gd name="connsiteX3" fmla="*/ 1154907 w 1154907"/>
                    <a:gd name="connsiteY3" fmla="*/ 107156 h 259556"/>
                    <a:gd name="connsiteX4" fmla="*/ 2382 w 1154907"/>
                    <a:gd name="connsiteY4" fmla="*/ 166687 h 25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7" h="259556">
                      <a:moveTo>
                        <a:pt x="64294" y="259556"/>
                      </a:moveTo>
                      <a:lnTo>
                        <a:pt x="0" y="135731"/>
                      </a:lnTo>
                      <a:lnTo>
                        <a:pt x="997744" y="0"/>
                      </a:lnTo>
                      <a:lnTo>
                        <a:pt x="1154907" y="107156"/>
                      </a:lnTo>
                      <a:lnTo>
                        <a:pt x="2382" y="166687"/>
                      </a:lnTo>
                    </a:path>
                  </a:pathLst>
                </a:custGeom>
                <a:solidFill>
                  <a:schemeClr val="tx1">
                    <a:lumMod val="65000"/>
                    <a:lumOff val="3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57" name="Straight Connector 156"/>
              <p:cNvCxnSpPr/>
              <p:nvPr/>
            </p:nvCxnSpPr>
            <p:spPr>
              <a:xfrm flipV="1">
                <a:off x="7358674" y="5830433"/>
                <a:ext cx="155363" cy="146072"/>
              </a:xfrm>
              <a:prstGeom prst="line">
                <a:avLst/>
              </a:prstGeom>
              <a:ln w="28575">
                <a:solidFill>
                  <a:srgbClr val="B3FFD5"/>
                </a:solidFill>
              </a:ln>
            </p:spPr>
            <p:style>
              <a:lnRef idx="1">
                <a:schemeClr val="accent1"/>
              </a:lnRef>
              <a:fillRef idx="0">
                <a:schemeClr val="accent1"/>
              </a:fillRef>
              <a:effectRef idx="0">
                <a:schemeClr val="accent1"/>
              </a:effectRef>
              <a:fontRef idx="minor">
                <a:schemeClr val="tx1"/>
              </a:fontRef>
            </p:style>
          </p:cxnSp>
        </p:grpSp>
      </p:grpSp>
      <p:grpSp>
        <p:nvGrpSpPr>
          <p:cNvPr id="10" name="Group 9"/>
          <p:cNvGrpSpPr/>
          <p:nvPr/>
        </p:nvGrpSpPr>
        <p:grpSpPr>
          <a:xfrm>
            <a:off x="6936926" y="5427578"/>
            <a:ext cx="2184400" cy="1169777"/>
            <a:chOff x="6936926" y="5777135"/>
            <a:chExt cx="2184400" cy="791235"/>
          </a:xfrm>
        </p:grpSpPr>
        <p:grpSp>
          <p:nvGrpSpPr>
            <p:cNvPr id="7" name="Group 6"/>
            <p:cNvGrpSpPr/>
            <p:nvPr/>
          </p:nvGrpSpPr>
          <p:grpSpPr>
            <a:xfrm>
              <a:off x="6936926" y="5777135"/>
              <a:ext cx="2184400" cy="791235"/>
              <a:chOff x="6936926" y="5777135"/>
              <a:chExt cx="2184400" cy="791235"/>
            </a:xfrm>
          </p:grpSpPr>
          <p:grpSp>
            <p:nvGrpSpPr>
              <p:cNvPr id="147" name="Group 146"/>
              <p:cNvGrpSpPr/>
              <p:nvPr/>
            </p:nvGrpSpPr>
            <p:grpSpPr>
              <a:xfrm>
                <a:off x="7150103" y="5777135"/>
                <a:ext cx="1776411" cy="169823"/>
                <a:chOff x="304800" y="2248398"/>
                <a:chExt cx="1464468" cy="177863"/>
              </a:xfrm>
            </p:grpSpPr>
            <p:sp>
              <p:nvSpPr>
                <p:cNvPr id="148" name="Freeform 147"/>
                <p:cNvSpPr/>
                <p:nvPr/>
              </p:nvSpPr>
              <p:spPr>
                <a:xfrm>
                  <a:off x="304800" y="2262048"/>
                  <a:ext cx="1464468" cy="164213"/>
                </a:xfrm>
                <a:custGeom>
                  <a:avLst/>
                  <a:gdLst>
                    <a:gd name="connsiteX0" fmla="*/ 126206 w 1464468"/>
                    <a:gd name="connsiteY0" fmla="*/ 307181 h 311944"/>
                    <a:gd name="connsiteX1" fmla="*/ 0 w 1464468"/>
                    <a:gd name="connsiteY1" fmla="*/ 130969 h 311944"/>
                    <a:gd name="connsiteX2" fmla="*/ 1226343 w 1464468"/>
                    <a:gd name="connsiteY2" fmla="*/ 0 h 311944"/>
                    <a:gd name="connsiteX3" fmla="*/ 1464468 w 1464468"/>
                    <a:gd name="connsiteY3" fmla="*/ 116681 h 311944"/>
                    <a:gd name="connsiteX4" fmla="*/ 1223962 w 1464468"/>
                    <a:gd name="connsiteY4" fmla="*/ 311944 h 311944"/>
                    <a:gd name="connsiteX5" fmla="*/ 126206 w 1464468"/>
                    <a:gd name="connsiteY5" fmla="*/ 307181 h 31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68" h="311944">
                      <a:moveTo>
                        <a:pt x="126206" y="307181"/>
                      </a:moveTo>
                      <a:lnTo>
                        <a:pt x="0" y="130969"/>
                      </a:lnTo>
                      <a:lnTo>
                        <a:pt x="1226343" y="0"/>
                      </a:lnTo>
                      <a:lnTo>
                        <a:pt x="1464468" y="116681"/>
                      </a:lnTo>
                      <a:lnTo>
                        <a:pt x="1223962" y="311944"/>
                      </a:lnTo>
                      <a:lnTo>
                        <a:pt x="126206" y="30718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 rtlCol="0" anchor="b"/>
                <a:lstStyle/>
                <a:p>
                  <a:pPr algn="ctr"/>
                  <a:r>
                    <a:rPr lang="en-US" sz="750" b="1" dirty="0">
                      <a:latin typeface="Times New Roman" pitchFamily="18" charset="0"/>
                      <a:ea typeface="Verdana" pitchFamily="34" charset="0"/>
                      <a:cs typeface="Times New Roman" pitchFamily="18" charset="0"/>
                    </a:rPr>
                    <a:t>KẾT LUẬN</a:t>
                  </a:r>
                </a:p>
              </p:txBody>
            </p:sp>
            <p:sp>
              <p:nvSpPr>
                <p:cNvPr id="149" name="Freeform 148"/>
                <p:cNvSpPr/>
                <p:nvPr/>
              </p:nvSpPr>
              <p:spPr>
                <a:xfrm>
                  <a:off x="341336" y="2248398"/>
                  <a:ext cx="1349996" cy="97133"/>
                </a:xfrm>
                <a:custGeom>
                  <a:avLst/>
                  <a:gdLst>
                    <a:gd name="connsiteX0" fmla="*/ 64294 w 1154907"/>
                    <a:gd name="connsiteY0" fmla="*/ 259556 h 259556"/>
                    <a:gd name="connsiteX1" fmla="*/ 0 w 1154907"/>
                    <a:gd name="connsiteY1" fmla="*/ 135731 h 259556"/>
                    <a:gd name="connsiteX2" fmla="*/ 997744 w 1154907"/>
                    <a:gd name="connsiteY2" fmla="*/ 0 h 259556"/>
                    <a:gd name="connsiteX3" fmla="*/ 1154907 w 1154907"/>
                    <a:gd name="connsiteY3" fmla="*/ 107156 h 259556"/>
                    <a:gd name="connsiteX4" fmla="*/ 2382 w 1154907"/>
                    <a:gd name="connsiteY4" fmla="*/ 166687 h 25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7" h="259556">
                      <a:moveTo>
                        <a:pt x="64294" y="259556"/>
                      </a:moveTo>
                      <a:lnTo>
                        <a:pt x="0" y="135731"/>
                      </a:lnTo>
                      <a:lnTo>
                        <a:pt x="997744" y="0"/>
                      </a:lnTo>
                      <a:lnTo>
                        <a:pt x="1154907" y="107156"/>
                      </a:lnTo>
                      <a:lnTo>
                        <a:pt x="2382" y="166687"/>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9" name="Rounded Rectangle 158"/>
              <p:cNvSpPr/>
              <p:nvPr/>
            </p:nvSpPr>
            <p:spPr>
              <a:xfrm>
                <a:off x="6936926" y="5943600"/>
                <a:ext cx="2184400" cy="624770"/>
              </a:xfrm>
              <a:prstGeom prst="roundRect">
                <a:avLst>
                  <a:gd name="adj" fmla="val 10322"/>
                </a:avLst>
              </a:prstGeom>
              <a:noFill/>
              <a:ln w="19050">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0" name="Straight Connector 159"/>
            <p:cNvCxnSpPr/>
            <p:nvPr/>
          </p:nvCxnSpPr>
          <p:spPr>
            <a:xfrm flipV="1">
              <a:off x="7281483" y="5823506"/>
              <a:ext cx="121115" cy="166703"/>
            </a:xfrm>
            <a:prstGeom prst="line">
              <a:avLst/>
            </a:prstGeom>
            <a:ln w="28575">
              <a:solidFill>
                <a:srgbClr val="B3FFD5"/>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060666" y="576951"/>
            <a:ext cx="3743582" cy="400110"/>
          </a:xfrm>
          <a:prstGeom prst="rect">
            <a:avLst/>
          </a:prstGeom>
          <a:noFill/>
        </p:spPr>
        <p:txBody>
          <a:bodyPr wrap="square" rtlCol="0">
            <a:spAutoFit/>
          </a:bodyPr>
          <a:lstStyle/>
          <a:p>
            <a:pPr algn="ctr"/>
            <a:r>
              <a:rPr lang="en-US" sz="1000" b="1">
                <a:solidFill>
                  <a:srgbClr val="0038A8"/>
                </a:solidFill>
                <a:latin typeface="Times New Roman" pitchFamily="18" charset="0"/>
                <a:ea typeface="Verdana" pitchFamily="34" charset="0"/>
                <a:cs typeface="Times New Roman" pitchFamily="18" charset="0"/>
              </a:rPr>
              <a:t>HỘI THI KHOA HỌC KĨ THUẬT TỈNH DÀNH </a:t>
            </a:r>
            <a:r>
              <a:rPr lang="en-US" sz="1000" b="1" dirty="0">
                <a:solidFill>
                  <a:srgbClr val="0038A8"/>
                </a:solidFill>
                <a:latin typeface="Times New Roman" pitchFamily="18" charset="0"/>
                <a:ea typeface="Verdana" pitchFamily="34" charset="0"/>
                <a:cs typeface="Times New Roman" pitchFamily="18" charset="0"/>
              </a:rPr>
              <a:t>CHO HỌC SINH TRUNG HỌC </a:t>
            </a:r>
            <a:r>
              <a:rPr lang="en-US" sz="1000" b="1">
                <a:solidFill>
                  <a:srgbClr val="0038A8"/>
                </a:solidFill>
                <a:latin typeface="Times New Roman" pitchFamily="18" charset="0"/>
                <a:ea typeface="Verdana" pitchFamily="34" charset="0"/>
                <a:cs typeface="Times New Roman" pitchFamily="18" charset="0"/>
              </a:rPr>
              <a:t>NĂM 2023-2024</a:t>
            </a:r>
            <a:endParaRPr lang="en-US" sz="1000" b="1" dirty="0">
              <a:solidFill>
                <a:srgbClr val="0038A8"/>
              </a:solidFill>
              <a:latin typeface="Times New Roman" pitchFamily="18" charset="0"/>
              <a:ea typeface="Verdana" pitchFamily="34" charset="0"/>
              <a:cs typeface="Times New Roman" pitchFamily="18" charset="0"/>
            </a:endParaRPr>
          </a:p>
        </p:txBody>
      </p:sp>
      <p:sp>
        <p:nvSpPr>
          <p:cNvPr id="27" name="TextBox 26"/>
          <p:cNvSpPr txBox="1"/>
          <p:nvPr/>
        </p:nvSpPr>
        <p:spPr>
          <a:xfrm>
            <a:off x="2480381" y="1197913"/>
            <a:ext cx="4343400" cy="430887"/>
          </a:xfrm>
          <a:prstGeom prst="rect">
            <a:avLst/>
          </a:prstGeom>
          <a:noFill/>
          <a:ln>
            <a:noFill/>
          </a:ln>
        </p:spPr>
        <p:txBody>
          <a:bodyPr wrap="square" lIns="0" tIns="0" rIns="0" bIns="0" rtlCol="0" anchor="ctr" anchorCtr="0">
            <a:spAutoFit/>
          </a:bodyPr>
          <a:lstStyle/>
          <a:p>
            <a:pPr algn="ctr"/>
            <a:r>
              <a:rPr lang="en-US" sz="1400" b="1">
                <a:solidFill>
                  <a:srgbClr val="FF0000"/>
                </a:solidFill>
                <a:latin typeface="+mj-lt"/>
              </a:rPr>
              <a:t>PHẦN MỀM NHẬN DIỆN NGÔN NGỮ </a:t>
            </a:r>
            <a:r>
              <a:rPr lang="en-US" sz="1400" b="1" spc="50">
                <a:ln w="11430"/>
                <a:solidFill>
                  <a:srgbClr val="FF0000"/>
                </a:solidFill>
                <a:latin typeface="+mj-lt"/>
                <a:ea typeface="Verdana" pitchFamily="34" charset="0"/>
                <a:cs typeface="Verdana" pitchFamily="34" charset="0"/>
              </a:rPr>
              <a:t>KÝ HIỆU </a:t>
            </a:r>
          </a:p>
          <a:p>
            <a:pPr algn="ctr"/>
            <a:r>
              <a:rPr lang="en-US" sz="1400" b="1" spc="50">
                <a:ln w="11430"/>
                <a:solidFill>
                  <a:srgbClr val="FF0000"/>
                </a:solidFill>
                <a:latin typeface="+mj-lt"/>
                <a:ea typeface="Verdana" pitchFamily="34" charset="0"/>
                <a:cs typeface="Verdana" pitchFamily="34" charset="0"/>
              </a:rPr>
              <a:t>HỖ TRỢ NGƯỜI KHUYẾT TẬT</a:t>
            </a:r>
            <a:endParaRPr lang="en-US" sz="1400" b="1" spc="50" dirty="0">
              <a:ln w="11430"/>
              <a:solidFill>
                <a:srgbClr val="FF0000"/>
              </a:solidFill>
              <a:latin typeface="+mj-lt"/>
              <a:ea typeface="Verdana" pitchFamily="34" charset="0"/>
              <a:cs typeface="Verdana" pitchFamily="34" charset="0"/>
            </a:endParaRPr>
          </a:p>
        </p:txBody>
      </p:sp>
      <p:cxnSp>
        <p:nvCxnSpPr>
          <p:cNvPr id="19" name="Straight Connector 18"/>
          <p:cNvCxnSpPr/>
          <p:nvPr/>
        </p:nvCxnSpPr>
        <p:spPr>
          <a:xfrm>
            <a:off x="2306093" y="1746440"/>
            <a:ext cx="4587800" cy="0"/>
          </a:xfrm>
          <a:prstGeom prst="line">
            <a:avLst/>
          </a:prstGeom>
          <a:ln w="28575">
            <a:solidFill>
              <a:schemeClr val="bg1"/>
            </a:solidFill>
          </a:ln>
          <a:effectLst/>
        </p:spPr>
        <p:style>
          <a:lnRef idx="1">
            <a:schemeClr val="accent3"/>
          </a:lnRef>
          <a:fillRef idx="2">
            <a:schemeClr val="accent3"/>
          </a:fillRef>
          <a:effectRef idx="1">
            <a:schemeClr val="accent3"/>
          </a:effectRef>
          <a:fontRef idx="minor">
            <a:schemeClr val="dk1"/>
          </a:fontRef>
        </p:style>
      </p:cxnSp>
      <p:grpSp>
        <p:nvGrpSpPr>
          <p:cNvPr id="412" name="Group 411"/>
          <p:cNvGrpSpPr/>
          <p:nvPr/>
        </p:nvGrpSpPr>
        <p:grpSpPr>
          <a:xfrm>
            <a:off x="3556316" y="1804040"/>
            <a:ext cx="2363591" cy="303509"/>
            <a:chOff x="304800" y="2161572"/>
            <a:chExt cx="1464468" cy="264684"/>
          </a:xfrm>
        </p:grpSpPr>
        <p:sp>
          <p:nvSpPr>
            <p:cNvPr id="413" name="Freeform 412"/>
            <p:cNvSpPr/>
            <p:nvPr/>
          </p:nvSpPr>
          <p:spPr>
            <a:xfrm>
              <a:off x="304800" y="2178844"/>
              <a:ext cx="1464468" cy="247412"/>
            </a:xfrm>
            <a:custGeom>
              <a:avLst/>
              <a:gdLst>
                <a:gd name="connsiteX0" fmla="*/ 126206 w 1464468"/>
                <a:gd name="connsiteY0" fmla="*/ 307181 h 311944"/>
                <a:gd name="connsiteX1" fmla="*/ 0 w 1464468"/>
                <a:gd name="connsiteY1" fmla="*/ 130969 h 311944"/>
                <a:gd name="connsiteX2" fmla="*/ 1226343 w 1464468"/>
                <a:gd name="connsiteY2" fmla="*/ 0 h 311944"/>
                <a:gd name="connsiteX3" fmla="*/ 1464468 w 1464468"/>
                <a:gd name="connsiteY3" fmla="*/ 116681 h 311944"/>
                <a:gd name="connsiteX4" fmla="*/ 1223962 w 1464468"/>
                <a:gd name="connsiteY4" fmla="*/ 311944 h 311944"/>
                <a:gd name="connsiteX5" fmla="*/ 126206 w 1464468"/>
                <a:gd name="connsiteY5" fmla="*/ 307181 h 31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68" h="311944">
                  <a:moveTo>
                    <a:pt x="126206" y="307181"/>
                  </a:moveTo>
                  <a:lnTo>
                    <a:pt x="0" y="130969"/>
                  </a:lnTo>
                  <a:lnTo>
                    <a:pt x="1226343" y="0"/>
                  </a:lnTo>
                  <a:lnTo>
                    <a:pt x="1464468" y="116681"/>
                  </a:lnTo>
                  <a:lnTo>
                    <a:pt x="1223962" y="311944"/>
                  </a:lnTo>
                  <a:lnTo>
                    <a:pt x="126206" y="30718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800" b="1" dirty="0">
                  <a:solidFill>
                    <a:schemeClr val="bg1"/>
                  </a:solidFill>
                  <a:latin typeface="Times New Roman" pitchFamily="18" charset="0"/>
                  <a:ea typeface="Verdana" pitchFamily="34" charset="0"/>
                  <a:cs typeface="Times New Roman" pitchFamily="18" charset="0"/>
                </a:rPr>
                <a:t>CƠ SỞ KHOA HỌC</a:t>
              </a:r>
            </a:p>
          </p:txBody>
        </p:sp>
        <p:sp>
          <p:nvSpPr>
            <p:cNvPr id="414" name="Freeform 413"/>
            <p:cNvSpPr/>
            <p:nvPr/>
          </p:nvSpPr>
          <p:spPr>
            <a:xfrm>
              <a:off x="322721" y="2161572"/>
              <a:ext cx="1359759" cy="183357"/>
            </a:xfrm>
            <a:custGeom>
              <a:avLst/>
              <a:gdLst>
                <a:gd name="connsiteX0" fmla="*/ 64294 w 1154907"/>
                <a:gd name="connsiteY0" fmla="*/ 259556 h 259556"/>
                <a:gd name="connsiteX1" fmla="*/ 0 w 1154907"/>
                <a:gd name="connsiteY1" fmla="*/ 135731 h 259556"/>
                <a:gd name="connsiteX2" fmla="*/ 997744 w 1154907"/>
                <a:gd name="connsiteY2" fmla="*/ 0 h 259556"/>
                <a:gd name="connsiteX3" fmla="*/ 1154907 w 1154907"/>
                <a:gd name="connsiteY3" fmla="*/ 107156 h 259556"/>
                <a:gd name="connsiteX4" fmla="*/ 2382 w 1154907"/>
                <a:gd name="connsiteY4" fmla="*/ 166687 h 25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7" h="259556">
                  <a:moveTo>
                    <a:pt x="64294" y="259556"/>
                  </a:moveTo>
                  <a:lnTo>
                    <a:pt x="0" y="135731"/>
                  </a:lnTo>
                  <a:lnTo>
                    <a:pt x="997744" y="0"/>
                  </a:lnTo>
                  <a:lnTo>
                    <a:pt x="1154907" y="107156"/>
                  </a:lnTo>
                  <a:lnTo>
                    <a:pt x="2382" y="166687"/>
                  </a:lnTo>
                </a:path>
              </a:pathLst>
            </a:custGeom>
            <a:solidFill>
              <a:srgbClr val="EEC36E"/>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sp>
        <p:nvSpPr>
          <p:cNvPr id="29" name="Rectangle 28"/>
          <p:cNvSpPr/>
          <p:nvPr/>
        </p:nvSpPr>
        <p:spPr>
          <a:xfrm>
            <a:off x="2412962" y="2098803"/>
            <a:ext cx="4247270" cy="1042165"/>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84" name="Straight Connector 83"/>
          <p:cNvCxnSpPr/>
          <p:nvPr/>
        </p:nvCxnSpPr>
        <p:spPr>
          <a:xfrm flipV="1">
            <a:off x="3745496" y="1860022"/>
            <a:ext cx="200605" cy="284939"/>
          </a:xfrm>
          <a:prstGeom prst="line">
            <a:avLst/>
          </a:prstGeom>
          <a:ln w="38100">
            <a:solidFill>
              <a:srgbClr val="B3FFD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5091" y="2255776"/>
            <a:ext cx="2279651" cy="4557600"/>
          </a:xfrm>
          <a:prstGeom prst="rect">
            <a:avLst/>
          </a:prstGeom>
          <a:solidFill>
            <a:srgbClr val="B3FFD5"/>
          </a:solidFill>
          <a:ln w="3175">
            <a:solidFill>
              <a:schemeClr val="bg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2" name="Rounded Rectangle 81"/>
          <p:cNvSpPr/>
          <p:nvPr/>
        </p:nvSpPr>
        <p:spPr>
          <a:xfrm>
            <a:off x="53881" y="2372166"/>
            <a:ext cx="2213863" cy="2136954"/>
          </a:xfrm>
          <a:prstGeom prst="roundRect">
            <a:avLst>
              <a:gd name="adj" fmla="val 10345"/>
            </a:avLst>
          </a:prstGeom>
          <a:noFill/>
          <a:ln w="190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92717" y="2116215"/>
            <a:ext cx="1798749" cy="294852"/>
            <a:chOff x="307926" y="2153389"/>
            <a:chExt cx="1464468" cy="323190"/>
          </a:xfrm>
        </p:grpSpPr>
        <p:sp>
          <p:nvSpPr>
            <p:cNvPr id="35" name="Freeform 34"/>
            <p:cNvSpPr/>
            <p:nvPr/>
          </p:nvSpPr>
          <p:spPr>
            <a:xfrm>
              <a:off x="307926" y="2158129"/>
              <a:ext cx="1464468" cy="247412"/>
            </a:xfrm>
            <a:custGeom>
              <a:avLst/>
              <a:gdLst>
                <a:gd name="connsiteX0" fmla="*/ 126206 w 1464468"/>
                <a:gd name="connsiteY0" fmla="*/ 307181 h 311944"/>
                <a:gd name="connsiteX1" fmla="*/ 0 w 1464468"/>
                <a:gd name="connsiteY1" fmla="*/ 130969 h 311944"/>
                <a:gd name="connsiteX2" fmla="*/ 1226343 w 1464468"/>
                <a:gd name="connsiteY2" fmla="*/ 0 h 311944"/>
                <a:gd name="connsiteX3" fmla="*/ 1464468 w 1464468"/>
                <a:gd name="connsiteY3" fmla="*/ 116681 h 311944"/>
                <a:gd name="connsiteX4" fmla="*/ 1223962 w 1464468"/>
                <a:gd name="connsiteY4" fmla="*/ 311944 h 311944"/>
                <a:gd name="connsiteX5" fmla="*/ 126206 w 1464468"/>
                <a:gd name="connsiteY5" fmla="*/ 307181 h 31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68" h="311944">
                  <a:moveTo>
                    <a:pt x="126206" y="307181"/>
                  </a:moveTo>
                  <a:lnTo>
                    <a:pt x="0" y="130969"/>
                  </a:lnTo>
                  <a:lnTo>
                    <a:pt x="1226343" y="0"/>
                  </a:lnTo>
                  <a:lnTo>
                    <a:pt x="1464468" y="116681"/>
                  </a:lnTo>
                  <a:lnTo>
                    <a:pt x="1223962" y="311944"/>
                  </a:lnTo>
                  <a:lnTo>
                    <a:pt x="126206" y="30718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45720" bIns="0" rtlCol="0" anchor="ctr"/>
            <a:lstStyle/>
            <a:p>
              <a:pPr algn="ctr"/>
              <a:r>
                <a:rPr lang="en-US" sz="800" b="1">
                  <a:solidFill>
                    <a:schemeClr val="bg1"/>
                  </a:solidFill>
                  <a:latin typeface="Times New Roman" pitchFamily="18" charset="0"/>
                  <a:ea typeface="Verdana" pitchFamily="34" charset="0"/>
                  <a:cs typeface="Times New Roman" pitchFamily="18" charset="0"/>
                </a:rPr>
                <a:t>LÝ DO CHỌN DỰ ÁN</a:t>
              </a:r>
              <a:endParaRPr lang="en-US" sz="800" b="1" dirty="0">
                <a:solidFill>
                  <a:schemeClr val="bg1"/>
                </a:solidFill>
                <a:latin typeface="Times New Roman" pitchFamily="18" charset="0"/>
                <a:ea typeface="Verdana" pitchFamily="34" charset="0"/>
                <a:cs typeface="Times New Roman" pitchFamily="18" charset="0"/>
              </a:endParaRPr>
            </a:p>
          </p:txBody>
        </p:sp>
        <p:sp>
          <p:nvSpPr>
            <p:cNvPr id="37" name="Freeform 36"/>
            <p:cNvSpPr/>
            <p:nvPr/>
          </p:nvSpPr>
          <p:spPr>
            <a:xfrm>
              <a:off x="355680" y="2153389"/>
              <a:ext cx="1359759" cy="183357"/>
            </a:xfrm>
            <a:custGeom>
              <a:avLst/>
              <a:gdLst>
                <a:gd name="connsiteX0" fmla="*/ 64294 w 1154907"/>
                <a:gd name="connsiteY0" fmla="*/ 259556 h 259556"/>
                <a:gd name="connsiteX1" fmla="*/ 0 w 1154907"/>
                <a:gd name="connsiteY1" fmla="*/ 135731 h 259556"/>
                <a:gd name="connsiteX2" fmla="*/ 997744 w 1154907"/>
                <a:gd name="connsiteY2" fmla="*/ 0 h 259556"/>
                <a:gd name="connsiteX3" fmla="*/ 1154907 w 1154907"/>
                <a:gd name="connsiteY3" fmla="*/ 107156 h 259556"/>
                <a:gd name="connsiteX4" fmla="*/ 2382 w 1154907"/>
                <a:gd name="connsiteY4" fmla="*/ 166687 h 25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7" h="259556">
                  <a:moveTo>
                    <a:pt x="64294" y="259556"/>
                  </a:moveTo>
                  <a:lnTo>
                    <a:pt x="0" y="135731"/>
                  </a:lnTo>
                  <a:lnTo>
                    <a:pt x="997744" y="0"/>
                  </a:lnTo>
                  <a:lnTo>
                    <a:pt x="1154907" y="107156"/>
                  </a:lnTo>
                  <a:lnTo>
                    <a:pt x="2382" y="166687"/>
                  </a:lnTo>
                </a:path>
              </a:pathLst>
            </a:custGeom>
            <a:solidFill>
              <a:srgbClr val="EEC36E"/>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p:cNvCxnSpPr/>
            <p:nvPr/>
          </p:nvCxnSpPr>
          <p:spPr>
            <a:xfrm flipV="1">
              <a:off x="400005" y="2224403"/>
              <a:ext cx="120576" cy="252176"/>
            </a:xfrm>
            <a:prstGeom prst="line">
              <a:avLst/>
            </a:prstGeom>
            <a:ln w="28575">
              <a:solidFill>
                <a:srgbClr val="B3FFD5"/>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5496" y="4570110"/>
            <a:ext cx="2220799" cy="1955235"/>
            <a:chOff x="49144" y="5320724"/>
            <a:chExt cx="2220799" cy="1245094"/>
          </a:xfrm>
        </p:grpSpPr>
        <p:sp>
          <p:nvSpPr>
            <p:cNvPr id="139" name="Rounded Rectangle 138"/>
            <p:cNvSpPr/>
            <p:nvPr/>
          </p:nvSpPr>
          <p:spPr>
            <a:xfrm>
              <a:off x="49144" y="5504924"/>
              <a:ext cx="2220799" cy="1060894"/>
            </a:xfrm>
            <a:prstGeom prst="roundRect">
              <a:avLst>
                <a:gd name="adj" fmla="val 9464"/>
              </a:avLst>
            </a:prstGeom>
            <a:noFill/>
            <a:ln w="19050">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p:cNvGrpSpPr/>
            <p:nvPr/>
          </p:nvGrpSpPr>
          <p:grpSpPr>
            <a:xfrm>
              <a:off x="280309" y="5320724"/>
              <a:ext cx="1752600" cy="243703"/>
              <a:chOff x="309010" y="2195791"/>
              <a:chExt cx="1464468" cy="273182"/>
            </a:xfrm>
          </p:grpSpPr>
          <p:sp>
            <p:nvSpPr>
              <p:cNvPr id="102" name="Freeform 101"/>
              <p:cNvSpPr/>
              <p:nvPr/>
            </p:nvSpPr>
            <p:spPr>
              <a:xfrm>
                <a:off x="309010" y="2211053"/>
                <a:ext cx="1464468" cy="204108"/>
              </a:xfrm>
              <a:custGeom>
                <a:avLst/>
                <a:gdLst>
                  <a:gd name="connsiteX0" fmla="*/ 126206 w 1464468"/>
                  <a:gd name="connsiteY0" fmla="*/ 307181 h 311944"/>
                  <a:gd name="connsiteX1" fmla="*/ 0 w 1464468"/>
                  <a:gd name="connsiteY1" fmla="*/ 130969 h 311944"/>
                  <a:gd name="connsiteX2" fmla="*/ 1226343 w 1464468"/>
                  <a:gd name="connsiteY2" fmla="*/ 0 h 311944"/>
                  <a:gd name="connsiteX3" fmla="*/ 1464468 w 1464468"/>
                  <a:gd name="connsiteY3" fmla="*/ 116681 h 311944"/>
                  <a:gd name="connsiteX4" fmla="*/ 1223962 w 1464468"/>
                  <a:gd name="connsiteY4" fmla="*/ 311944 h 311944"/>
                  <a:gd name="connsiteX5" fmla="*/ 126206 w 1464468"/>
                  <a:gd name="connsiteY5" fmla="*/ 307181 h 31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68" h="311944">
                    <a:moveTo>
                      <a:pt x="126206" y="307181"/>
                    </a:moveTo>
                    <a:lnTo>
                      <a:pt x="0" y="130969"/>
                    </a:lnTo>
                    <a:lnTo>
                      <a:pt x="1226343" y="0"/>
                    </a:lnTo>
                    <a:lnTo>
                      <a:pt x="1464468" y="116681"/>
                    </a:lnTo>
                    <a:lnTo>
                      <a:pt x="1223962" y="311944"/>
                    </a:lnTo>
                    <a:lnTo>
                      <a:pt x="126206" y="30718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 rtlCol="0" anchor="b"/>
              <a:lstStyle/>
              <a:p>
                <a:pPr algn="ctr"/>
                <a:r>
                  <a:rPr lang="en-US" sz="720" b="1" dirty="0">
                    <a:solidFill>
                      <a:schemeClr val="bg1"/>
                    </a:solidFill>
                    <a:latin typeface="Times New Roman" pitchFamily="18" charset="0"/>
                    <a:ea typeface="Verdana" pitchFamily="34" charset="0"/>
                    <a:cs typeface="Times New Roman" pitchFamily="18" charset="0"/>
                  </a:rPr>
                  <a:t>MỤC TIÊU NGHIÊN CỨU </a:t>
                </a:r>
              </a:p>
            </p:txBody>
          </p:sp>
          <p:sp>
            <p:nvSpPr>
              <p:cNvPr id="103" name="Freeform 102"/>
              <p:cNvSpPr/>
              <p:nvPr/>
            </p:nvSpPr>
            <p:spPr>
              <a:xfrm>
                <a:off x="390435" y="2195791"/>
                <a:ext cx="1349996" cy="183355"/>
              </a:xfrm>
              <a:custGeom>
                <a:avLst/>
                <a:gdLst>
                  <a:gd name="connsiteX0" fmla="*/ 64294 w 1154907"/>
                  <a:gd name="connsiteY0" fmla="*/ 259556 h 259556"/>
                  <a:gd name="connsiteX1" fmla="*/ 0 w 1154907"/>
                  <a:gd name="connsiteY1" fmla="*/ 135731 h 259556"/>
                  <a:gd name="connsiteX2" fmla="*/ 997744 w 1154907"/>
                  <a:gd name="connsiteY2" fmla="*/ 0 h 259556"/>
                  <a:gd name="connsiteX3" fmla="*/ 1154907 w 1154907"/>
                  <a:gd name="connsiteY3" fmla="*/ 107156 h 259556"/>
                  <a:gd name="connsiteX4" fmla="*/ 2382 w 1154907"/>
                  <a:gd name="connsiteY4" fmla="*/ 166687 h 25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7" h="259556">
                    <a:moveTo>
                      <a:pt x="64294" y="259556"/>
                    </a:moveTo>
                    <a:lnTo>
                      <a:pt x="0" y="135731"/>
                    </a:lnTo>
                    <a:lnTo>
                      <a:pt x="997744" y="0"/>
                    </a:lnTo>
                    <a:lnTo>
                      <a:pt x="1154907" y="107156"/>
                    </a:lnTo>
                    <a:lnTo>
                      <a:pt x="2382" y="166687"/>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4" name="Straight Connector 103"/>
              <p:cNvCxnSpPr/>
              <p:nvPr/>
            </p:nvCxnSpPr>
            <p:spPr>
              <a:xfrm flipV="1">
                <a:off x="383863" y="2211053"/>
                <a:ext cx="132588" cy="257920"/>
              </a:xfrm>
              <a:prstGeom prst="line">
                <a:avLst/>
              </a:prstGeom>
              <a:ln w="28575">
                <a:solidFill>
                  <a:srgbClr val="B3FFD5"/>
                </a:solidFill>
              </a:ln>
            </p:spPr>
            <p:style>
              <a:lnRef idx="1">
                <a:schemeClr val="accent1"/>
              </a:lnRef>
              <a:fillRef idx="0">
                <a:schemeClr val="accent1"/>
              </a:fillRef>
              <a:effectRef idx="0">
                <a:schemeClr val="accent1"/>
              </a:effectRef>
              <a:fontRef idx="minor">
                <a:schemeClr val="tx1"/>
              </a:fontRef>
            </p:style>
          </p:cxnSp>
        </p:grpSp>
      </p:grpSp>
      <p:sp>
        <p:nvSpPr>
          <p:cNvPr id="92" name="Rectangle 91"/>
          <p:cNvSpPr/>
          <p:nvPr/>
        </p:nvSpPr>
        <p:spPr>
          <a:xfrm>
            <a:off x="126177" y="2396902"/>
            <a:ext cx="2099315" cy="115416"/>
          </a:xfrm>
          <a:prstGeom prst="rect">
            <a:avLst/>
          </a:prstGeom>
        </p:spPr>
        <p:txBody>
          <a:bodyPr wrap="square" lIns="0" tIns="0" rIns="0" bIns="0">
            <a:spAutoFit/>
          </a:bodyPr>
          <a:lstStyle/>
          <a:p>
            <a:endParaRPr lang="en-US" sz="750" b="1" dirty="0"/>
          </a:p>
        </p:txBody>
      </p:sp>
      <p:sp>
        <p:nvSpPr>
          <p:cNvPr id="110" name="Rectangle 109"/>
          <p:cNvSpPr/>
          <p:nvPr/>
        </p:nvSpPr>
        <p:spPr>
          <a:xfrm>
            <a:off x="76118" y="2276872"/>
            <a:ext cx="2119618" cy="1523494"/>
          </a:xfrm>
          <a:prstGeom prst="rect">
            <a:avLst/>
          </a:prstGeom>
        </p:spPr>
        <p:txBody>
          <a:bodyPr wrap="square">
            <a:spAutoFit/>
          </a:bodyPr>
          <a:lstStyle/>
          <a:p>
            <a:pPr algn="just"/>
            <a:r>
              <a:rPr lang="vi-VN"/>
              <a:t> </a:t>
            </a:r>
            <a:r>
              <a:rPr lang="en-US"/>
              <a:t> </a:t>
            </a:r>
            <a:r>
              <a:rPr lang="en-US" sz="750">
                <a:latin typeface="+mj-lt"/>
              </a:rPr>
              <a:t>Đồng cảm với những khó khăn trong giao tiếp của người khuyết tật, đặc biệt là người câm điếc. Để cải thiện khả năng giao </a:t>
            </a:r>
            <a:r>
              <a:rPr lang="en-US" sz="750">
                <a:latin typeface="Times New Roman" panose="02020603050405020304" pitchFamily="18" charset="0"/>
                <a:cs typeface="Times New Roman" panose="02020603050405020304" pitchFamily="18" charset="0"/>
              </a:rPr>
              <a:t>tiếp</a:t>
            </a:r>
            <a:r>
              <a:rPr lang="en-US" sz="750">
                <a:latin typeface="+mj-lt"/>
              </a:rPr>
              <a:t> em nghĩ đến việc phát triển hệ thống nhận diện ngôn ngữ ký hiệu chính xác và hiệu quả. Dự án này này giúp cho việc giao tiếp của người câm điếc dễ dàng hơn đồng thời nâng cao chất lượng cuộc sống và sự hòa nhập trong cộng đồng. </a:t>
            </a:r>
          </a:p>
          <a:p>
            <a:pPr algn="just"/>
            <a:endParaRPr lang="en-US" sz="750">
              <a:latin typeface="+mj-lt"/>
            </a:endParaRPr>
          </a:p>
          <a:p>
            <a:pPr algn="just"/>
            <a:endParaRPr lang="en-US" sz="750" dirty="0">
              <a:latin typeface="+mj-lt"/>
            </a:endParaRPr>
          </a:p>
          <a:p>
            <a:pPr algn="just"/>
            <a:endParaRPr lang="en-US" sz="750" dirty="0">
              <a:latin typeface="+mj-lt"/>
            </a:endParaRPr>
          </a:p>
        </p:txBody>
      </p:sp>
      <p:sp>
        <p:nvSpPr>
          <p:cNvPr id="38" name="Rectangle 37"/>
          <p:cNvSpPr/>
          <p:nvPr/>
        </p:nvSpPr>
        <p:spPr>
          <a:xfrm>
            <a:off x="54431" y="3348368"/>
            <a:ext cx="1327529" cy="553998"/>
          </a:xfrm>
          <a:prstGeom prst="rect">
            <a:avLst/>
          </a:prstGeom>
        </p:spPr>
        <p:txBody>
          <a:bodyPr wrap="square">
            <a:spAutoFit/>
          </a:bodyPr>
          <a:lstStyle/>
          <a:p>
            <a:pPr algn="just"/>
            <a:r>
              <a:rPr lang="en-US" sz="750">
                <a:latin typeface="+mj-lt"/>
              </a:rPr>
              <a:t>Bên cạnh đó niềm đam mê tin học, đặc biệt là trí tuệ nhân tạo cũng chính là động lực giúp em chọn dự án này.</a:t>
            </a:r>
            <a:endParaRPr lang="en-US" sz="750" dirty="0">
              <a:latin typeface="+mj-lt"/>
            </a:endParaRPr>
          </a:p>
        </p:txBody>
      </p:sp>
      <p:sp>
        <p:nvSpPr>
          <p:cNvPr id="39" name="Rectangle 38"/>
          <p:cNvSpPr/>
          <p:nvPr/>
        </p:nvSpPr>
        <p:spPr>
          <a:xfrm>
            <a:off x="62356" y="3802338"/>
            <a:ext cx="2161210" cy="584775"/>
          </a:xfrm>
          <a:prstGeom prst="rect">
            <a:avLst/>
          </a:prstGeom>
        </p:spPr>
        <p:txBody>
          <a:bodyPr wrap="square">
            <a:spAutoFit/>
          </a:bodyPr>
          <a:lstStyle/>
          <a:p>
            <a:r>
              <a:rPr lang="en-US" sz="800">
                <a:latin typeface="+mj-lt"/>
              </a:rPr>
              <a:t>Em mong muốn có cơ hội </a:t>
            </a:r>
          </a:p>
          <a:p>
            <a:r>
              <a:rPr lang="en-US" sz="800">
                <a:latin typeface="+mj-lt"/>
              </a:rPr>
              <a:t>tìm hiểu và nghiên cứu lĩnh vực này từ đó góp phần nhỏ vào nền khoa hoc kỹ thuật của Việt Nam</a:t>
            </a:r>
            <a:endParaRPr lang="en-US" dirty="0">
              <a:latin typeface="+mj-lt"/>
            </a:endParaRPr>
          </a:p>
        </p:txBody>
      </p:sp>
      <p:pic>
        <p:nvPicPr>
          <p:cNvPr id="124" name="Picture 123"/>
          <p:cNvPicPr/>
          <p:nvPr/>
        </p:nvPicPr>
        <p:blipFill>
          <a:blip r:embed="rId3" cstate="print">
            <a:extLst>
              <a:ext uri="{28A0092B-C50C-407E-A947-70E740481C1C}">
                <a14:useLocalDpi xmlns:a14="http://schemas.microsoft.com/office/drawing/2010/main" val="0"/>
              </a:ext>
            </a:extLst>
          </a:blip>
          <a:stretch>
            <a:fillRect/>
          </a:stretch>
        </p:blipFill>
        <p:spPr>
          <a:xfrm>
            <a:off x="3991600" y="2180976"/>
            <a:ext cx="1233170" cy="905536"/>
          </a:xfrm>
          <a:prstGeom prst="rect">
            <a:avLst/>
          </a:prstGeom>
        </p:spPr>
      </p:pic>
      <p:pic>
        <p:nvPicPr>
          <p:cNvPr id="123" name="Picture 122"/>
          <p:cNvPicPr/>
          <p:nvPr/>
        </p:nvPicPr>
        <p:blipFill>
          <a:blip r:embed="rId4" cstate="print">
            <a:extLst>
              <a:ext uri="{28A0092B-C50C-407E-A947-70E740481C1C}">
                <a14:useLocalDpi xmlns:a14="http://schemas.microsoft.com/office/drawing/2010/main" val="0"/>
              </a:ext>
            </a:extLst>
          </a:blip>
          <a:stretch>
            <a:fillRect/>
          </a:stretch>
        </p:blipFill>
        <p:spPr>
          <a:xfrm>
            <a:off x="2481475" y="2150011"/>
            <a:ext cx="1173564" cy="936501"/>
          </a:xfrm>
          <a:prstGeom prst="rect">
            <a:avLst/>
          </a:prstGeom>
        </p:spPr>
      </p:pic>
      <p:sp>
        <p:nvSpPr>
          <p:cNvPr id="56" name="Right Arrow 55"/>
          <p:cNvSpPr/>
          <p:nvPr/>
        </p:nvSpPr>
        <p:spPr>
          <a:xfrm>
            <a:off x="3691673" y="2636912"/>
            <a:ext cx="254428" cy="91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5228949" y="2636912"/>
            <a:ext cx="253893" cy="91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p:cNvPicPr/>
          <p:nvPr/>
        </p:nvPicPr>
        <p:blipFill>
          <a:blip r:embed="rId5" cstate="print">
            <a:extLst>
              <a:ext uri="{28A0092B-C50C-407E-A947-70E740481C1C}">
                <a14:useLocalDpi xmlns:a14="http://schemas.microsoft.com/office/drawing/2010/main" val="0"/>
              </a:ext>
            </a:extLst>
          </a:blip>
          <a:stretch>
            <a:fillRect/>
          </a:stretch>
        </p:blipFill>
        <p:spPr>
          <a:xfrm>
            <a:off x="5508105" y="2199856"/>
            <a:ext cx="1080119" cy="886656"/>
          </a:xfrm>
          <a:prstGeom prst="rect">
            <a:avLst/>
          </a:prstGeom>
        </p:spPr>
      </p:pic>
      <p:pic>
        <p:nvPicPr>
          <p:cNvPr id="2" name="Picture 1"/>
          <p:cNvPicPr>
            <a:picLocks noChangeAspect="1"/>
          </p:cNvPicPr>
          <p:nvPr/>
        </p:nvPicPr>
        <p:blipFill>
          <a:blip r:embed="rId6" cstate="print">
            <a:extLst>
              <a:ext uri="{BEBA8EAE-BF5A-486C-A8C5-ECC9F3942E4B}">
                <a14:imgProps xmlns:a14="http://schemas.microsoft.com/office/drawing/2010/main">
                  <a14:imgLayer r:embed="rId7">
                    <a14:imgEffect>
                      <a14:artisticCrisscrossEtching/>
                    </a14:imgEffect>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2507" y="4936417"/>
            <a:ext cx="2202384" cy="1631029"/>
          </a:xfrm>
          <a:prstGeom prst="rect">
            <a:avLst/>
          </a:prstGeom>
          <a:ln>
            <a:noFill/>
          </a:ln>
          <a:effectLst>
            <a:softEdge rad="112500"/>
          </a:effectLst>
        </p:spPr>
      </p:pic>
      <p:sp>
        <p:nvSpPr>
          <p:cNvPr id="71" name="Content Placeholder 2"/>
          <p:cNvSpPr txBox="1">
            <a:spLocks/>
          </p:cNvSpPr>
          <p:nvPr/>
        </p:nvSpPr>
        <p:spPr>
          <a:xfrm>
            <a:off x="4618303" y="6364198"/>
            <a:ext cx="2144770" cy="8913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00">
                <a:solidFill>
                  <a:schemeClr val="tx1"/>
                </a:solidFill>
                <a:latin typeface="Times New Roman" pitchFamily="18" charset="0"/>
                <a:cs typeface="Times New Roman" pitchFamily="18" charset="0"/>
              </a:rPr>
              <a:t>Hình ảnh minh họa cho chức năng</a:t>
            </a:r>
            <a:endParaRPr lang="en-US" sz="600" dirty="0">
              <a:solidFill>
                <a:schemeClr val="tx1"/>
              </a:solidFill>
              <a:latin typeface="Times New Roman" pitchFamily="18" charset="0"/>
              <a:cs typeface="Times New Roman" pitchFamily="18" charset="0"/>
            </a:endParaRPr>
          </a:p>
        </p:txBody>
      </p:sp>
      <p:grpSp>
        <p:nvGrpSpPr>
          <p:cNvPr id="12" name="Group 11"/>
          <p:cNvGrpSpPr/>
          <p:nvPr/>
        </p:nvGrpSpPr>
        <p:grpSpPr>
          <a:xfrm>
            <a:off x="2389892" y="3212976"/>
            <a:ext cx="4315741" cy="1553005"/>
            <a:chOff x="2389892" y="3108385"/>
            <a:chExt cx="4315741" cy="1553005"/>
          </a:xfrm>
        </p:grpSpPr>
        <p:grpSp>
          <p:nvGrpSpPr>
            <p:cNvPr id="5" name="Group 4"/>
            <p:cNvGrpSpPr/>
            <p:nvPr/>
          </p:nvGrpSpPr>
          <p:grpSpPr>
            <a:xfrm>
              <a:off x="2389892" y="3140968"/>
              <a:ext cx="4315741" cy="1520422"/>
              <a:chOff x="2383049" y="3747973"/>
              <a:chExt cx="4433888" cy="3595929"/>
            </a:xfrm>
          </p:grpSpPr>
          <p:sp>
            <p:nvSpPr>
              <p:cNvPr id="531" name="Rounded Rectangle 530"/>
              <p:cNvSpPr/>
              <p:nvPr/>
            </p:nvSpPr>
            <p:spPr>
              <a:xfrm>
                <a:off x="2383049" y="4213987"/>
                <a:ext cx="4433888" cy="3129915"/>
              </a:xfrm>
              <a:prstGeom prst="roundRect">
                <a:avLst>
                  <a:gd name="adj" fmla="val 2850"/>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550" name="Straight Connector 549"/>
              <p:cNvCxnSpPr/>
              <p:nvPr/>
            </p:nvCxnSpPr>
            <p:spPr>
              <a:xfrm flipV="1">
                <a:off x="3683849" y="4288135"/>
                <a:ext cx="200605" cy="284939"/>
              </a:xfrm>
              <a:prstGeom prst="line">
                <a:avLst/>
              </a:prstGeom>
              <a:ln w="38100">
                <a:solidFill>
                  <a:srgbClr val="B3FFD5"/>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647214" y="3747973"/>
                <a:ext cx="207780" cy="257090"/>
              </a:xfrm>
              <a:prstGeom prst="line">
                <a:avLst/>
              </a:prstGeom>
              <a:ln w="28575">
                <a:solidFill>
                  <a:srgbClr val="B3FFD5"/>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3068257" y="3108385"/>
              <a:ext cx="3312368" cy="282569"/>
              <a:chOff x="304800" y="2166853"/>
              <a:chExt cx="1464468" cy="309726"/>
            </a:xfrm>
          </p:grpSpPr>
          <p:sp>
            <p:nvSpPr>
              <p:cNvPr id="79" name="Freeform 78"/>
              <p:cNvSpPr/>
              <p:nvPr/>
            </p:nvSpPr>
            <p:spPr>
              <a:xfrm>
                <a:off x="304800" y="2178844"/>
                <a:ext cx="1464468" cy="247412"/>
              </a:xfrm>
              <a:custGeom>
                <a:avLst/>
                <a:gdLst>
                  <a:gd name="connsiteX0" fmla="*/ 126206 w 1464468"/>
                  <a:gd name="connsiteY0" fmla="*/ 307181 h 311944"/>
                  <a:gd name="connsiteX1" fmla="*/ 0 w 1464468"/>
                  <a:gd name="connsiteY1" fmla="*/ 130969 h 311944"/>
                  <a:gd name="connsiteX2" fmla="*/ 1226343 w 1464468"/>
                  <a:gd name="connsiteY2" fmla="*/ 0 h 311944"/>
                  <a:gd name="connsiteX3" fmla="*/ 1464468 w 1464468"/>
                  <a:gd name="connsiteY3" fmla="*/ 116681 h 311944"/>
                  <a:gd name="connsiteX4" fmla="*/ 1223962 w 1464468"/>
                  <a:gd name="connsiteY4" fmla="*/ 311944 h 311944"/>
                  <a:gd name="connsiteX5" fmla="*/ 126206 w 1464468"/>
                  <a:gd name="connsiteY5" fmla="*/ 307181 h 31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68" h="311944">
                    <a:moveTo>
                      <a:pt x="126206" y="307181"/>
                    </a:moveTo>
                    <a:lnTo>
                      <a:pt x="0" y="130969"/>
                    </a:lnTo>
                    <a:lnTo>
                      <a:pt x="1226343" y="0"/>
                    </a:lnTo>
                    <a:lnTo>
                      <a:pt x="1464468" y="116681"/>
                    </a:lnTo>
                    <a:lnTo>
                      <a:pt x="1223962" y="311944"/>
                    </a:lnTo>
                    <a:lnTo>
                      <a:pt x="126206" y="30718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800" b="1">
                    <a:latin typeface="Times New Roman" pitchFamily="18" charset="0"/>
                    <a:ea typeface="Verdana" pitchFamily="34" charset="0"/>
                    <a:cs typeface="Times New Roman" pitchFamily="18" charset="0"/>
                  </a:rPr>
                  <a:t>CHỨC NĂNG NHẬN DIỆN NGÔN NGỮ KÝ HIỆU</a:t>
                </a:r>
                <a:endParaRPr lang="en-US" sz="800" b="1" dirty="0">
                  <a:latin typeface="Times New Roman" pitchFamily="18" charset="0"/>
                  <a:ea typeface="Verdana" pitchFamily="34" charset="0"/>
                  <a:cs typeface="Times New Roman" pitchFamily="18" charset="0"/>
                </a:endParaRPr>
              </a:p>
            </p:txBody>
          </p:sp>
          <p:sp>
            <p:nvSpPr>
              <p:cNvPr id="80" name="Freeform 79"/>
              <p:cNvSpPr/>
              <p:nvPr/>
            </p:nvSpPr>
            <p:spPr>
              <a:xfrm>
                <a:off x="342337" y="2166853"/>
                <a:ext cx="1359759" cy="183357"/>
              </a:xfrm>
              <a:custGeom>
                <a:avLst/>
                <a:gdLst>
                  <a:gd name="connsiteX0" fmla="*/ 64294 w 1154907"/>
                  <a:gd name="connsiteY0" fmla="*/ 259556 h 259556"/>
                  <a:gd name="connsiteX1" fmla="*/ 0 w 1154907"/>
                  <a:gd name="connsiteY1" fmla="*/ 135731 h 259556"/>
                  <a:gd name="connsiteX2" fmla="*/ 997744 w 1154907"/>
                  <a:gd name="connsiteY2" fmla="*/ 0 h 259556"/>
                  <a:gd name="connsiteX3" fmla="*/ 1154907 w 1154907"/>
                  <a:gd name="connsiteY3" fmla="*/ 107156 h 259556"/>
                  <a:gd name="connsiteX4" fmla="*/ 2382 w 1154907"/>
                  <a:gd name="connsiteY4" fmla="*/ 166687 h 25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7" h="259556">
                    <a:moveTo>
                      <a:pt x="64294" y="259556"/>
                    </a:moveTo>
                    <a:lnTo>
                      <a:pt x="0" y="135731"/>
                    </a:lnTo>
                    <a:lnTo>
                      <a:pt x="997744" y="0"/>
                    </a:lnTo>
                    <a:lnTo>
                      <a:pt x="1154907" y="107156"/>
                    </a:lnTo>
                    <a:lnTo>
                      <a:pt x="2382" y="166687"/>
                    </a:lnTo>
                  </a:path>
                </a:pathLst>
              </a:custGeom>
              <a:solidFill>
                <a:srgbClr val="EEC36E"/>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1" name="Straight Connector 80"/>
              <p:cNvCxnSpPr/>
              <p:nvPr/>
            </p:nvCxnSpPr>
            <p:spPr>
              <a:xfrm flipV="1">
                <a:off x="400005" y="2224403"/>
                <a:ext cx="120576" cy="252176"/>
              </a:xfrm>
              <a:prstGeom prst="line">
                <a:avLst/>
              </a:prstGeom>
              <a:ln w="28575">
                <a:solidFill>
                  <a:srgbClr val="B3FFD5"/>
                </a:solidFill>
              </a:ln>
            </p:spPr>
            <p:style>
              <a:lnRef idx="1">
                <a:schemeClr val="accent1"/>
              </a:lnRef>
              <a:fillRef idx="0">
                <a:schemeClr val="accent1"/>
              </a:fillRef>
              <a:effectRef idx="0">
                <a:schemeClr val="accent1"/>
              </a:effectRef>
              <a:fontRef idx="minor">
                <a:schemeClr val="tx1"/>
              </a:fontRef>
            </p:style>
          </p:cxnSp>
        </p:grpSp>
      </p:grpSp>
      <p:sp>
        <p:nvSpPr>
          <p:cNvPr id="90" name="Rounded Rectangle 89"/>
          <p:cNvSpPr/>
          <p:nvPr/>
        </p:nvSpPr>
        <p:spPr>
          <a:xfrm>
            <a:off x="2361580" y="5044200"/>
            <a:ext cx="4344054" cy="1491206"/>
          </a:xfrm>
          <a:prstGeom prst="roundRect">
            <a:avLst>
              <a:gd name="adj" fmla="val 2850"/>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96" name="Group 95"/>
          <p:cNvGrpSpPr/>
          <p:nvPr/>
        </p:nvGrpSpPr>
        <p:grpSpPr>
          <a:xfrm>
            <a:off x="2755698" y="4739185"/>
            <a:ext cx="3725928" cy="295136"/>
            <a:chOff x="302388" y="2032783"/>
            <a:chExt cx="1464468" cy="453325"/>
          </a:xfrm>
        </p:grpSpPr>
        <p:sp>
          <p:nvSpPr>
            <p:cNvPr id="97" name="Freeform 96"/>
            <p:cNvSpPr/>
            <p:nvPr/>
          </p:nvSpPr>
          <p:spPr>
            <a:xfrm>
              <a:off x="302388" y="2032783"/>
              <a:ext cx="1464468" cy="453325"/>
            </a:xfrm>
            <a:custGeom>
              <a:avLst/>
              <a:gdLst>
                <a:gd name="connsiteX0" fmla="*/ 126206 w 1464468"/>
                <a:gd name="connsiteY0" fmla="*/ 307181 h 311944"/>
                <a:gd name="connsiteX1" fmla="*/ 0 w 1464468"/>
                <a:gd name="connsiteY1" fmla="*/ 130969 h 311944"/>
                <a:gd name="connsiteX2" fmla="*/ 1226343 w 1464468"/>
                <a:gd name="connsiteY2" fmla="*/ 0 h 311944"/>
                <a:gd name="connsiteX3" fmla="*/ 1464468 w 1464468"/>
                <a:gd name="connsiteY3" fmla="*/ 116681 h 311944"/>
                <a:gd name="connsiteX4" fmla="*/ 1223962 w 1464468"/>
                <a:gd name="connsiteY4" fmla="*/ 311944 h 311944"/>
                <a:gd name="connsiteX5" fmla="*/ 126206 w 1464468"/>
                <a:gd name="connsiteY5" fmla="*/ 307181 h 31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68" h="311944">
                  <a:moveTo>
                    <a:pt x="126206" y="307181"/>
                  </a:moveTo>
                  <a:lnTo>
                    <a:pt x="0" y="130969"/>
                  </a:lnTo>
                  <a:lnTo>
                    <a:pt x="1226343" y="0"/>
                  </a:lnTo>
                  <a:lnTo>
                    <a:pt x="1464468" y="116681"/>
                  </a:lnTo>
                  <a:lnTo>
                    <a:pt x="1223962" y="311944"/>
                  </a:lnTo>
                  <a:lnTo>
                    <a:pt x="126206" y="30718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800" b="1">
                  <a:latin typeface="Times New Roman" pitchFamily="18" charset="0"/>
                  <a:ea typeface="Verdana" pitchFamily="34" charset="0"/>
                  <a:cs typeface="Times New Roman" pitchFamily="18" charset="0"/>
                </a:rPr>
                <a:t>CHỨC NĂNG CHUYỂN GIỌNG NÓI THÀNH NGÔN NGỮ KÝ HIỆU</a:t>
              </a:r>
              <a:endParaRPr lang="en-US" sz="800" b="1" dirty="0">
                <a:latin typeface="Times New Roman" pitchFamily="18" charset="0"/>
                <a:ea typeface="Verdana" pitchFamily="34" charset="0"/>
                <a:cs typeface="Times New Roman" pitchFamily="18" charset="0"/>
              </a:endParaRPr>
            </a:p>
          </p:txBody>
        </p:sp>
        <p:cxnSp>
          <p:nvCxnSpPr>
            <p:cNvPr id="99" name="Straight Connector 98"/>
            <p:cNvCxnSpPr>
              <a:cxnSpLocks/>
              <a:stCxn id="97" idx="0"/>
            </p:cNvCxnSpPr>
            <p:nvPr/>
          </p:nvCxnSpPr>
          <p:spPr>
            <a:xfrm flipV="1">
              <a:off x="428594" y="2078343"/>
              <a:ext cx="89575" cy="400844"/>
            </a:xfrm>
            <a:prstGeom prst="line">
              <a:avLst/>
            </a:prstGeom>
            <a:ln w="28575">
              <a:solidFill>
                <a:srgbClr val="B3FFD5"/>
              </a:solidFill>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15091" y="4941168"/>
            <a:ext cx="2252653" cy="707886"/>
          </a:xfrm>
          <a:prstGeom prst="rect">
            <a:avLst/>
          </a:prstGeom>
        </p:spPr>
        <p:txBody>
          <a:bodyPr wrap="square">
            <a:spAutoFit/>
          </a:bodyPr>
          <a:lstStyle/>
          <a:p>
            <a:pPr algn="just"/>
            <a:r>
              <a:rPr lang="fr-FR" sz="800" b="0" i="0">
                <a:solidFill>
                  <a:srgbClr val="000000"/>
                </a:solidFill>
                <a:effectLst/>
                <a:latin typeface="Times New Roman" panose="02020603050405020304" pitchFamily="18" charset="0"/>
              </a:rPr>
              <a:t>Phát triển một hệ thống nhận diện ngôn ngữ ký hiệu có độ chính xác cao, hiệu quả và dễ sử dụng.</a:t>
            </a:r>
          </a:p>
          <a:p>
            <a:pPr algn="just"/>
            <a:r>
              <a:rPr lang="vi-VN" sz="800" b="0" i="0">
                <a:solidFill>
                  <a:srgbClr val="000000"/>
                </a:solidFill>
                <a:effectLst/>
                <a:latin typeface="Times New Roman" panose="02020603050405020304" pitchFamily="18" charset="0"/>
              </a:rPr>
              <a:t>Góp phần cải thiện khả năng giao tiếp của người khiếm thính, người câm và người bình thường.</a:t>
            </a:r>
            <a:endParaRPr lang="en-US" sz="800" b="0" i="0">
              <a:solidFill>
                <a:srgbClr val="000000"/>
              </a:solidFill>
              <a:effectLst/>
              <a:latin typeface="Times New Roman" panose="02020603050405020304" pitchFamily="18" charset="0"/>
            </a:endParaRPr>
          </a:p>
          <a:p>
            <a:pPr algn="just"/>
            <a:r>
              <a:rPr lang="en-US" sz="800">
                <a:latin typeface="+mj-lt"/>
              </a:rPr>
              <a:t>Giúp đỡ 1 phần cho người khuyết tật.</a:t>
            </a:r>
            <a:endParaRPr lang="en-US" sz="800" dirty="0">
              <a:latin typeface="+mj-lt"/>
            </a:endParaRPr>
          </a:p>
        </p:txBody>
      </p:sp>
      <p:sp>
        <p:nvSpPr>
          <p:cNvPr id="21" name="Rectangle 8"/>
          <p:cNvSpPr>
            <a:spLocks noChangeArrowheads="1"/>
          </p:cNvSpPr>
          <p:nvPr/>
        </p:nvSpPr>
        <p:spPr bwMode="auto">
          <a:xfrm>
            <a:off x="0" y="-39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5" name="Rectangle 8"/>
          <p:cNvSpPr>
            <a:spLocks noChangeArrowheads="1"/>
          </p:cNvSpPr>
          <p:nvPr/>
        </p:nvSpPr>
        <p:spPr bwMode="auto">
          <a:xfrm>
            <a:off x="6847625" y="4555285"/>
            <a:ext cx="2302590"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lang="en-US" sz="700">
                <a:latin typeface="Calibri (Headings)"/>
                <a:cs typeface="Times New Roman" pitchFamily="18" charset="0"/>
              </a:rPr>
              <a:t>Các thông số của mô hình sau khi huấn luyện dùng để đánh giá độ hiệu quả của dự án</a:t>
            </a:r>
          </a:p>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lang="en-US" sz="700">
                <a:latin typeface="Calibri (Headings)"/>
                <a:cs typeface="Times New Roman" pitchFamily="18" charset="0"/>
              </a:rPr>
              <a:t>Loss: Hàm mất mát của mô hình học máy</a:t>
            </a:r>
          </a:p>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700" b="0" i="0" u="none" strike="noStrike" cap="none" normalizeH="0" baseline="0">
                <a:ln>
                  <a:noFill/>
                </a:ln>
                <a:solidFill>
                  <a:schemeClr val="tx1"/>
                </a:solidFill>
                <a:effectLst/>
                <a:latin typeface="Calibri (Headings)"/>
                <a:cs typeface="Times New Roman" pitchFamily="18" charset="0"/>
              </a:rPr>
              <a:t>Pre</a:t>
            </a:r>
            <a:r>
              <a:rPr lang="en-US" sz="700">
                <a:latin typeface="Calibri (Headings)"/>
                <a:cs typeface="Times New Roman" pitchFamily="18" charset="0"/>
              </a:rPr>
              <a:t>cision: Độ chính xác của mô hình học máy</a:t>
            </a:r>
          </a:p>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700" b="0" i="0" u="none" strike="noStrike" cap="none" normalizeH="0" baseline="0">
                <a:ln>
                  <a:noFill/>
                </a:ln>
                <a:solidFill>
                  <a:schemeClr val="tx1"/>
                </a:solidFill>
                <a:effectLst/>
                <a:latin typeface="Calibri (Headings)"/>
                <a:cs typeface="Times New Roman" pitchFamily="18" charset="0"/>
              </a:rPr>
              <a:t>Recall: Độ hoàn thành của mô hình học máy</a:t>
            </a:r>
          </a:p>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lang="en-US" sz="700">
                <a:latin typeface="Calibri (Headings)"/>
                <a:cs typeface="Times New Roman" pitchFamily="18" charset="0"/>
              </a:rPr>
              <a:t>mAP: Chỉ số trung bình của độ chính xác và độ hoàn thành của mô hình</a:t>
            </a:r>
          </a:p>
        </p:txBody>
      </p:sp>
      <p:sp>
        <p:nvSpPr>
          <p:cNvPr id="101" name="Rectangle 100"/>
          <p:cNvSpPr/>
          <p:nvPr/>
        </p:nvSpPr>
        <p:spPr>
          <a:xfrm>
            <a:off x="6902012" y="5714034"/>
            <a:ext cx="2229158" cy="830997"/>
          </a:xfrm>
          <a:prstGeom prst="rect">
            <a:avLst/>
          </a:prstGeom>
        </p:spPr>
        <p:txBody>
          <a:bodyPr wrap="square">
            <a:spAutoFit/>
          </a:bodyPr>
          <a:lstStyle/>
          <a:p>
            <a:pPr algn="just"/>
            <a:r>
              <a:rPr lang="vi-VN" sz="800" b="0" i="0">
                <a:solidFill>
                  <a:srgbClr val="000000"/>
                </a:solidFill>
                <a:effectLst/>
                <a:latin typeface="Times New Roman" panose="02020603050405020304" pitchFamily="18" charset="0"/>
              </a:rPr>
              <a:t>Sự phát triển của sản phẩm nhận diện ngôn ngữ ký hiệu</a:t>
            </a:r>
            <a:r>
              <a:rPr lang="en-US" sz="800" b="0" i="0">
                <a:solidFill>
                  <a:srgbClr val="000000"/>
                </a:solidFill>
                <a:effectLst/>
                <a:latin typeface="Times New Roman" panose="02020603050405020304" pitchFamily="18" charset="0"/>
              </a:rPr>
              <a:t> này</a:t>
            </a:r>
            <a:r>
              <a:rPr lang="vi-VN" sz="800" b="0" i="0">
                <a:solidFill>
                  <a:srgbClr val="000000"/>
                </a:solidFill>
                <a:effectLst/>
                <a:latin typeface="Times New Roman" panose="02020603050405020304" pitchFamily="18" charset="0"/>
              </a:rPr>
              <a:t> không chỉ là một bước quan trọng trong hành trình hỗ trợ người </a:t>
            </a:r>
            <a:r>
              <a:rPr lang="en-US" sz="800" b="0" i="0">
                <a:solidFill>
                  <a:srgbClr val="000000"/>
                </a:solidFill>
                <a:effectLst/>
                <a:latin typeface="Times New Roman" panose="02020603050405020304" pitchFamily="18" charset="0"/>
              </a:rPr>
              <a:t>câm điếc </a:t>
            </a:r>
            <a:r>
              <a:rPr lang="vi-VN" sz="800" b="0" i="0">
                <a:solidFill>
                  <a:srgbClr val="000000"/>
                </a:solidFill>
                <a:effectLst/>
                <a:latin typeface="Times New Roman" panose="02020603050405020304" pitchFamily="18" charset="0"/>
              </a:rPr>
              <a:t>mà còn là một minh chứng cho sức mạnh của công nghệ trong việc tạo ra những thay đổi tích cực trong xã hội</a:t>
            </a:r>
            <a:r>
              <a:rPr lang="en-US" sz="800" b="0" i="0">
                <a:solidFill>
                  <a:srgbClr val="000000"/>
                </a:solidFill>
                <a:effectLst/>
                <a:latin typeface="Times New Roman" panose="02020603050405020304" pitchFamily="18" charset="0"/>
              </a:rPr>
              <a:t>, trong cuộc sống con người.</a:t>
            </a:r>
            <a:endParaRPr lang="en-US" sz="700" dirty="0">
              <a:latin typeface="Times New Roman" pitchFamily="18" charset="0"/>
              <a:cs typeface="Times New Roman" pitchFamily="18" charset="0"/>
            </a:endParaRPr>
          </a:p>
        </p:txBody>
      </p:sp>
      <p:cxnSp>
        <p:nvCxnSpPr>
          <p:cNvPr id="1122" name="Straight Connector 1121"/>
          <p:cNvCxnSpPr/>
          <p:nvPr/>
        </p:nvCxnSpPr>
        <p:spPr>
          <a:xfrm>
            <a:off x="4536597" y="3515072"/>
            <a:ext cx="0" cy="1171382"/>
          </a:xfrm>
          <a:prstGeom prst="line">
            <a:avLst/>
          </a:prstGeom>
        </p:spPr>
        <p:style>
          <a:lnRef idx="1">
            <a:schemeClr val="accent1"/>
          </a:lnRef>
          <a:fillRef idx="0">
            <a:schemeClr val="accent1"/>
          </a:fillRef>
          <a:effectRef idx="0">
            <a:schemeClr val="accent1"/>
          </a:effectRef>
          <a:fontRef idx="minor">
            <a:schemeClr val="tx1"/>
          </a:fontRef>
        </p:style>
      </p:cxnSp>
      <p:pic>
        <p:nvPicPr>
          <p:cNvPr id="106" name="Picture 105" descr="Untitled"/>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59817" y="3519838"/>
            <a:ext cx="2008151" cy="1150358"/>
          </a:xfrm>
          <a:prstGeom prst="rect">
            <a:avLst/>
          </a:prstGeom>
          <a:noFill/>
          <a:ln>
            <a:noFill/>
          </a:ln>
        </p:spPr>
      </p:pic>
      <p:sp>
        <p:nvSpPr>
          <p:cNvPr id="1130" name="Rectangle 1129"/>
          <p:cNvSpPr/>
          <p:nvPr/>
        </p:nvSpPr>
        <p:spPr>
          <a:xfrm>
            <a:off x="4716016" y="5085184"/>
            <a:ext cx="1930253" cy="307777"/>
          </a:xfrm>
          <a:prstGeom prst="rect">
            <a:avLst/>
          </a:prstGeom>
        </p:spPr>
        <p:txBody>
          <a:bodyPr wrap="square">
            <a:spAutoFit/>
          </a:bodyPr>
          <a:lstStyle/>
          <a:p>
            <a:pPr algn="just"/>
            <a:r>
              <a:rPr lang="en-US" sz="700">
                <a:latin typeface="Times New Roman" pitchFamily="18" charset="0"/>
                <a:cs typeface="Times New Roman" pitchFamily="18" charset="0"/>
              </a:rPr>
              <a:t>Video được tạo ra từ chữ cái ký hiệu và chữ cái thường</a:t>
            </a:r>
            <a:endParaRPr lang="en-US" sz="800" dirty="0">
              <a:latin typeface="Times New Roman" pitchFamily="18" charset="0"/>
              <a:cs typeface="Times New Roman" pitchFamily="18" charset="0"/>
            </a:endParaRPr>
          </a:p>
        </p:txBody>
      </p:sp>
      <p:sp>
        <p:nvSpPr>
          <p:cNvPr id="108" name="Rectangle 107"/>
          <p:cNvSpPr/>
          <p:nvPr/>
        </p:nvSpPr>
        <p:spPr>
          <a:xfrm>
            <a:off x="2474450" y="5083653"/>
            <a:ext cx="2140330" cy="415498"/>
          </a:xfrm>
          <a:prstGeom prst="rect">
            <a:avLst/>
          </a:prstGeom>
        </p:spPr>
        <p:txBody>
          <a:bodyPr wrap="none">
            <a:spAutoFit/>
          </a:bodyPr>
          <a:lstStyle/>
          <a:p>
            <a:r>
              <a:rPr lang="en-US" sz="700">
                <a:latin typeface="+mj-lt"/>
              </a:rPr>
              <a:t>Nhận diện giọng nói từ microphone</a:t>
            </a:r>
          </a:p>
          <a:p>
            <a:r>
              <a:rPr lang="en-US" sz="700">
                <a:latin typeface="+mj-lt"/>
              </a:rPr>
              <a:t>Chuyển đổi giọng nói thành văn bản từ mô hình máy </a:t>
            </a:r>
          </a:p>
          <a:p>
            <a:r>
              <a:rPr lang="en-US" sz="700">
                <a:latin typeface="+mj-lt"/>
              </a:rPr>
              <a:t>Tạo video từ văn bản đã được chuyển đổi</a:t>
            </a:r>
            <a:endParaRPr lang="vi-VN" sz="700" dirty="0">
              <a:latin typeface="+mj-lt"/>
            </a:endParaRPr>
          </a:p>
        </p:txBody>
      </p:sp>
      <p:cxnSp>
        <p:nvCxnSpPr>
          <p:cNvPr id="1135" name="Straight Connector 1134"/>
          <p:cNvCxnSpPr/>
          <p:nvPr/>
        </p:nvCxnSpPr>
        <p:spPr>
          <a:xfrm>
            <a:off x="4550835" y="5046227"/>
            <a:ext cx="27376" cy="1460283"/>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35496" y="5733256"/>
            <a:ext cx="4572000" cy="707886"/>
          </a:xfrm>
          <a:prstGeom prst="rect">
            <a:avLst/>
          </a:prstGeom>
        </p:spPr>
        <p:txBody>
          <a:bodyPr>
            <a:spAutoFit/>
          </a:bodyPr>
          <a:lstStyle/>
          <a:p>
            <a:r>
              <a:rPr lang="vi-VN" sz="800" b="0" i="0">
                <a:solidFill>
                  <a:srgbClr val="000000"/>
                </a:solidFill>
                <a:effectLst/>
                <a:latin typeface="Times New Roman" panose="02020603050405020304" pitchFamily="18" charset="0"/>
              </a:rPr>
              <a:t>Nghiên cứu tổng quan về nhận diện ngôn ngữ ký </a:t>
            </a:r>
            <a:endParaRPr lang="en-US" sz="800" b="0" i="0">
              <a:solidFill>
                <a:srgbClr val="000000"/>
              </a:solidFill>
              <a:effectLst/>
              <a:latin typeface="Times New Roman" panose="02020603050405020304" pitchFamily="18" charset="0"/>
            </a:endParaRPr>
          </a:p>
          <a:p>
            <a:r>
              <a:rPr lang="vi-VN" sz="800" b="0" i="0">
                <a:solidFill>
                  <a:srgbClr val="000000"/>
                </a:solidFill>
                <a:effectLst/>
                <a:latin typeface="Times New Roman" panose="02020603050405020304" pitchFamily="18" charset="0"/>
              </a:rPr>
              <a:t>hiệu,bao gồm các phương pháp, kỹ thuật và</a:t>
            </a:r>
            <a:r>
              <a:rPr lang="en-US" sz="800">
                <a:solidFill>
                  <a:srgbClr val="000000"/>
                </a:solidFill>
                <a:latin typeface="Times New Roman" panose="02020603050405020304" pitchFamily="18" charset="0"/>
              </a:rPr>
              <a:t> </a:t>
            </a:r>
            <a:r>
              <a:rPr lang="vi-VN" sz="800" b="0" i="0">
                <a:solidFill>
                  <a:srgbClr val="000000"/>
                </a:solidFill>
                <a:effectLst/>
                <a:latin typeface="Times New Roman" panose="02020603050405020304" pitchFamily="18" charset="0"/>
              </a:rPr>
              <a:t>công </a:t>
            </a:r>
            <a:endParaRPr lang="en-US" sz="800">
              <a:solidFill>
                <a:srgbClr val="000000"/>
              </a:solidFill>
              <a:latin typeface="Times New Roman" panose="02020603050405020304" pitchFamily="18" charset="0"/>
            </a:endParaRPr>
          </a:p>
          <a:p>
            <a:r>
              <a:rPr lang="vi-VN" sz="800" b="0" i="0">
                <a:solidFill>
                  <a:srgbClr val="000000"/>
                </a:solidFill>
                <a:effectLst/>
                <a:latin typeface="Times New Roman" panose="02020603050405020304" pitchFamily="18" charset="0"/>
              </a:rPr>
              <a:t>nghệ học máy</a:t>
            </a:r>
            <a:r>
              <a:rPr lang="en-US" sz="800" b="0" i="0">
                <a:solidFill>
                  <a:srgbClr val="000000"/>
                </a:solidFill>
                <a:effectLst/>
                <a:latin typeface="Times New Roman" panose="02020603050405020304" pitchFamily="18" charset="0"/>
              </a:rPr>
              <a:t>.</a:t>
            </a:r>
          </a:p>
          <a:p>
            <a:r>
              <a:rPr lang="vi-VN" sz="800" b="0" i="0">
                <a:solidFill>
                  <a:srgbClr val="000000"/>
                </a:solidFill>
                <a:effectLst/>
                <a:latin typeface="Times New Roman" panose="02020603050405020304" pitchFamily="18" charset="0"/>
              </a:rPr>
              <a:t>Xây dựng cơ sở dữ liệu ngôn ngữ ký hiệu về </a:t>
            </a:r>
            <a:endParaRPr lang="en-US" sz="800" b="0" i="0">
              <a:solidFill>
                <a:srgbClr val="000000"/>
              </a:solidFill>
              <a:effectLst/>
              <a:latin typeface="Times New Roman" panose="02020603050405020304" pitchFamily="18" charset="0"/>
            </a:endParaRPr>
          </a:p>
          <a:p>
            <a:r>
              <a:rPr lang="vi-VN" sz="800" b="0" i="0">
                <a:solidFill>
                  <a:srgbClr val="000000"/>
                </a:solidFill>
                <a:effectLst/>
                <a:latin typeface="Times New Roman" panose="02020603050405020304" pitchFamily="18" charset="0"/>
              </a:rPr>
              <a:t>các dấu hiệu ngôn ngữ ký hiệu.</a:t>
            </a:r>
            <a:endParaRPr lang="vi-VN" sz="700" dirty="0">
              <a:latin typeface="Times New Roman" pitchFamily="18" charset="0"/>
              <a:cs typeface="Times New Roman" pitchFamily="18" charset="0"/>
            </a:endParaRPr>
          </a:p>
        </p:txBody>
      </p:sp>
      <p:pic>
        <p:nvPicPr>
          <p:cNvPr id="9299" name="Picture 83" descr="ASL Logo | Learn to sign, Sign language, Language">
            <a:extLst>
              <a:ext uri="{FF2B5EF4-FFF2-40B4-BE49-F238E27FC236}">
                <a16:creationId xmlns:a16="http://schemas.microsoft.com/office/drawing/2014/main" id="{D5C4E9FD-D999-464C-A641-6F67D27F0D7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89063" y="688501"/>
            <a:ext cx="481900" cy="467072"/>
          </a:xfrm>
          <a:prstGeom prst="rect">
            <a:avLst/>
          </a:prstGeom>
          <a:noFill/>
          <a:extLst>
            <a:ext uri="{909E8E84-426E-40DD-AFC4-6F175D3DCCD1}">
              <a14:hiddenFill xmlns:a14="http://schemas.microsoft.com/office/drawing/2010/main">
                <a:solidFill>
                  <a:srgbClr val="FFFFFF"/>
                </a:solidFill>
              </a14:hiddenFill>
            </a:ext>
          </a:extLst>
        </p:spPr>
      </p:pic>
      <p:pic>
        <p:nvPicPr>
          <p:cNvPr id="9310" name="Picture 94" descr="LOGO GOOGLE – THIẾT KẾ LOGO CỦA ÔNG LỚN GOOGLE - Brasol -Thiết kế nhận diện  thương hiệu chuyên nghiệp | Biểu trưng, Chữ ký số, Thiết kế logo">
            <a:extLst>
              <a:ext uri="{FF2B5EF4-FFF2-40B4-BE49-F238E27FC236}">
                <a16:creationId xmlns:a16="http://schemas.microsoft.com/office/drawing/2014/main" id="{E77274C9-9618-4DC6-B18F-E7DB2699B36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21757" y="5493743"/>
            <a:ext cx="930486" cy="930486"/>
          </a:xfrm>
          <a:prstGeom prst="rect">
            <a:avLst/>
          </a:prstGeom>
          <a:noFill/>
          <a:extLst>
            <a:ext uri="{909E8E84-426E-40DD-AFC4-6F175D3DCCD1}">
              <a14:hiddenFill xmlns:a14="http://schemas.microsoft.com/office/drawing/2010/main">
                <a:solidFill>
                  <a:srgbClr val="FFFFFF"/>
                </a:solidFill>
              </a14:hiddenFill>
            </a:ext>
          </a:extLst>
        </p:spPr>
      </p:pic>
      <p:pic>
        <p:nvPicPr>
          <p:cNvPr id="9314" name="Picture 98" descr="Intel thay đổi logo mới, thiết kế tối giản và hiện đại hơn">
            <a:extLst>
              <a:ext uri="{FF2B5EF4-FFF2-40B4-BE49-F238E27FC236}">
                <a16:creationId xmlns:a16="http://schemas.microsoft.com/office/drawing/2014/main" id="{D044B83E-F239-4B87-A9A5-618DCC7091A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10900" y="5499151"/>
            <a:ext cx="999843" cy="9250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A767819-16E3-4B9D-A406-1008B077BA4C}"/>
              </a:ext>
            </a:extLst>
          </p:cNvPr>
          <p:cNvPicPr>
            <a:picLocks noChangeAspect="1"/>
          </p:cNvPicPr>
          <p:nvPr/>
        </p:nvPicPr>
        <p:blipFill>
          <a:blip r:embed="rId12"/>
          <a:stretch>
            <a:fillRect/>
          </a:stretch>
        </p:blipFill>
        <p:spPr>
          <a:xfrm>
            <a:off x="4767673" y="5364820"/>
            <a:ext cx="1818146" cy="1019451"/>
          </a:xfrm>
          <a:prstGeom prst="rect">
            <a:avLst/>
          </a:prstGeom>
        </p:spPr>
      </p:pic>
      <p:pic>
        <p:nvPicPr>
          <p:cNvPr id="9325" name="Picture 109" descr="Công Nghệ AI Là Gì? Tìm Hiểu Về AI Từ A - Z 2023 | CareerBuilder.vn">
            <a:extLst>
              <a:ext uri="{FF2B5EF4-FFF2-40B4-BE49-F238E27FC236}">
                <a16:creationId xmlns:a16="http://schemas.microsoft.com/office/drawing/2014/main" id="{7AB40AFE-C271-4C2B-9A95-C9F967EF403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10830" y="3273812"/>
            <a:ext cx="825301" cy="70788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718936F-18C4-4413-B6BC-678CFD447C28}"/>
              </a:ext>
            </a:extLst>
          </p:cNvPr>
          <p:cNvSpPr txBox="1"/>
          <p:nvPr/>
        </p:nvSpPr>
        <p:spPr>
          <a:xfrm>
            <a:off x="2453262" y="3495545"/>
            <a:ext cx="1996339" cy="1246495"/>
          </a:xfrm>
          <a:prstGeom prst="rect">
            <a:avLst/>
          </a:prstGeom>
          <a:noFill/>
        </p:spPr>
        <p:txBody>
          <a:bodyPr wrap="square" rtlCol="0">
            <a:spAutoFit/>
          </a:bodyPr>
          <a:lstStyle/>
          <a:p>
            <a:r>
              <a:rPr lang="en-US" sz="750">
                <a:latin typeface="Calibri (Headings)"/>
                <a:cs typeface="Times New Roman" panose="02020603050405020304" pitchFamily="18" charset="0"/>
              </a:rPr>
              <a:t>Xây dựng tập dữ liệu gồm hình ảnh và video liên quan tới ngôn ngữ ký hiệu</a:t>
            </a:r>
          </a:p>
          <a:p>
            <a:r>
              <a:rPr lang="en-US" sz="750">
                <a:latin typeface="Calibri (Headings)"/>
                <a:cs typeface="Times New Roman" panose="02020603050405020304" pitchFamily="18" charset="0"/>
              </a:rPr>
              <a:t>Huấn luyện mô hình dựa trên thuật toán của YOLOv8</a:t>
            </a:r>
            <a:r>
              <a:rPr lang="fr-FR" sz="750">
                <a:latin typeface="Calibri (Headings)"/>
                <a:cs typeface="Times New Roman" panose="02020603050405020304" pitchFamily="18" charset="0"/>
              </a:rPr>
              <a:t> và Long Short – Term Memory (LSTM)</a:t>
            </a:r>
          </a:p>
          <a:p>
            <a:r>
              <a:rPr lang="en-US" sz="750">
                <a:latin typeface="Calibri (Headings)"/>
                <a:cs typeface="Times New Roman" panose="02020603050405020304" pitchFamily="18" charset="0"/>
              </a:rPr>
              <a:t>Nhận diện được ngôn ngữ ký hiệu 1 cách chính xác, tốc độ xử lý của mô hình học máy cao.</a:t>
            </a:r>
          </a:p>
          <a:p>
            <a:r>
              <a:rPr lang="en-US" sz="750">
                <a:latin typeface="Calibri (Headings)"/>
                <a:cs typeface="Times New Roman" panose="02020603050405020304" pitchFamily="18" charset="0"/>
              </a:rPr>
              <a:t>Đầu vào của chức năng là webcam và đầu ra là nhãn của các ngôn ngữ ký hiệu</a:t>
            </a:r>
          </a:p>
          <a:p>
            <a:r>
              <a:rPr lang="en-US" sz="750">
                <a:latin typeface="Calibri (Headings)"/>
                <a:cs typeface="Times New Roman" panose="02020603050405020304" pitchFamily="18" charset="0"/>
              </a:rPr>
              <a:t>	</a:t>
            </a:r>
          </a:p>
        </p:txBody>
      </p:sp>
      <p:pic>
        <p:nvPicPr>
          <p:cNvPr id="11" name="Picture 10">
            <a:extLst>
              <a:ext uri="{FF2B5EF4-FFF2-40B4-BE49-F238E27FC236}">
                <a16:creationId xmlns:a16="http://schemas.microsoft.com/office/drawing/2014/main" id="{57494BB4-F715-4064-A18F-B9DCC410816C}"/>
              </a:ext>
            </a:extLst>
          </p:cNvPr>
          <p:cNvPicPr>
            <a:picLocks noChangeAspect="1"/>
          </p:cNvPicPr>
          <p:nvPr/>
        </p:nvPicPr>
        <p:blipFill>
          <a:blip r:embed="rId14"/>
          <a:stretch>
            <a:fillRect/>
          </a:stretch>
        </p:blipFill>
        <p:spPr>
          <a:xfrm>
            <a:off x="7070823" y="2510325"/>
            <a:ext cx="838481" cy="1033357"/>
          </a:xfrm>
          <a:prstGeom prst="rect">
            <a:avLst/>
          </a:prstGeom>
        </p:spPr>
      </p:pic>
      <p:pic>
        <p:nvPicPr>
          <p:cNvPr id="18" name="Picture 17">
            <a:extLst>
              <a:ext uri="{FF2B5EF4-FFF2-40B4-BE49-F238E27FC236}">
                <a16:creationId xmlns:a16="http://schemas.microsoft.com/office/drawing/2014/main" id="{8756D735-B55C-44CB-B146-D5A5324B6DCC}"/>
              </a:ext>
            </a:extLst>
          </p:cNvPr>
          <p:cNvPicPr>
            <a:picLocks noChangeAspect="1"/>
          </p:cNvPicPr>
          <p:nvPr/>
        </p:nvPicPr>
        <p:blipFill>
          <a:blip r:embed="rId15"/>
          <a:stretch>
            <a:fillRect/>
          </a:stretch>
        </p:blipFill>
        <p:spPr>
          <a:xfrm>
            <a:off x="8134166" y="2512318"/>
            <a:ext cx="848264" cy="1031364"/>
          </a:xfrm>
          <a:prstGeom prst="rect">
            <a:avLst/>
          </a:prstGeom>
        </p:spPr>
      </p:pic>
      <p:pic>
        <p:nvPicPr>
          <p:cNvPr id="22" name="Picture 21">
            <a:extLst>
              <a:ext uri="{FF2B5EF4-FFF2-40B4-BE49-F238E27FC236}">
                <a16:creationId xmlns:a16="http://schemas.microsoft.com/office/drawing/2014/main" id="{147457B9-5FC2-4FA8-AD2E-48DB07FFAAD9}"/>
              </a:ext>
            </a:extLst>
          </p:cNvPr>
          <p:cNvPicPr>
            <a:picLocks noChangeAspect="1"/>
          </p:cNvPicPr>
          <p:nvPr/>
        </p:nvPicPr>
        <p:blipFill>
          <a:blip r:embed="rId16"/>
          <a:stretch>
            <a:fillRect/>
          </a:stretch>
        </p:blipFill>
        <p:spPr>
          <a:xfrm>
            <a:off x="7070823" y="3562950"/>
            <a:ext cx="1911608" cy="1036214"/>
          </a:xfrm>
          <a:prstGeom prst="rect">
            <a:avLst/>
          </a:prstGeom>
        </p:spPr>
      </p:pic>
    </p:spTree>
    <p:extLst>
      <p:ext uri="{BB962C8B-B14F-4D97-AF65-F5344CB8AC3E}">
        <p14:creationId xmlns:p14="http://schemas.microsoft.com/office/powerpoint/2010/main" val="3036203221"/>
      </p:ext>
    </p:extLst>
  </p:cSld>
  <p:clrMapOvr>
    <a:masterClrMapping/>
  </p:clrMapOvr>
</p:sld>
</file>

<file path=ppt/theme/theme1.xml><?xml version="1.0" encoding="utf-8"?>
<a:theme xmlns:a="http://schemas.openxmlformats.org/drawingml/2006/main" name="paner new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paner new 1</Template>
  <TotalTime>1555</TotalTime>
  <Words>552</Words>
  <Application>Microsoft Office PowerPoint</Application>
  <PresentationFormat>On-screen Show (4:3)</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(Headings)</vt:lpstr>
      <vt:lpstr>Times New Roman</vt:lpstr>
      <vt:lpstr>paner new 1</vt:lpstr>
      <vt:lpstr>PowerPoint Presentation</vt:lpstr>
    </vt:vector>
  </TitlesOfParts>
  <Company>Truong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dc:creator>
  <cp:lastModifiedBy>Quang thảo .</cp:lastModifiedBy>
  <cp:revision>97</cp:revision>
  <dcterms:created xsi:type="dcterms:W3CDTF">2016-03-08T03:57:32Z</dcterms:created>
  <dcterms:modified xsi:type="dcterms:W3CDTF">2024-01-16T16:32:00Z</dcterms:modified>
</cp:coreProperties>
</file>