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50"/>
    <p:restoredTop sz="94648"/>
  </p:normalViewPr>
  <p:slideViewPr>
    <p:cSldViewPr snapToGrid="0">
      <p:cViewPr varScale="1">
        <p:scale>
          <a:sx n="33" d="100"/>
          <a:sy n="33" d="100"/>
        </p:scale>
        <p:origin x="232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publicdomain/zero/1.0/" TargetMode="External"/><Relationship Id="rId1" Type="http://schemas.openxmlformats.org/officeDocument/2006/relationships/hyperlink" Target="https://zenodo.org/record/2545213" TargetMode="Externa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publicdomain/zero/1.0/" TargetMode="External"/><Relationship Id="rId3" Type="http://schemas.openxmlformats.org/officeDocument/2006/relationships/hyperlink" Target="https://zenodo.org/record/2545213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88892-6C22-482D-8DFF-00C76B14D39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D1B7240-9A91-4724-A231-220DC499EF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source: </a:t>
          </a:r>
          <a:r>
            <a:rPr lang="en-US">
              <a:hlinkClick xmlns:r="http://schemas.openxmlformats.org/officeDocument/2006/relationships" r:id="rId1"/>
            </a:rPr>
            <a:t>https://zenodo.org/record/2545213</a:t>
          </a:r>
          <a:endParaRPr lang="en-US"/>
        </a:p>
      </dgm:t>
    </dgm:pt>
    <dgm:pt modelId="{3AC216AC-F503-4D13-9234-1AADC33A0477}" type="parTrans" cxnId="{48CC91C2-CBEE-459C-8277-AF64A116681F}">
      <dgm:prSet/>
      <dgm:spPr/>
      <dgm:t>
        <a:bodyPr/>
        <a:lstStyle/>
        <a:p>
          <a:endParaRPr lang="en-US"/>
        </a:p>
      </dgm:t>
    </dgm:pt>
    <dgm:pt modelId="{58885DC2-82EB-40B8-911A-1C7EBE4190DA}" type="sibTrans" cxnId="{48CC91C2-CBEE-459C-8277-AF64A116681F}">
      <dgm:prSet/>
      <dgm:spPr/>
      <dgm:t>
        <a:bodyPr/>
        <a:lstStyle/>
        <a:p>
          <a:endParaRPr lang="en-US"/>
        </a:p>
      </dgm:t>
    </dgm:pt>
    <dgm:pt modelId="{93FC3999-B34B-43F1-9618-FD1D1A6AF5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Technicality:</a:t>
          </a:r>
        </a:p>
      </dgm:t>
    </dgm:pt>
    <dgm:pt modelId="{59C65F5A-3D62-4152-8633-A5F0DACB8426}" type="parTrans" cxnId="{FC865410-3B99-47EB-BF27-26A19E2085DA}">
      <dgm:prSet/>
      <dgm:spPr/>
      <dgm:t>
        <a:bodyPr/>
        <a:lstStyle/>
        <a:p>
          <a:endParaRPr lang="en-US"/>
        </a:p>
      </dgm:t>
    </dgm:pt>
    <dgm:pt modelId="{70974FAC-58AE-4311-8214-0CB898C48AE2}" type="sibTrans" cxnId="{FC865410-3B99-47EB-BF27-26A19E2085DA}">
      <dgm:prSet/>
      <dgm:spPr/>
      <dgm:t>
        <a:bodyPr/>
        <a:lstStyle/>
        <a:p>
          <a:endParaRPr lang="en-US"/>
        </a:p>
      </dgm:t>
    </dgm:pt>
    <dgm:pt modelId="{5CCD617A-9B25-43A0-8A2C-A936F8EAD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 variate analysis</a:t>
          </a:r>
        </a:p>
      </dgm:t>
    </dgm:pt>
    <dgm:pt modelId="{B1DC3F11-7107-4ECE-8FF2-31E15CB1BAAF}" type="parTrans" cxnId="{416966B7-E706-469C-830B-574A3A16F8F3}">
      <dgm:prSet/>
      <dgm:spPr/>
      <dgm:t>
        <a:bodyPr/>
        <a:lstStyle/>
        <a:p>
          <a:endParaRPr lang="en-US"/>
        </a:p>
      </dgm:t>
    </dgm:pt>
    <dgm:pt modelId="{71A6B2A6-8297-4CCE-8294-24332E48A858}" type="sibTrans" cxnId="{416966B7-E706-469C-830B-574A3A16F8F3}">
      <dgm:prSet/>
      <dgm:spPr/>
      <dgm:t>
        <a:bodyPr/>
        <a:lstStyle/>
        <a:p>
          <a:endParaRPr lang="en-US"/>
        </a:p>
      </dgm:t>
    </dgm:pt>
    <dgm:pt modelId="{466E6E8A-004C-4150-8F35-940B71401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Hyperparameter optimization processes</a:t>
          </a:r>
        </a:p>
      </dgm:t>
    </dgm:pt>
    <dgm:pt modelId="{732D56A4-6F92-41FC-BAB8-E3EF5304F109}" type="parTrans" cxnId="{C48C9A99-979E-4E96-8641-ABCBC9A7A197}">
      <dgm:prSet/>
      <dgm:spPr/>
      <dgm:t>
        <a:bodyPr/>
        <a:lstStyle/>
        <a:p>
          <a:endParaRPr lang="en-US"/>
        </a:p>
      </dgm:t>
    </dgm:pt>
    <dgm:pt modelId="{8B4FC39F-2456-4549-8A96-4064941BFB83}" type="sibTrans" cxnId="{C48C9A99-979E-4E96-8641-ABCBC9A7A197}">
      <dgm:prSet/>
      <dgm:spPr/>
      <dgm:t>
        <a:bodyPr/>
        <a:lstStyle/>
        <a:p>
          <a:endParaRPr lang="en-US"/>
        </a:p>
      </dgm:t>
    </dgm:pt>
    <dgm:pt modelId="{D22B58C6-A366-4F3B-85C0-4987F923A2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License: </a:t>
          </a:r>
          <a:r>
            <a:rPr lang="en-US">
              <a:hlinkClick xmlns:r="http://schemas.openxmlformats.org/officeDocument/2006/relationships" r:id="rId2"/>
            </a:rPr>
            <a:t>https://creativecommons.org/publicdomain/zero/1.0/</a:t>
          </a:r>
          <a:endParaRPr lang="en-US"/>
        </a:p>
      </dgm:t>
    </dgm:pt>
    <dgm:pt modelId="{F7AA0EC0-4BBF-40E4-B888-5C4E13FA8182}" type="parTrans" cxnId="{6471A220-6124-45F9-B63B-1AC9F0283458}">
      <dgm:prSet/>
      <dgm:spPr/>
      <dgm:t>
        <a:bodyPr/>
        <a:lstStyle/>
        <a:p>
          <a:endParaRPr lang="en-US"/>
        </a:p>
      </dgm:t>
    </dgm:pt>
    <dgm:pt modelId="{E1173DD2-BEB2-4F6E-A3B2-0DDD1803CED2}" type="sibTrans" cxnId="{6471A220-6124-45F9-B63B-1AC9F0283458}">
      <dgm:prSet/>
      <dgm:spPr/>
      <dgm:t>
        <a:bodyPr/>
        <a:lstStyle/>
        <a:p>
          <a:endParaRPr lang="en-US"/>
        </a:p>
      </dgm:t>
    </dgm:pt>
    <dgm:pt modelId="{2FE087E0-5B08-4658-B085-176443B24BCC}" type="pres">
      <dgm:prSet presAssocID="{3C388892-6C22-482D-8DFF-00C76B14D392}" presName="root" presStyleCnt="0">
        <dgm:presLayoutVars>
          <dgm:dir/>
          <dgm:resizeHandles val="exact"/>
        </dgm:presLayoutVars>
      </dgm:prSet>
      <dgm:spPr/>
    </dgm:pt>
    <dgm:pt modelId="{E661A9CE-1641-4C68-93CA-D5C0A83D85AA}" type="pres">
      <dgm:prSet presAssocID="{FD1B7240-9A91-4724-A231-220DC499EFD2}" presName="compNode" presStyleCnt="0"/>
      <dgm:spPr/>
    </dgm:pt>
    <dgm:pt modelId="{5609E33F-EF60-4C56-8EE2-474C4925EC3F}" type="pres">
      <dgm:prSet presAssocID="{FD1B7240-9A91-4724-A231-220DC499EFD2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17120D-A4BE-459B-BD98-A00E9686A046}" type="pres">
      <dgm:prSet presAssocID="{FD1B7240-9A91-4724-A231-220DC499EFD2}" presName="iconSpace" presStyleCnt="0"/>
      <dgm:spPr/>
    </dgm:pt>
    <dgm:pt modelId="{ECB8AE9C-48C3-4891-BFF3-8E38C498E648}" type="pres">
      <dgm:prSet presAssocID="{FD1B7240-9A91-4724-A231-220DC499EFD2}" presName="parTx" presStyleLbl="revTx" presStyleIdx="0" presStyleCnt="6">
        <dgm:presLayoutVars>
          <dgm:chMax val="0"/>
          <dgm:chPref val="0"/>
        </dgm:presLayoutVars>
      </dgm:prSet>
      <dgm:spPr/>
    </dgm:pt>
    <dgm:pt modelId="{C3CF390D-03BE-4FD2-B98A-8F83C8161A62}" type="pres">
      <dgm:prSet presAssocID="{FD1B7240-9A91-4724-A231-220DC499EFD2}" presName="txSpace" presStyleCnt="0"/>
      <dgm:spPr/>
    </dgm:pt>
    <dgm:pt modelId="{A98E05C7-E6FD-4132-AB56-FBB5316C7DCE}" type="pres">
      <dgm:prSet presAssocID="{FD1B7240-9A91-4724-A231-220DC499EFD2}" presName="desTx" presStyleLbl="revTx" presStyleIdx="1" presStyleCnt="6">
        <dgm:presLayoutVars/>
      </dgm:prSet>
      <dgm:spPr/>
    </dgm:pt>
    <dgm:pt modelId="{07F58BF8-139C-44DE-A315-7695A9BB6D95}" type="pres">
      <dgm:prSet presAssocID="{58885DC2-82EB-40B8-911A-1C7EBE4190DA}" presName="sibTrans" presStyleCnt="0"/>
      <dgm:spPr/>
    </dgm:pt>
    <dgm:pt modelId="{E222DB0D-BBA8-4BA8-8D77-71CE9B5AE6C7}" type="pres">
      <dgm:prSet presAssocID="{93FC3999-B34B-43F1-9618-FD1D1A6AF571}" presName="compNode" presStyleCnt="0"/>
      <dgm:spPr/>
    </dgm:pt>
    <dgm:pt modelId="{9CAD2396-9339-4BD2-83A6-8F981B1D4473}" type="pres">
      <dgm:prSet presAssocID="{93FC3999-B34B-43F1-9618-FD1D1A6AF571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84413B-EF73-4B0D-AC6A-F179349E3E8B}" type="pres">
      <dgm:prSet presAssocID="{93FC3999-B34B-43F1-9618-FD1D1A6AF571}" presName="iconSpace" presStyleCnt="0"/>
      <dgm:spPr/>
    </dgm:pt>
    <dgm:pt modelId="{D28AD071-8917-4513-B603-E9FC3C0C4F49}" type="pres">
      <dgm:prSet presAssocID="{93FC3999-B34B-43F1-9618-FD1D1A6AF571}" presName="parTx" presStyleLbl="revTx" presStyleIdx="2" presStyleCnt="6">
        <dgm:presLayoutVars>
          <dgm:chMax val="0"/>
          <dgm:chPref val="0"/>
        </dgm:presLayoutVars>
      </dgm:prSet>
      <dgm:spPr/>
    </dgm:pt>
    <dgm:pt modelId="{AD323D22-D0AC-451C-A234-D187F3BADAEF}" type="pres">
      <dgm:prSet presAssocID="{93FC3999-B34B-43F1-9618-FD1D1A6AF571}" presName="txSpace" presStyleCnt="0"/>
      <dgm:spPr/>
    </dgm:pt>
    <dgm:pt modelId="{876A170A-2402-4855-B466-1AE9F65FF8BD}" type="pres">
      <dgm:prSet presAssocID="{93FC3999-B34B-43F1-9618-FD1D1A6AF571}" presName="desTx" presStyleLbl="revTx" presStyleIdx="3" presStyleCnt="6">
        <dgm:presLayoutVars/>
      </dgm:prSet>
      <dgm:spPr/>
    </dgm:pt>
    <dgm:pt modelId="{ED4D54FA-2F26-42C2-AC49-9BCCD176F525}" type="pres">
      <dgm:prSet presAssocID="{70974FAC-58AE-4311-8214-0CB898C48AE2}" presName="sibTrans" presStyleCnt="0"/>
      <dgm:spPr/>
    </dgm:pt>
    <dgm:pt modelId="{8ACE6095-CEB3-4BCE-9D82-3B0B757C9551}" type="pres">
      <dgm:prSet presAssocID="{D22B58C6-A366-4F3B-85C0-4987F923A2BD}" presName="compNode" presStyleCnt="0"/>
      <dgm:spPr/>
    </dgm:pt>
    <dgm:pt modelId="{87E2BFFB-3003-47D8-89B0-7F9D8733EC3D}" type="pres">
      <dgm:prSet presAssocID="{D22B58C6-A366-4F3B-85C0-4987F923A2BD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FEC5B8B-F6D9-4741-809B-029D6A53269D}" type="pres">
      <dgm:prSet presAssocID="{D22B58C6-A366-4F3B-85C0-4987F923A2BD}" presName="iconSpace" presStyleCnt="0"/>
      <dgm:spPr/>
    </dgm:pt>
    <dgm:pt modelId="{C40D90A3-975A-4F11-870A-E878B1FA9FAB}" type="pres">
      <dgm:prSet presAssocID="{D22B58C6-A366-4F3B-85C0-4987F923A2BD}" presName="parTx" presStyleLbl="revTx" presStyleIdx="4" presStyleCnt="6">
        <dgm:presLayoutVars>
          <dgm:chMax val="0"/>
          <dgm:chPref val="0"/>
        </dgm:presLayoutVars>
      </dgm:prSet>
      <dgm:spPr/>
    </dgm:pt>
    <dgm:pt modelId="{9A59C775-F950-4A9E-9387-F816F93F1BEE}" type="pres">
      <dgm:prSet presAssocID="{D22B58C6-A366-4F3B-85C0-4987F923A2BD}" presName="txSpace" presStyleCnt="0"/>
      <dgm:spPr/>
    </dgm:pt>
    <dgm:pt modelId="{18CB5687-49CC-47AA-B357-2CB5A27F7EDB}" type="pres">
      <dgm:prSet presAssocID="{D22B58C6-A366-4F3B-85C0-4987F923A2BD}" presName="desTx" presStyleLbl="revTx" presStyleIdx="5" presStyleCnt="6">
        <dgm:presLayoutVars/>
      </dgm:prSet>
      <dgm:spPr/>
    </dgm:pt>
  </dgm:ptLst>
  <dgm:cxnLst>
    <dgm:cxn modelId="{FC865410-3B99-47EB-BF27-26A19E2085DA}" srcId="{3C388892-6C22-482D-8DFF-00C76B14D392}" destId="{93FC3999-B34B-43F1-9618-FD1D1A6AF571}" srcOrd="1" destOrd="0" parTransId="{59C65F5A-3D62-4152-8633-A5F0DACB8426}" sibTransId="{70974FAC-58AE-4311-8214-0CB898C48AE2}"/>
    <dgm:cxn modelId="{6471A220-6124-45F9-B63B-1AC9F0283458}" srcId="{3C388892-6C22-482D-8DFF-00C76B14D392}" destId="{D22B58C6-A366-4F3B-85C0-4987F923A2BD}" srcOrd="2" destOrd="0" parTransId="{F7AA0EC0-4BBF-40E4-B888-5C4E13FA8182}" sibTransId="{E1173DD2-BEB2-4F6E-A3B2-0DDD1803CED2}"/>
    <dgm:cxn modelId="{3D91F62A-9B59-974C-9BB8-7B6944658718}" type="presOf" srcId="{3C388892-6C22-482D-8DFF-00C76B14D392}" destId="{2FE087E0-5B08-4658-B085-176443B24BCC}" srcOrd="0" destOrd="0" presId="urn:microsoft.com/office/officeart/2018/5/layout/CenteredIconLabelDescriptionList"/>
    <dgm:cxn modelId="{DC70BA51-CE9B-2B49-AA01-09528A556CFE}" type="presOf" srcId="{FD1B7240-9A91-4724-A231-220DC499EFD2}" destId="{ECB8AE9C-48C3-4891-BFF3-8E38C498E648}" srcOrd="0" destOrd="0" presId="urn:microsoft.com/office/officeart/2018/5/layout/CenteredIconLabelDescriptionList"/>
    <dgm:cxn modelId="{7AF52A7F-DACE-E84A-AE9C-7E6DF0DB1DDC}" type="presOf" srcId="{93FC3999-B34B-43F1-9618-FD1D1A6AF571}" destId="{D28AD071-8917-4513-B603-E9FC3C0C4F49}" srcOrd="0" destOrd="0" presId="urn:microsoft.com/office/officeart/2018/5/layout/CenteredIconLabelDescriptionList"/>
    <dgm:cxn modelId="{C48C9A99-979E-4E96-8641-ABCBC9A7A197}" srcId="{93FC3999-B34B-43F1-9618-FD1D1A6AF571}" destId="{466E6E8A-004C-4150-8F35-940B714011D3}" srcOrd="1" destOrd="0" parTransId="{732D56A4-6F92-41FC-BAB8-E3EF5304F109}" sibTransId="{8B4FC39F-2456-4549-8A96-4064941BFB83}"/>
    <dgm:cxn modelId="{74E4E79C-0FDC-C54A-841B-A6174D75259D}" type="presOf" srcId="{466E6E8A-004C-4150-8F35-940B714011D3}" destId="{876A170A-2402-4855-B466-1AE9F65FF8BD}" srcOrd="0" destOrd="1" presId="urn:microsoft.com/office/officeart/2018/5/layout/CenteredIconLabelDescriptionList"/>
    <dgm:cxn modelId="{7FE107A1-DBF6-FB46-BE8F-DA30F2B1D480}" type="presOf" srcId="{5CCD617A-9B25-43A0-8A2C-A936F8EADB7A}" destId="{876A170A-2402-4855-B466-1AE9F65FF8BD}" srcOrd="0" destOrd="0" presId="urn:microsoft.com/office/officeart/2018/5/layout/CenteredIconLabelDescriptionList"/>
    <dgm:cxn modelId="{B09B13B5-831B-9F40-86F2-8E9D5E17A1AE}" type="presOf" srcId="{D22B58C6-A366-4F3B-85C0-4987F923A2BD}" destId="{C40D90A3-975A-4F11-870A-E878B1FA9FAB}" srcOrd="0" destOrd="0" presId="urn:microsoft.com/office/officeart/2018/5/layout/CenteredIconLabelDescriptionList"/>
    <dgm:cxn modelId="{416966B7-E706-469C-830B-574A3A16F8F3}" srcId="{93FC3999-B34B-43F1-9618-FD1D1A6AF571}" destId="{5CCD617A-9B25-43A0-8A2C-A936F8EADB7A}" srcOrd="0" destOrd="0" parTransId="{B1DC3F11-7107-4ECE-8FF2-31E15CB1BAAF}" sibTransId="{71A6B2A6-8297-4CCE-8294-24332E48A858}"/>
    <dgm:cxn modelId="{48CC91C2-CBEE-459C-8277-AF64A116681F}" srcId="{3C388892-6C22-482D-8DFF-00C76B14D392}" destId="{FD1B7240-9A91-4724-A231-220DC499EFD2}" srcOrd="0" destOrd="0" parTransId="{3AC216AC-F503-4D13-9234-1AADC33A0477}" sibTransId="{58885DC2-82EB-40B8-911A-1C7EBE4190DA}"/>
    <dgm:cxn modelId="{6F0E2C11-975B-A846-A50D-17527426D55F}" type="presParOf" srcId="{2FE087E0-5B08-4658-B085-176443B24BCC}" destId="{E661A9CE-1641-4C68-93CA-D5C0A83D85AA}" srcOrd="0" destOrd="0" presId="urn:microsoft.com/office/officeart/2018/5/layout/CenteredIconLabelDescriptionList"/>
    <dgm:cxn modelId="{73595724-DA33-8346-810C-95AD103833C0}" type="presParOf" srcId="{E661A9CE-1641-4C68-93CA-D5C0A83D85AA}" destId="{5609E33F-EF60-4C56-8EE2-474C4925EC3F}" srcOrd="0" destOrd="0" presId="urn:microsoft.com/office/officeart/2018/5/layout/CenteredIconLabelDescriptionList"/>
    <dgm:cxn modelId="{E5B886CA-F4C6-324B-B9B5-3F2EB037FE38}" type="presParOf" srcId="{E661A9CE-1641-4C68-93CA-D5C0A83D85AA}" destId="{AB17120D-A4BE-459B-BD98-A00E9686A046}" srcOrd="1" destOrd="0" presId="urn:microsoft.com/office/officeart/2018/5/layout/CenteredIconLabelDescriptionList"/>
    <dgm:cxn modelId="{AB8E6388-1FCA-9A48-AB9A-2F69AA5B6DBE}" type="presParOf" srcId="{E661A9CE-1641-4C68-93CA-D5C0A83D85AA}" destId="{ECB8AE9C-48C3-4891-BFF3-8E38C498E648}" srcOrd="2" destOrd="0" presId="urn:microsoft.com/office/officeart/2018/5/layout/CenteredIconLabelDescriptionList"/>
    <dgm:cxn modelId="{3F4153FA-2F81-724B-8638-24BFED43B3C5}" type="presParOf" srcId="{E661A9CE-1641-4C68-93CA-D5C0A83D85AA}" destId="{C3CF390D-03BE-4FD2-B98A-8F83C8161A62}" srcOrd="3" destOrd="0" presId="urn:microsoft.com/office/officeart/2018/5/layout/CenteredIconLabelDescriptionList"/>
    <dgm:cxn modelId="{0B87D151-770E-694B-ABA7-CBC63CDBB351}" type="presParOf" srcId="{E661A9CE-1641-4C68-93CA-D5C0A83D85AA}" destId="{A98E05C7-E6FD-4132-AB56-FBB5316C7DCE}" srcOrd="4" destOrd="0" presId="urn:microsoft.com/office/officeart/2018/5/layout/CenteredIconLabelDescriptionList"/>
    <dgm:cxn modelId="{ED4DAF39-521A-624F-A3A3-DFBFD0D9B49D}" type="presParOf" srcId="{2FE087E0-5B08-4658-B085-176443B24BCC}" destId="{07F58BF8-139C-44DE-A315-7695A9BB6D95}" srcOrd="1" destOrd="0" presId="urn:microsoft.com/office/officeart/2018/5/layout/CenteredIconLabelDescriptionList"/>
    <dgm:cxn modelId="{D7BECC37-0061-E540-8AB2-E7E276591455}" type="presParOf" srcId="{2FE087E0-5B08-4658-B085-176443B24BCC}" destId="{E222DB0D-BBA8-4BA8-8D77-71CE9B5AE6C7}" srcOrd="2" destOrd="0" presId="urn:microsoft.com/office/officeart/2018/5/layout/CenteredIconLabelDescriptionList"/>
    <dgm:cxn modelId="{975F6453-5D5C-2F4B-8F86-1FB6BD9B8750}" type="presParOf" srcId="{E222DB0D-BBA8-4BA8-8D77-71CE9B5AE6C7}" destId="{9CAD2396-9339-4BD2-83A6-8F981B1D4473}" srcOrd="0" destOrd="0" presId="urn:microsoft.com/office/officeart/2018/5/layout/CenteredIconLabelDescriptionList"/>
    <dgm:cxn modelId="{EFE2B3F1-BE99-FD4E-B3AD-2314AADE427C}" type="presParOf" srcId="{E222DB0D-BBA8-4BA8-8D77-71CE9B5AE6C7}" destId="{6784413B-EF73-4B0D-AC6A-F179349E3E8B}" srcOrd="1" destOrd="0" presId="urn:microsoft.com/office/officeart/2018/5/layout/CenteredIconLabelDescriptionList"/>
    <dgm:cxn modelId="{6A8F4093-A106-7941-8532-8B9B558AFAF2}" type="presParOf" srcId="{E222DB0D-BBA8-4BA8-8D77-71CE9B5AE6C7}" destId="{D28AD071-8917-4513-B603-E9FC3C0C4F49}" srcOrd="2" destOrd="0" presId="urn:microsoft.com/office/officeart/2018/5/layout/CenteredIconLabelDescriptionList"/>
    <dgm:cxn modelId="{54A8C545-EEDD-974D-BA4E-C7AF717189F0}" type="presParOf" srcId="{E222DB0D-BBA8-4BA8-8D77-71CE9B5AE6C7}" destId="{AD323D22-D0AC-451C-A234-D187F3BADAEF}" srcOrd="3" destOrd="0" presId="urn:microsoft.com/office/officeart/2018/5/layout/CenteredIconLabelDescriptionList"/>
    <dgm:cxn modelId="{7C86EF31-6063-734C-9493-A9CF7DF1D19E}" type="presParOf" srcId="{E222DB0D-BBA8-4BA8-8D77-71CE9B5AE6C7}" destId="{876A170A-2402-4855-B466-1AE9F65FF8BD}" srcOrd="4" destOrd="0" presId="urn:microsoft.com/office/officeart/2018/5/layout/CenteredIconLabelDescriptionList"/>
    <dgm:cxn modelId="{EE3FDF0B-A52F-3143-95DB-40D7B043C2C7}" type="presParOf" srcId="{2FE087E0-5B08-4658-B085-176443B24BCC}" destId="{ED4D54FA-2F26-42C2-AC49-9BCCD176F525}" srcOrd="3" destOrd="0" presId="urn:microsoft.com/office/officeart/2018/5/layout/CenteredIconLabelDescriptionList"/>
    <dgm:cxn modelId="{CBC82012-F499-3042-91DC-BAA89F11D74F}" type="presParOf" srcId="{2FE087E0-5B08-4658-B085-176443B24BCC}" destId="{8ACE6095-CEB3-4BCE-9D82-3B0B757C9551}" srcOrd="4" destOrd="0" presId="urn:microsoft.com/office/officeart/2018/5/layout/CenteredIconLabelDescriptionList"/>
    <dgm:cxn modelId="{D9FA6398-7320-104E-90E2-989CCDDC6582}" type="presParOf" srcId="{8ACE6095-CEB3-4BCE-9D82-3B0B757C9551}" destId="{87E2BFFB-3003-47D8-89B0-7F9D8733EC3D}" srcOrd="0" destOrd="0" presId="urn:microsoft.com/office/officeart/2018/5/layout/CenteredIconLabelDescriptionList"/>
    <dgm:cxn modelId="{5F56A737-A3BD-434B-BAB5-9197BD323B12}" type="presParOf" srcId="{8ACE6095-CEB3-4BCE-9D82-3B0B757C9551}" destId="{3FEC5B8B-F6D9-4741-809B-029D6A53269D}" srcOrd="1" destOrd="0" presId="urn:microsoft.com/office/officeart/2018/5/layout/CenteredIconLabelDescriptionList"/>
    <dgm:cxn modelId="{C33DEAB0-EABE-EB45-B5D9-F145CD0E2966}" type="presParOf" srcId="{8ACE6095-CEB3-4BCE-9D82-3B0B757C9551}" destId="{C40D90A3-975A-4F11-870A-E878B1FA9FAB}" srcOrd="2" destOrd="0" presId="urn:microsoft.com/office/officeart/2018/5/layout/CenteredIconLabelDescriptionList"/>
    <dgm:cxn modelId="{43B7B7EE-4CD5-6241-8B79-5A83F7088053}" type="presParOf" srcId="{8ACE6095-CEB3-4BCE-9D82-3B0B757C9551}" destId="{9A59C775-F950-4A9E-9387-F816F93F1BEE}" srcOrd="3" destOrd="0" presId="urn:microsoft.com/office/officeart/2018/5/layout/CenteredIconLabelDescriptionList"/>
    <dgm:cxn modelId="{E0073D89-B1CB-6F4A-9903-43E62BC0445D}" type="presParOf" srcId="{8ACE6095-CEB3-4BCE-9D82-3B0B757C9551}" destId="{18CB5687-49CC-47AA-B357-2CB5A27F7E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9E33F-EF60-4C56-8EE2-474C4925EC3F}">
      <dsp:nvSpPr>
        <dsp:cNvPr id="0" name=""/>
        <dsp:cNvSpPr/>
      </dsp:nvSpPr>
      <dsp:spPr>
        <a:xfrm>
          <a:off x="884238" y="660760"/>
          <a:ext cx="935786" cy="935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8AE9C-48C3-4891-BFF3-8E38C498E648}">
      <dsp:nvSpPr>
        <dsp:cNvPr id="0" name=""/>
        <dsp:cNvSpPr/>
      </dsp:nvSpPr>
      <dsp:spPr>
        <a:xfrm>
          <a:off x="15293" y="1696841"/>
          <a:ext cx="2673676" cy="66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source: </a:t>
          </a:r>
          <a:r>
            <a:rPr lang="en-US" sz="1400" kern="1200">
              <a:hlinkClick xmlns:r="http://schemas.openxmlformats.org/officeDocument/2006/relationships" r:id="rId3"/>
            </a:rPr>
            <a:t>https://zenodo.org/record/2545213</a:t>
          </a:r>
          <a:endParaRPr lang="en-US" sz="1400" kern="1200"/>
        </a:p>
      </dsp:txBody>
      <dsp:txXfrm>
        <a:off x="15293" y="1696841"/>
        <a:ext cx="2673676" cy="664890"/>
      </dsp:txXfrm>
    </dsp:sp>
    <dsp:sp modelId="{A98E05C7-E6FD-4132-AB56-FBB5316C7DCE}">
      <dsp:nvSpPr>
        <dsp:cNvPr id="0" name=""/>
        <dsp:cNvSpPr/>
      </dsp:nvSpPr>
      <dsp:spPr>
        <a:xfrm>
          <a:off x="15293" y="2408380"/>
          <a:ext cx="2673676" cy="5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D2396-9339-4BD2-83A6-8F981B1D4473}">
      <dsp:nvSpPr>
        <dsp:cNvPr id="0" name=""/>
        <dsp:cNvSpPr/>
      </dsp:nvSpPr>
      <dsp:spPr>
        <a:xfrm>
          <a:off x="4025808" y="660760"/>
          <a:ext cx="935786" cy="93578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AD071-8917-4513-B603-E9FC3C0C4F49}">
      <dsp:nvSpPr>
        <dsp:cNvPr id="0" name=""/>
        <dsp:cNvSpPr/>
      </dsp:nvSpPr>
      <dsp:spPr>
        <a:xfrm>
          <a:off x="3156863" y="1696841"/>
          <a:ext cx="2673676" cy="66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Technicality:</a:t>
          </a:r>
        </a:p>
      </dsp:txBody>
      <dsp:txXfrm>
        <a:off x="3156863" y="1696841"/>
        <a:ext cx="2673676" cy="664890"/>
      </dsp:txXfrm>
    </dsp:sp>
    <dsp:sp modelId="{876A170A-2402-4855-B466-1AE9F65FF8BD}">
      <dsp:nvSpPr>
        <dsp:cNvPr id="0" name=""/>
        <dsp:cNvSpPr/>
      </dsp:nvSpPr>
      <dsp:spPr>
        <a:xfrm>
          <a:off x="3156863" y="2408380"/>
          <a:ext cx="2673676" cy="5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 variate analysis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Hyperparameter optimization processes</a:t>
          </a:r>
        </a:p>
      </dsp:txBody>
      <dsp:txXfrm>
        <a:off x="3156863" y="2408380"/>
        <a:ext cx="2673676" cy="584800"/>
      </dsp:txXfrm>
    </dsp:sp>
    <dsp:sp modelId="{87E2BFFB-3003-47D8-89B0-7F9D8733EC3D}">
      <dsp:nvSpPr>
        <dsp:cNvPr id="0" name=""/>
        <dsp:cNvSpPr/>
      </dsp:nvSpPr>
      <dsp:spPr>
        <a:xfrm>
          <a:off x="7167378" y="660760"/>
          <a:ext cx="935786" cy="93578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D90A3-975A-4F11-870A-E878B1FA9FAB}">
      <dsp:nvSpPr>
        <dsp:cNvPr id="0" name=""/>
        <dsp:cNvSpPr/>
      </dsp:nvSpPr>
      <dsp:spPr>
        <a:xfrm>
          <a:off x="6298433" y="1696841"/>
          <a:ext cx="2673676" cy="66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License: </a:t>
          </a:r>
          <a:r>
            <a:rPr lang="en-US" sz="1400" kern="1200">
              <a:hlinkClick xmlns:r="http://schemas.openxmlformats.org/officeDocument/2006/relationships" r:id="rId8"/>
            </a:rPr>
            <a:t>https://creativecommons.org/publicdomain/zero/1.0/</a:t>
          </a:r>
          <a:endParaRPr lang="en-US" sz="1400" kern="1200"/>
        </a:p>
      </dsp:txBody>
      <dsp:txXfrm>
        <a:off x="6298433" y="1696841"/>
        <a:ext cx="2673676" cy="664890"/>
      </dsp:txXfrm>
    </dsp:sp>
    <dsp:sp modelId="{18CB5687-49CC-47AA-B357-2CB5A27F7EDB}">
      <dsp:nvSpPr>
        <dsp:cNvPr id="0" name=""/>
        <dsp:cNvSpPr/>
      </dsp:nvSpPr>
      <dsp:spPr>
        <a:xfrm>
          <a:off x="6298433" y="2408380"/>
          <a:ext cx="2673676" cy="5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34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00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54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629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05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662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941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22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285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90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84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434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681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23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182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987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583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2545213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228CF-9023-F0F3-F990-618D7AA9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19" y="804334"/>
            <a:ext cx="3164648" cy="5249332"/>
          </a:xfrm>
        </p:spPr>
        <p:txBody>
          <a:bodyPr anchor="ctr">
            <a:normAutofit/>
          </a:bodyPr>
          <a:lstStyle/>
          <a:p>
            <a:pPr algn="r"/>
            <a:r>
              <a:rPr lang="en-VN">
                <a:solidFill>
                  <a:schemeClr val="tx2">
                    <a:lumMod val="75000"/>
                  </a:schemeClr>
                </a:solidFill>
              </a:rPr>
              <a:t>Project by Linh Phan</a:t>
            </a:r>
          </a:p>
          <a:p>
            <a:pPr algn="r"/>
            <a:r>
              <a:rPr lang="en-VN">
                <a:solidFill>
                  <a:schemeClr val="tx2">
                    <a:lumMod val="75000"/>
                  </a:schemeClr>
                </a:solidFill>
              </a:rPr>
              <a:t>Dataset: Kaggle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9F1419-CFFB-CDE1-6618-86FE3E1F2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326" y="1318591"/>
            <a:ext cx="5882201" cy="4220820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Age Prediction Using Genomic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34464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10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411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1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33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35" name="Rectangle 4134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12B9D-5432-D348-0924-A844377D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2C5783"/>
                </a:solidFill>
              </a:rPr>
              <a:t>Correlation Matrix</a:t>
            </a:r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C57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28432-2EBE-49C7-E564-C0A96E48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6FDF"/>
              </a:buClr>
              <a:buFont typeface="Wingdings 3" charset="2"/>
              <a:buChar char=""/>
            </a:pPr>
            <a:r>
              <a:rPr lang="en-US"/>
              <a:t>What genes are the most/the least significantly related to ageing?</a:t>
            </a:r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r>
              <a:rPr lang="en-US" b="1" i="1"/>
              <a:t>RPA2_3, ZYG11A_4, HOXC4_1, GRM2_9, TRIM59_5, ELOVL2_6 (the highest), KLF14 – Positively correlated with Age</a:t>
            </a:r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endParaRPr lang="en-US" b="1" i="1"/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r>
              <a:rPr lang="en-US" b="1" i="1"/>
              <a:t>F5_2 – Negatively correlated with Age</a:t>
            </a:r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endParaRPr lang="en-US" b="1" i="1"/>
          </a:p>
        </p:txBody>
      </p:sp>
      <p:sp>
        <p:nvSpPr>
          <p:cNvPr id="4139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855EFB-7920-738C-1065-F578B82D5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r="2731" b="-1"/>
          <a:stretch/>
        </p:blipFill>
        <p:spPr bwMode="auto">
          <a:xfrm>
            <a:off x="4422191" y="14426"/>
            <a:ext cx="7572457" cy="68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7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roup 104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04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71" name="Rectangle 105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ED441-894E-6C1F-55CA-AE6A9325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Questions to answers: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27BB7-6765-D1FD-B84B-FE8A2B0A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55" y="2133600"/>
            <a:ext cx="892070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What genes are highly expressed in younger ages? (the most negative </a:t>
            </a:r>
            <a:r>
              <a:rPr lang="en-US" sz="1600" dirty="0" err="1">
                <a:solidFill>
                  <a:srgbClr val="000000"/>
                </a:solidFill>
              </a:rPr>
              <a:t>corrleation</a:t>
            </a:r>
            <a:r>
              <a:rPr lang="en-US" sz="1600" dirty="0">
                <a:solidFill>
                  <a:srgbClr val="000000"/>
                </a:solidFill>
              </a:rPr>
              <a:t> with ages)</a:t>
            </a:r>
          </a:p>
          <a:p>
            <a:pPr lvl="1">
              <a:buFont typeface="Wingdings 3" charset="2"/>
              <a:buChar char=""/>
            </a:pPr>
            <a:r>
              <a:rPr lang="en-US" sz="1400" b="1" dirty="0">
                <a:solidFill>
                  <a:srgbClr val="000000"/>
                </a:solidFill>
              </a:rPr>
              <a:t>F5_2, LDB2_3, NKIRAS2_2</a:t>
            </a:r>
          </a:p>
          <a:p>
            <a:pP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What genes are highly expressed in older ages? (the most </a:t>
            </a:r>
            <a:r>
              <a:rPr lang="en-US" sz="1600" dirty="0" err="1">
                <a:solidFill>
                  <a:srgbClr val="000000"/>
                </a:solidFill>
              </a:rPr>
              <a:t>postitively</a:t>
            </a:r>
            <a:r>
              <a:rPr lang="en-US" sz="1600" dirty="0">
                <a:solidFill>
                  <a:srgbClr val="000000"/>
                </a:solidFill>
              </a:rPr>
              <a:t> correlation with ages)</a:t>
            </a:r>
          </a:p>
          <a:p>
            <a:pPr lvl="1">
              <a:buFont typeface="Wingdings 3" charset="2"/>
              <a:buChar char=""/>
            </a:pPr>
            <a:r>
              <a:rPr lang="en-US" sz="1400" b="1" i="1" dirty="0">
                <a:solidFill>
                  <a:srgbClr val="000000"/>
                </a:solidFill>
              </a:rPr>
              <a:t>ELOVL2_6, TRIM59_5, HOXC4_1, ZYG11A_4, RPA2_3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5427C-18B2-70E3-58E0-528C76129735}"/>
              </a:ext>
            </a:extLst>
          </p:cNvPr>
          <p:cNvSpPr txBox="1"/>
          <p:nvPr/>
        </p:nvSpPr>
        <p:spPr>
          <a:xfrm>
            <a:off x="7825839" y="2256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19125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87E7EB-DB05-24EB-7A66-11120B96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Machine Learning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9030F-EC9D-314C-FBF9-2E759CB5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Multi variate Linear Regression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sing sklearn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2_score to assess the accuracy of the model</a:t>
            </a:r>
          </a:p>
          <a:p>
            <a:pPr lvl="1"/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R2 Score on Train – Test Split: 0.95</a:t>
            </a:r>
          </a:p>
          <a:p>
            <a:pPr lvl="1"/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R2 Score on Test data: 0.91</a:t>
            </a:r>
          </a:p>
          <a:p>
            <a:pPr lvl="1"/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The model is quiet good at prediciting the ages.</a:t>
            </a:r>
          </a:p>
        </p:txBody>
      </p:sp>
    </p:spTree>
    <p:extLst>
      <p:ext uri="{BB962C8B-B14F-4D97-AF65-F5344CB8AC3E}">
        <p14:creationId xmlns:p14="http://schemas.microsoft.com/office/powerpoint/2010/main" val="337302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7FAF5-855E-4304-9608-E6809CB7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C90-0582-7C42-4229-0413ED67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Genomic data has been growing at a remarkable speed</a:t>
            </a:r>
          </a:p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Multi-omic data can be used for vairous applications, both in research and in therapeutic applications.</a:t>
            </a:r>
          </a:p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Gene expression is related to regulation of bodily processes, which change significantly over the lifespan of a person</a:t>
            </a:r>
          </a:p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Gaining insights from how these gene expression correlate to age can shred a light on important processes that can be further investigated to slow down aging and/or prevent deterioration in health due to aging</a:t>
            </a:r>
          </a:p>
        </p:txBody>
      </p:sp>
    </p:spTree>
    <p:extLst>
      <p:ext uri="{BB962C8B-B14F-4D97-AF65-F5344CB8AC3E}">
        <p14:creationId xmlns:p14="http://schemas.microsoft.com/office/powerpoint/2010/main" val="13754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326CE-78AF-BBCC-3D20-90D1A5B3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CA4A-6B39-C23F-626C-B388C3FE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The goals include: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Analyze the correlation between gene expression levels and age to identify key biomarkers associated with certain ages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Build a model to predict a person age from their multi-omics data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Identify potential drug targets based on changes in gene expression related to ages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Significance of the project: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</a:rPr>
              <a:t>Identify the multi-omic age of any person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</a:rPr>
              <a:t>Recommend practices based on the genetic profile of a person to maximize anti-ageing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Identify drugs target for anti-aging therapies</a:t>
            </a:r>
          </a:p>
        </p:txBody>
      </p:sp>
    </p:spTree>
    <p:extLst>
      <p:ext uri="{BB962C8B-B14F-4D97-AF65-F5344CB8AC3E}">
        <p14:creationId xmlns:p14="http://schemas.microsoft.com/office/powerpoint/2010/main" val="3351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3FE-864E-1156-AAD4-D6BF215B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Questions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8FF6-7A77-F217-5CA4-D3773D95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What genes are the most/the least significantly related to ageing?</a:t>
            </a:r>
          </a:p>
          <a:p>
            <a:r>
              <a:rPr lang="en-VN" dirty="0"/>
              <a:t>What genes are highly expressed in younger ages/older ages?</a:t>
            </a:r>
          </a:p>
          <a:p>
            <a:r>
              <a:rPr lang="en-VN" dirty="0"/>
              <a:t>What methods can be used to derive a model to predict a person’s age based on their muli-omics data?</a:t>
            </a:r>
          </a:p>
          <a:p>
            <a:r>
              <a:rPr lang="en-VN" dirty="0"/>
              <a:t>What are the performance metrics for the model?</a:t>
            </a:r>
          </a:p>
          <a:p>
            <a:r>
              <a:rPr lang="en-VN" dirty="0"/>
              <a:t>How good is the selected model in predict a person’age based on their multi-omics data?</a:t>
            </a:r>
          </a:p>
          <a:p>
            <a:r>
              <a:rPr lang="en-VN" dirty="0"/>
              <a:t>What genes are good candidates for a drug target?</a:t>
            </a:r>
          </a:p>
          <a:p>
            <a:r>
              <a:rPr lang="en-VN" dirty="0"/>
              <a:t>How can the functions of those genes affect ageing?</a:t>
            </a:r>
          </a:p>
        </p:txBody>
      </p:sp>
    </p:spTree>
    <p:extLst>
      <p:ext uri="{BB962C8B-B14F-4D97-AF65-F5344CB8AC3E}">
        <p14:creationId xmlns:p14="http://schemas.microsoft.com/office/powerpoint/2010/main" val="27775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9BC3-06E1-2F05-39D2-ED97227E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VN"/>
              <a:t>Methodology</a:t>
            </a:r>
            <a:endParaRPr lang="en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F3FE5F-511B-0052-2C01-B3DC546D6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1342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8DEDF52F-BF4E-E033-452A-DCFF646B5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881" b="107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311223-AE47-BDE2-5271-8DC5990B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VN"/>
              <a:t>Data Collection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1AE-82C6-CCBF-EA14-65AE10F4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76E9FF"/>
              </a:buClr>
            </a:pPr>
            <a:r>
              <a:rPr lang="en-VN"/>
              <a:t>Data was collected from Internet source at </a:t>
            </a:r>
            <a:r>
              <a:rPr lang="en-US">
                <a:hlinkClick r:id="rId3"/>
              </a:rPr>
              <a:t>https://zenodo.org/record/2545213</a:t>
            </a:r>
            <a:endParaRPr lang="en-US"/>
          </a:p>
          <a:p>
            <a:pPr>
              <a:buClr>
                <a:srgbClr val="76E9FF"/>
              </a:buClr>
            </a:pPr>
            <a:r>
              <a:rPr lang="en-US"/>
              <a:t>Data include:</a:t>
            </a:r>
          </a:p>
          <a:p>
            <a:pPr lvl="1">
              <a:buClr>
                <a:srgbClr val="76E9FF"/>
              </a:buClr>
            </a:pPr>
            <a:r>
              <a:rPr lang="en-US" err="1"/>
              <a:t>test_rows.csv</a:t>
            </a:r>
            <a:endParaRPr lang="en-US"/>
          </a:p>
          <a:p>
            <a:pPr lvl="1">
              <a:buClr>
                <a:srgbClr val="76E9FF"/>
              </a:buClr>
            </a:pPr>
            <a:r>
              <a:rPr lang="en-US" err="1"/>
              <a:t>train_rows.csv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7DFC-D709-7081-5A07-DF436B8C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76A6-5C4C-6729-4623-009204AA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007"/>
            <a:ext cx="8596668" cy="3880773"/>
          </a:xfrm>
        </p:spPr>
        <p:txBody>
          <a:bodyPr/>
          <a:lstStyle/>
          <a:p>
            <a:r>
              <a:rPr lang="en-VN" dirty="0"/>
              <a:t>Perform EDA on train_rows.csv – Several potential outliers spotted</a:t>
            </a:r>
          </a:p>
          <a:p>
            <a:endParaRPr lang="en-V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F80826-7A2D-7FBC-BC31-1CA3A71A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7" y="2396799"/>
            <a:ext cx="9351326" cy="40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246F86-3820-FCBC-02FB-FB3613113696}"/>
              </a:ext>
            </a:extLst>
          </p:cNvPr>
          <p:cNvSpPr/>
          <p:nvPr/>
        </p:nvSpPr>
        <p:spPr>
          <a:xfrm>
            <a:off x="2505694" y="4227616"/>
            <a:ext cx="748145" cy="7837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2714B6-41D9-7414-79D5-CDC909F2DECC}"/>
              </a:ext>
            </a:extLst>
          </p:cNvPr>
          <p:cNvSpPr/>
          <p:nvPr/>
        </p:nvSpPr>
        <p:spPr>
          <a:xfrm>
            <a:off x="4536374" y="4334494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41262-0414-92EA-64D1-723040D61444}"/>
              </a:ext>
            </a:extLst>
          </p:cNvPr>
          <p:cNvSpPr/>
          <p:nvPr/>
        </p:nvSpPr>
        <p:spPr>
          <a:xfrm>
            <a:off x="4536374" y="5255728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DE6A4F-8F57-6064-C1C1-363359A80D97}"/>
              </a:ext>
            </a:extLst>
          </p:cNvPr>
          <p:cNvSpPr/>
          <p:nvPr/>
        </p:nvSpPr>
        <p:spPr>
          <a:xfrm>
            <a:off x="8987641" y="2423498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4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705DE-E988-B592-1ECE-B8EBCD10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2800" dirty="0"/>
              <a:t>Scatterplots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9ABB4E-F703-FA12-73A4-6E5985F9D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8607" y="446088"/>
            <a:ext cx="4890412" cy="541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1CAF4-DE66-9C1E-7C24-17109650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1800" dirty="0"/>
              <a:t>Showing some outliers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1800" dirty="0"/>
              <a:t>Difficult to determine whether they might affect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932EC-2F78-1BAC-F7D8-B119FD14F475}"/>
              </a:ext>
            </a:extLst>
          </p:cNvPr>
          <p:cNvSpPr txBox="1"/>
          <p:nvPr/>
        </p:nvSpPr>
        <p:spPr>
          <a:xfrm>
            <a:off x="3334586" y="3571243"/>
            <a:ext cx="275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/>
              <a:t>IQR Analysis to remove outliers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7D9E619-210C-8E04-B3E6-C13ED92D147B}"/>
              </a:ext>
            </a:extLst>
          </p:cNvPr>
          <p:cNvSpPr/>
          <p:nvPr/>
        </p:nvSpPr>
        <p:spPr>
          <a:xfrm>
            <a:off x="2704205" y="3786119"/>
            <a:ext cx="515389" cy="401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302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080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1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2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4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5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6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7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8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9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0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1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094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5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6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7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8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9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0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1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2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3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4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5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09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111" name="Rectangle 3110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FB98B-17CC-1DDC-2DC6-8AB57ED6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Data Wrangling</a:t>
            </a:r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07DA-000A-BF06-6552-81377260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133600"/>
            <a:ext cx="6574535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IQR = Q3 – Q1</a:t>
            </a:r>
          </a:p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Upper and lower limits determined by using the formular:</a:t>
            </a:r>
          </a:p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Upper limit = Q3 + 1.5*IQR</a:t>
            </a:r>
          </a:p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Lower limit = Q1 – 1.5*IQR</a:t>
            </a:r>
          </a:p>
          <a:p>
            <a:pPr marL="285750" indent="-285750"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Scatterplots showing data after removal of outliers with IQR method. </a:t>
            </a:r>
          </a:p>
          <a:p>
            <a:pPr marL="285750" indent="-285750"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Only a few data points were removed after IQR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76CFEE-2160-44E4-4712-442A092A0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5382" y="546095"/>
            <a:ext cx="4544227" cy="50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5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34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{CBF348E4-6905-C142-9E82-B76B0706DA0B}tf10001069</Template>
  <TotalTime>2122</TotalTime>
  <Words>565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Age Prediction Using Genomic Information</vt:lpstr>
      <vt:lpstr>Introduction</vt:lpstr>
      <vt:lpstr>Executive Summary</vt:lpstr>
      <vt:lpstr>Questions to answer:</vt:lpstr>
      <vt:lpstr>Methodology</vt:lpstr>
      <vt:lpstr>Data Collection</vt:lpstr>
      <vt:lpstr>EDA</vt:lpstr>
      <vt:lpstr>Scatterplots</vt:lpstr>
      <vt:lpstr>Data Wrangling</vt:lpstr>
      <vt:lpstr>Correlation Matrix</vt:lpstr>
      <vt:lpstr>Questions to answers:</vt:lpstr>
      <vt:lpstr>Machine Learning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Prediction Using Genomic Information</dc:title>
  <dc:creator>Linh D. Phan</dc:creator>
  <cp:lastModifiedBy>Linh D. Phan</cp:lastModifiedBy>
  <cp:revision>8</cp:revision>
  <dcterms:created xsi:type="dcterms:W3CDTF">2023-09-03T08:07:05Z</dcterms:created>
  <dcterms:modified xsi:type="dcterms:W3CDTF">2023-09-05T06:53:27Z</dcterms:modified>
</cp:coreProperties>
</file>