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alistoga" panose="020B0604020202020204" charset="-93"/>
      <p:regular r:id="rId25"/>
    </p:embeddedFont>
    <p:embeddedFont>
      <p:font typeface="Public Sans" panose="020B0604020202020204" charset="-93"/>
      <p:regular r:id="rId26"/>
    </p:embeddedFont>
    <p:embeddedFont>
      <p:font typeface="Public Sans Bold" panose="020B0604020202020204" charset="-93"/>
      <p:regular r:id="rId27"/>
    </p:embeddedFont>
    <p:embeddedFont>
      <p:font typeface="Public Sans Bold Italics" panose="020B0604020202020204" charset="-9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Trong môn học --&gt; FA</a:t>
            </a:r>
          </a:p>
          <a:p>
            <a:r>
              <a:rPr lang="en-US"/>
              <a:t>- Khái niệm được đề cập và tìm hiểu vào những năm đầu của thế kỷ 20</a:t>
            </a:r>
          </a:p>
          <a:p>
            <a:r>
              <a:rPr lang="en-US"/>
              <a:t>- Thời điểm chính xác hiện vẫn đang là chủ đề tranh luận giữa các nhà nghiên cứu</a:t>
            </a:r>
          </a:p>
          <a:p>
            <a:r>
              <a:rPr lang="en-US"/>
              <a:t>- Ứng dụng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Tại sao cần chuyển đổi:</a:t>
            </a:r>
          </a:p>
          <a:p>
            <a:r>
              <a:rPr lang="en-US"/>
              <a:t>- Hiệu quả: giảm bớt sự không chắc chắn khi xác định state tiếp theo</a:t>
            </a:r>
          </a:p>
          <a:p>
            <a:r>
              <a:rPr lang="en-US"/>
              <a:t>- Cấu trúc: slg state &lt;= NFAe, giảm không gian lưu trữ đồng thời tăng tốc độ xử lý</a:t>
            </a:r>
          </a:p>
          <a:p>
            <a:r>
              <a:rPr lang="en-US"/>
              <a:t>- Dễ hiểu hơn: nguyên tắc chuyển đổi rõ ràng, KT input dễ dàng, ít phức tạp hơn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5.svg"/><Relationship Id="rId5" Type="http://schemas.openxmlformats.org/officeDocument/2006/relationships/slide" Target="slide19.xml"/><Relationship Id="rId10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825" y="287796"/>
            <a:ext cx="3205095" cy="2847733"/>
          </a:xfrm>
          <a:custGeom>
            <a:avLst/>
            <a:gdLst/>
            <a:ahLst/>
            <a:cxnLst/>
            <a:rect l="l" t="t" r="r" b="b"/>
            <a:pathLst>
              <a:path w="3205095" h="2847733">
                <a:moveTo>
                  <a:pt x="0" y="0"/>
                </a:moveTo>
                <a:lnTo>
                  <a:pt x="3205095" y="0"/>
                </a:lnTo>
                <a:lnTo>
                  <a:pt x="3205095" y="2847733"/>
                </a:lnTo>
                <a:lnTo>
                  <a:pt x="0" y="28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AutoShape 3"/>
          <p:cNvSpPr/>
          <p:nvPr/>
        </p:nvSpPr>
        <p:spPr>
          <a:xfrm>
            <a:off x="4060304" y="5095875"/>
            <a:ext cx="10167392" cy="47625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17461984" y="8149692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17257724" y="9220200"/>
            <a:ext cx="1607253" cy="1607253"/>
          </a:xfrm>
          <a:custGeom>
            <a:avLst/>
            <a:gdLst/>
            <a:ahLst/>
            <a:cxnLst/>
            <a:rect l="l" t="t" r="r" b="b"/>
            <a:pathLst>
              <a:path w="1607253" h="1607253">
                <a:moveTo>
                  <a:pt x="0" y="0"/>
                </a:moveTo>
                <a:lnTo>
                  <a:pt x="1607254" y="0"/>
                </a:lnTo>
                <a:lnTo>
                  <a:pt x="1607254" y="1607253"/>
                </a:lnTo>
                <a:lnTo>
                  <a:pt x="0" y="160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6689751" y="9622013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7" y="0"/>
                </a:lnTo>
                <a:lnTo>
                  <a:pt x="803627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6909671" y="-550006"/>
            <a:ext cx="2240572" cy="2240572"/>
          </a:xfrm>
          <a:custGeom>
            <a:avLst/>
            <a:gdLst/>
            <a:ahLst/>
            <a:cxnLst/>
            <a:rect l="l" t="t" r="r" b="b"/>
            <a:pathLst>
              <a:path w="2240572" h="2240572">
                <a:moveTo>
                  <a:pt x="0" y="0"/>
                </a:moveTo>
                <a:lnTo>
                  <a:pt x="2240572" y="0"/>
                </a:lnTo>
                <a:lnTo>
                  <a:pt x="2240572" y="2240572"/>
                </a:lnTo>
                <a:lnTo>
                  <a:pt x="0" y="2240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7461984" y="1347666"/>
            <a:ext cx="1002459" cy="1002459"/>
          </a:xfrm>
          <a:custGeom>
            <a:avLst/>
            <a:gdLst/>
            <a:ahLst/>
            <a:cxnLst/>
            <a:rect l="l" t="t" r="r" b="b"/>
            <a:pathLst>
              <a:path w="1002459" h="1002459">
                <a:moveTo>
                  <a:pt x="0" y="0"/>
                </a:moveTo>
                <a:lnTo>
                  <a:pt x="1002459" y="0"/>
                </a:lnTo>
                <a:lnTo>
                  <a:pt x="1002459" y="1002459"/>
                </a:lnTo>
                <a:lnTo>
                  <a:pt x="0" y="100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 rot="9603163">
            <a:off x="-287880" y="9300046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 rot="9603163">
            <a:off x="-803627" y="8190624"/>
            <a:ext cx="1607253" cy="1607253"/>
          </a:xfrm>
          <a:custGeom>
            <a:avLst/>
            <a:gdLst/>
            <a:ahLst/>
            <a:cxnLst/>
            <a:rect l="l" t="t" r="r" b="b"/>
            <a:pathLst>
              <a:path w="1607253" h="1607253">
                <a:moveTo>
                  <a:pt x="0" y="0"/>
                </a:moveTo>
                <a:lnTo>
                  <a:pt x="1607254" y="0"/>
                </a:lnTo>
                <a:lnTo>
                  <a:pt x="1607254" y="1607253"/>
                </a:lnTo>
                <a:lnTo>
                  <a:pt x="0" y="160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 rot="9603163">
            <a:off x="510895" y="8190624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7" y="0"/>
                </a:lnTo>
                <a:lnTo>
                  <a:pt x="803627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AutoShape 12"/>
          <p:cNvSpPr/>
          <p:nvPr/>
        </p:nvSpPr>
        <p:spPr>
          <a:xfrm>
            <a:off x="15307241" y="570280"/>
            <a:ext cx="1602430" cy="19050"/>
          </a:xfrm>
          <a:prstGeom prst="line">
            <a:avLst/>
          </a:prstGeom>
          <a:ln w="76200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13" name="AutoShape 13"/>
          <p:cNvSpPr/>
          <p:nvPr/>
        </p:nvSpPr>
        <p:spPr>
          <a:xfrm>
            <a:off x="18029957" y="6547149"/>
            <a:ext cx="0" cy="1602543"/>
          </a:xfrm>
          <a:prstGeom prst="line">
            <a:avLst/>
          </a:prstGeom>
          <a:ln w="76200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14" name="AutoShape 14"/>
          <p:cNvSpPr/>
          <p:nvPr/>
        </p:nvSpPr>
        <p:spPr>
          <a:xfrm flipH="1">
            <a:off x="1029576" y="9947746"/>
            <a:ext cx="1602543" cy="0"/>
          </a:xfrm>
          <a:prstGeom prst="line">
            <a:avLst/>
          </a:prstGeom>
          <a:ln w="76200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15" name="Group 15"/>
          <p:cNvGrpSpPr/>
          <p:nvPr/>
        </p:nvGrpSpPr>
        <p:grpSpPr>
          <a:xfrm>
            <a:off x="596880" y="8276609"/>
            <a:ext cx="631656" cy="63165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558941" y="2208511"/>
            <a:ext cx="1002459" cy="1002459"/>
            <a:chOff x="0" y="0"/>
            <a:chExt cx="1336613" cy="13366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36613" cy="1336613"/>
            </a:xfrm>
            <a:custGeom>
              <a:avLst/>
              <a:gdLst/>
              <a:ahLst/>
              <a:cxnLst/>
              <a:rect l="l" t="t" r="r" b="b"/>
              <a:pathLst>
                <a:path w="1336613" h="1336613">
                  <a:moveTo>
                    <a:pt x="0" y="0"/>
                  </a:moveTo>
                  <a:lnTo>
                    <a:pt x="1336613" y="0"/>
                  </a:lnTo>
                  <a:lnTo>
                    <a:pt x="1336613" y="1336613"/>
                  </a:lnTo>
                  <a:lnTo>
                    <a:pt x="0" y="133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100589" y="100589"/>
              <a:ext cx="1135435" cy="1135435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3" name="Freeform 23"/>
          <p:cNvSpPr/>
          <p:nvPr/>
        </p:nvSpPr>
        <p:spPr>
          <a:xfrm>
            <a:off x="2263591" y="6498201"/>
            <a:ext cx="910097" cy="910097"/>
          </a:xfrm>
          <a:custGeom>
            <a:avLst/>
            <a:gdLst/>
            <a:ahLst/>
            <a:cxnLst/>
            <a:rect l="l" t="t" r="r" b="b"/>
            <a:pathLst>
              <a:path w="910097" h="910097">
                <a:moveTo>
                  <a:pt x="0" y="0"/>
                </a:moveTo>
                <a:lnTo>
                  <a:pt x="910097" y="0"/>
                </a:lnTo>
                <a:lnTo>
                  <a:pt x="910097" y="910097"/>
                </a:lnTo>
                <a:lnTo>
                  <a:pt x="0" y="910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4" name="AutoShape 24"/>
          <p:cNvSpPr/>
          <p:nvPr/>
        </p:nvSpPr>
        <p:spPr>
          <a:xfrm>
            <a:off x="1612701" y="6953250"/>
            <a:ext cx="650890" cy="7738"/>
          </a:xfrm>
          <a:prstGeom prst="line">
            <a:avLst/>
          </a:prstGeom>
          <a:ln w="28575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25" name="Freeform 25"/>
          <p:cNvSpPr/>
          <p:nvPr/>
        </p:nvSpPr>
        <p:spPr>
          <a:xfrm>
            <a:off x="3905223" y="7576419"/>
            <a:ext cx="1002459" cy="1002459"/>
          </a:xfrm>
          <a:custGeom>
            <a:avLst/>
            <a:gdLst/>
            <a:ahLst/>
            <a:cxnLst/>
            <a:rect l="l" t="t" r="r" b="b"/>
            <a:pathLst>
              <a:path w="1002459" h="1002459">
                <a:moveTo>
                  <a:pt x="0" y="0"/>
                </a:moveTo>
                <a:lnTo>
                  <a:pt x="1002460" y="0"/>
                </a:lnTo>
                <a:lnTo>
                  <a:pt x="1002460" y="1002460"/>
                </a:lnTo>
                <a:lnTo>
                  <a:pt x="0" y="1002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grpSp>
        <p:nvGrpSpPr>
          <p:cNvPr id="26" name="Group 26"/>
          <p:cNvGrpSpPr/>
          <p:nvPr/>
        </p:nvGrpSpPr>
        <p:grpSpPr>
          <a:xfrm>
            <a:off x="3980665" y="7651861"/>
            <a:ext cx="851576" cy="85157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4538611" y="5501923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6" y="0"/>
                </a:lnTo>
                <a:lnTo>
                  <a:pt x="803626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0" name="TextBox 30"/>
          <p:cNvSpPr txBox="1"/>
          <p:nvPr/>
        </p:nvSpPr>
        <p:spPr>
          <a:xfrm>
            <a:off x="2528950" y="2709741"/>
            <a:ext cx="1323010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2">
                <a:solidFill>
                  <a:srgbClr val="000000"/>
                </a:solidFill>
                <a:latin typeface="Calistoga"/>
              </a:rPr>
              <a:t>DEMO CHUYỂN NFAԑ SANG DFA TƯƠNG ĐƯƠNG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360393" y="5581650"/>
            <a:ext cx="556721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u="none" strike="noStrike" spc="-1">
                <a:solidFill>
                  <a:srgbClr val="98A0A3"/>
                </a:solidFill>
                <a:latin typeface="Calistoga"/>
              </a:rPr>
              <a:t>Giáo viên hướng dẫn:</a:t>
            </a: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u="none" strike="noStrike" spc="-1">
                <a:solidFill>
                  <a:srgbClr val="98A0A3"/>
                </a:solidFill>
                <a:latin typeface="Calistoga"/>
              </a:rPr>
              <a:t>Ths. Phạm Xuân Hiền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948660" y="661866"/>
            <a:ext cx="639068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u="none" strike="noStrike" spc="-1">
                <a:solidFill>
                  <a:srgbClr val="000000"/>
                </a:solidFill>
                <a:latin typeface="Calistoga"/>
              </a:rPr>
              <a:t>Báo cáo Tin học lý thuyết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007098" y="7576419"/>
            <a:ext cx="8273802" cy="233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</a:pP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Thành </a:t>
            </a: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viên</a:t>
            </a:r>
            <a:endParaRPr lang="en-US" sz="3999" u="none" strike="noStrike" dirty="0">
              <a:solidFill>
                <a:srgbClr val="000000"/>
              </a:solidFill>
              <a:latin typeface="Public Sans Bold Italics"/>
            </a:endParaRPr>
          </a:p>
          <a:p>
            <a:pPr marL="0" lvl="0" indent="0" algn="ctr">
              <a:lnSpc>
                <a:spcPts val="4599"/>
              </a:lnSpc>
            </a:pP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Nguyễn</a:t>
            </a: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 Hoàng </a:t>
            </a: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Điển</a:t>
            </a: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 - B2113329</a:t>
            </a:r>
          </a:p>
          <a:p>
            <a:pPr marL="0" lvl="0" indent="0" algn="ctr">
              <a:lnSpc>
                <a:spcPts val="4599"/>
              </a:lnSpc>
            </a:pP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Phạm</a:t>
            </a: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 Minh Tài - B2113341</a:t>
            </a:r>
          </a:p>
          <a:p>
            <a:pPr marL="0" lvl="0" indent="0" algn="ctr">
              <a:lnSpc>
                <a:spcPts val="4599"/>
              </a:lnSpc>
            </a:pP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Nguyễn</a:t>
            </a: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 </a:t>
            </a: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Trần</a:t>
            </a: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 </a:t>
            </a:r>
            <a:r>
              <a:rPr lang="en-US" sz="3999" u="none" strike="noStrike" dirty="0" err="1">
                <a:solidFill>
                  <a:srgbClr val="000000"/>
                </a:solidFill>
                <a:latin typeface="Public Sans Bold Italics"/>
              </a:rPr>
              <a:t>TuyếtVân</a:t>
            </a:r>
            <a:r>
              <a:rPr lang="en-US" sz="3999" u="none" strike="noStrike" dirty="0">
                <a:solidFill>
                  <a:srgbClr val="000000"/>
                </a:solidFill>
                <a:latin typeface="Public Sans Bold Italics"/>
              </a:rPr>
              <a:t> - B2113347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885732" y="1980971"/>
            <a:ext cx="251653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u="none" strike="noStrike" spc="-1" dirty="0" err="1">
                <a:solidFill>
                  <a:srgbClr val="98A0A3"/>
                </a:solidFill>
                <a:latin typeface="Calistoga"/>
              </a:rPr>
              <a:t>Nhóm</a:t>
            </a:r>
            <a:r>
              <a:rPr lang="en-US" sz="4500" u="none" strike="noStrike" spc="-1" dirty="0">
                <a:solidFill>
                  <a:srgbClr val="98A0A3"/>
                </a:solidFill>
                <a:latin typeface="Calistoga"/>
              </a:rPr>
              <a:t> 24 </a:t>
            </a:r>
          </a:p>
        </p:txBody>
      </p:sp>
      <p:sp>
        <p:nvSpPr>
          <p:cNvPr id="35" name="Freeform 35"/>
          <p:cNvSpPr/>
          <p:nvPr/>
        </p:nvSpPr>
        <p:spPr>
          <a:xfrm rot="6443473">
            <a:off x="4168088" y="6808119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8" y="0"/>
                </a:lnTo>
                <a:lnTo>
                  <a:pt x="1941848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36" name="Freeform 36"/>
          <p:cNvSpPr/>
          <p:nvPr/>
        </p:nvSpPr>
        <p:spPr>
          <a:xfrm rot="-1642139">
            <a:off x="2699996" y="5826705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8" y="0"/>
                </a:lnTo>
                <a:lnTo>
                  <a:pt x="1941848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6219895" y="2341249"/>
            <a:ext cx="4306799" cy="7478316"/>
          </a:xfrm>
          <a:custGeom>
            <a:avLst/>
            <a:gdLst/>
            <a:ahLst/>
            <a:cxnLst/>
            <a:rect l="l" t="t" r="r" b="b"/>
            <a:pathLst>
              <a:path w="4306799" h="7478316">
                <a:moveTo>
                  <a:pt x="0" y="0"/>
                </a:moveTo>
                <a:lnTo>
                  <a:pt x="4306800" y="0"/>
                </a:lnTo>
                <a:lnTo>
                  <a:pt x="4306800" y="7478316"/>
                </a:lnTo>
                <a:lnTo>
                  <a:pt x="0" y="7478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400" t="-2822" r="-15536" b="-268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Freeform 20"/>
          <p:cNvSpPr/>
          <p:nvPr/>
        </p:nvSpPr>
        <p:spPr>
          <a:xfrm>
            <a:off x="11256594" y="3053000"/>
            <a:ext cx="6002706" cy="4181000"/>
          </a:xfrm>
          <a:custGeom>
            <a:avLst/>
            <a:gdLst/>
            <a:ahLst/>
            <a:cxnLst/>
            <a:rect l="l" t="t" r="r" b="b"/>
            <a:pathLst>
              <a:path w="6002706" h="4181000">
                <a:moveTo>
                  <a:pt x="0" y="0"/>
                </a:moveTo>
                <a:lnTo>
                  <a:pt x="6002706" y="0"/>
                </a:lnTo>
                <a:lnTo>
                  <a:pt x="6002706" y="4181000"/>
                </a:lnTo>
                <a:lnTo>
                  <a:pt x="0" y="4181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725" t="-19159" r="-30569" b="-2749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1" name="TextBox 21"/>
          <p:cNvSpPr txBox="1"/>
          <p:nvPr/>
        </p:nvSpPr>
        <p:spPr>
          <a:xfrm>
            <a:off x="1940899" y="4103057"/>
            <a:ext cx="3344317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Khởi tạo DFA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87011" y="5394607"/>
            <a:ext cx="36520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Khởi tạo NFAԑ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14894004" y="2782981"/>
            <a:ext cx="2832021" cy="6059488"/>
          </a:xfrm>
          <a:custGeom>
            <a:avLst/>
            <a:gdLst/>
            <a:ahLst/>
            <a:cxnLst/>
            <a:rect l="l" t="t" r="r" b="b"/>
            <a:pathLst>
              <a:path w="2832021" h="6059488">
                <a:moveTo>
                  <a:pt x="0" y="0"/>
                </a:moveTo>
                <a:lnTo>
                  <a:pt x="2832021" y="0"/>
                </a:lnTo>
                <a:lnTo>
                  <a:pt x="2832021" y="6059488"/>
                </a:lnTo>
                <a:lnTo>
                  <a:pt x="0" y="6059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7411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0" name="Freeform 20"/>
          <p:cNvSpPr/>
          <p:nvPr/>
        </p:nvSpPr>
        <p:spPr>
          <a:xfrm>
            <a:off x="6610784" y="2782981"/>
            <a:ext cx="7831822" cy="6059488"/>
          </a:xfrm>
          <a:custGeom>
            <a:avLst/>
            <a:gdLst/>
            <a:ahLst/>
            <a:cxnLst/>
            <a:rect l="l" t="t" r="r" b="b"/>
            <a:pathLst>
              <a:path w="7831822" h="6059488">
                <a:moveTo>
                  <a:pt x="0" y="0"/>
                </a:moveTo>
                <a:lnTo>
                  <a:pt x="7831822" y="0"/>
                </a:lnTo>
                <a:lnTo>
                  <a:pt x="7831822" y="6059488"/>
                </a:lnTo>
                <a:lnTo>
                  <a:pt x="0" y="60594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234" t="-4509" r="-3695" b="-394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1" name="TextBox 21"/>
          <p:cNvSpPr txBox="1"/>
          <p:nvPr/>
        </p:nvSpPr>
        <p:spPr>
          <a:xfrm>
            <a:off x="1566746" y="4103057"/>
            <a:ext cx="4064794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Đọc NFAԑ từ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8034641" y="2341249"/>
            <a:ext cx="7018679" cy="7501953"/>
          </a:xfrm>
          <a:custGeom>
            <a:avLst/>
            <a:gdLst/>
            <a:ahLst/>
            <a:cxnLst/>
            <a:rect l="l" t="t" r="r" b="b"/>
            <a:pathLst>
              <a:path w="7018679" h="7501953">
                <a:moveTo>
                  <a:pt x="0" y="0"/>
                </a:moveTo>
                <a:lnTo>
                  <a:pt x="7018679" y="0"/>
                </a:lnTo>
                <a:lnTo>
                  <a:pt x="7018679" y="7501953"/>
                </a:lnTo>
                <a:lnTo>
                  <a:pt x="0" y="75019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340" r="-1199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965555" y="4103057"/>
            <a:ext cx="5665291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Đọc NFAԑ từ bàn phím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8585518" y="2341249"/>
            <a:ext cx="7266337" cy="7457553"/>
          </a:xfrm>
          <a:custGeom>
            <a:avLst/>
            <a:gdLst/>
            <a:ahLst/>
            <a:cxnLst/>
            <a:rect l="l" t="t" r="r" b="b"/>
            <a:pathLst>
              <a:path w="7266337" h="7457553">
                <a:moveTo>
                  <a:pt x="0" y="0"/>
                </a:moveTo>
                <a:lnTo>
                  <a:pt x="7266337" y="0"/>
                </a:lnTo>
                <a:lnTo>
                  <a:pt x="7266337" y="7457554"/>
                </a:lnTo>
                <a:lnTo>
                  <a:pt x="0" y="7457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125" t="-5735" r="-13125" b="-852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1714532" y="4103057"/>
            <a:ext cx="379705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Tính ԑ-closure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8084881" y="3617426"/>
            <a:ext cx="9174419" cy="5640874"/>
          </a:xfrm>
          <a:custGeom>
            <a:avLst/>
            <a:gdLst/>
            <a:ahLst/>
            <a:cxnLst/>
            <a:rect l="l" t="t" r="r" b="b"/>
            <a:pathLst>
              <a:path w="9174419" h="5640874">
                <a:moveTo>
                  <a:pt x="0" y="0"/>
                </a:moveTo>
                <a:lnTo>
                  <a:pt x="9174419" y="0"/>
                </a:lnTo>
                <a:lnTo>
                  <a:pt x="9174419" y="5640874"/>
                </a:lnTo>
                <a:lnTo>
                  <a:pt x="0" y="5640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458" t="-15403" r="-11962" b="-2594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579569" y="4103057"/>
            <a:ext cx="643726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Phương thức dịch chuyển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9449962" y="2165346"/>
            <a:ext cx="6560849" cy="7804762"/>
          </a:xfrm>
          <a:custGeom>
            <a:avLst/>
            <a:gdLst/>
            <a:ahLst/>
            <a:cxnLst/>
            <a:rect l="l" t="t" r="r" b="b"/>
            <a:pathLst>
              <a:path w="6560849" h="7804762">
                <a:moveTo>
                  <a:pt x="0" y="0"/>
                </a:moveTo>
                <a:lnTo>
                  <a:pt x="6560849" y="0"/>
                </a:lnTo>
                <a:lnTo>
                  <a:pt x="6560849" y="7804763"/>
                </a:lnTo>
                <a:lnTo>
                  <a:pt x="0" y="78047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988" r="-1206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726909" y="4103057"/>
            <a:ext cx="614258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Phương thức chuyển đổi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9144000" y="2165346"/>
            <a:ext cx="6014293" cy="7678334"/>
          </a:xfrm>
          <a:custGeom>
            <a:avLst/>
            <a:gdLst/>
            <a:ahLst/>
            <a:cxnLst/>
            <a:rect l="l" t="t" r="r" b="b"/>
            <a:pathLst>
              <a:path w="6014293" h="7678334">
                <a:moveTo>
                  <a:pt x="0" y="0"/>
                </a:moveTo>
                <a:lnTo>
                  <a:pt x="6014293" y="0"/>
                </a:lnTo>
                <a:lnTo>
                  <a:pt x="6014293" y="7678334"/>
                </a:lnTo>
                <a:lnTo>
                  <a:pt x="0" y="76783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319" r="-985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594625" y="4103057"/>
            <a:ext cx="6036865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Hàm sử dụng các phương thức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566746" y="2341249"/>
            <a:ext cx="4092623" cy="1076007"/>
            <a:chOff x="0" y="0"/>
            <a:chExt cx="5456830" cy="143467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36950" y="0"/>
              <a:ext cx="1411376" cy="141137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40689"/>
              <a:ext cx="5456830" cy="1142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92"/>
                </a:lnSpc>
              </a:pPr>
              <a:r>
                <a:rPr lang="en-US" sz="5137">
                  <a:solidFill>
                    <a:srgbClr val="222268"/>
                  </a:solidFill>
                  <a:latin typeface="Public Sans Bold Italics"/>
                </a:rPr>
                <a:t>CÀI ĐẶT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811045" y="1411376"/>
              <a:ext cx="3222528" cy="0"/>
            </a:xfrm>
            <a:prstGeom prst="line">
              <a:avLst/>
            </a:prstGeom>
            <a:ln w="46601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Freeform 19"/>
          <p:cNvSpPr/>
          <p:nvPr/>
        </p:nvSpPr>
        <p:spPr>
          <a:xfrm>
            <a:off x="6589462" y="3415143"/>
            <a:ext cx="11021525" cy="5843157"/>
          </a:xfrm>
          <a:custGeom>
            <a:avLst/>
            <a:gdLst/>
            <a:ahLst/>
            <a:cxnLst/>
            <a:rect l="l" t="t" r="r" b="b"/>
            <a:pathLst>
              <a:path w="11021525" h="5843157">
                <a:moveTo>
                  <a:pt x="0" y="0"/>
                </a:moveTo>
                <a:lnTo>
                  <a:pt x="11021525" y="0"/>
                </a:lnTo>
                <a:lnTo>
                  <a:pt x="11021525" y="5843157"/>
                </a:lnTo>
                <a:lnTo>
                  <a:pt x="0" y="58431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779768" y="4103057"/>
            <a:ext cx="603686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Giao diện hệ thống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4669558" y="3299252"/>
            <a:ext cx="8948883" cy="3080771"/>
            <a:chOff x="0" y="0"/>
            <a:chExt cx="11931844" cy="4107695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0" y="0"/>
              <a:ext cx="3866399" cy="3866399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139388" tIns="139388" rIns="139388" bIns="139388" rtlCol="0" anchor="ctr"/>
              <a:lstStyle/>
              <a:p>
                <a:pPr algn="ctr">
                  <a:lnSpc>
                    <a:spcPts val="209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255009" y="120274"/>
              <a:ext cx="10676836" cy="346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sz="7500">
                  <a:solidFill>
                    <a:srgbClr val="222268"/>
                  </a:solidFill>
                  <a:latin typeface="Public Sans Bold Italics"/>
                </a:rPr>
                <a:t>CHẠY DEMO CHƯƠNG TRÌNH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3363362" y="3961647"/>
              <a:ext cx="7540521" cy="50800"/>
            </a:xfrm>
            <a:prstGeom prst="line">
              <a:avLst/>
            </a:prstGeom>
            <a:ln w="190500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KẾT QUẢ ĐẠT ĐƯỢC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4814511" y="3936528"/>
            <a:ext cx="2444789" cy="1816572"/>
            <a:chOff x="0" y="0"/>
            <a:chExt cx="3259719" cy="2422096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418812" y="-418812"/>
              <a:ext cx="2422096" cy="3259719"/>
              <a:chOff x="0" y="0"/>
              <a:chExt cx="812800" cy="109388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109388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093887">
                    <a:moveTo>
                      <a:pt x="406400" y="0"/>
                    </a:moveTo>
                    <a:cubicBezTo>
                      <a:pt x="181951" y="0"/>
                      <a:pt x="0" y="244875"/>
                      <a:pt x="0" y="546944"/>
                    </a:cubicBezTo>
                    <a:cubicBezTo>
                      <a:pt x="0" y="849012"/>
                      <a:pt x="181951" y="1093887"/>
                      <a:pt x="406400" y="1093887"/>
                    </a:cubicBezTo>
                    <a:cubicBezTo>
                      <a:pt x="630849" y="1093887"/>
                      <a:pt x="812800" y="849012"/>
                      <a:pt x="812800" y="546944"/>
                    </a:cubicBezTo>
                    <a:cubicBezTo>
                      <a:pt x="812800" y="244875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64452"/>
                <a:ext cx="660400" cy="926883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9331" y="505333"/>
              <a:ext cx="3141056" cy="1287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39"/>
                </a:lnSpc>
              </a:pPr>
              <a:r>
                <a:rPr lang="en-US" sz="5742">
                  <a:solidFill>
                    <a:srgbClr val="222268"/>
                  </a:solidFill>
                  <a:latin typeface="Public Sans Bold"/>
                </a:rPr>
                <a:t>100%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-1029142">
            <a:off x="1772234" y="4275820"/>
            <a:ext cx="580557" cy="1735361"/>
          </a:xfrm>
          <a:custGeom>
            <a:avLst/>
            <a:gdLst/>
            <a:ahLst/>
            <a:cxnLst/>
            <a:rect l="l" t="t" r="r" b="b"/>
            <a:pathLst>
              <a:path w="580557" h="1735361">
                <a:moveTo>
                  <a:pt x="0" y="0"/>
                </a:moveTo>
                <a:lnTo>
                  <a:pt x="580557" y="0"/>
                </a:lnTo>
                <a:lnTo>
                  <a:pt x="580557" y="1735360"/>
                </a:lnTo>
                <a:lnTo>
                  <a:pt x="0" y="1735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9" name="Freeform 19"/>
          <p:cNvSpPr/>
          <p:nvPr/>
        </p:nvSpPr>
        <p:spPr>
          <a:xfrm rot="-8034816">
            <a:off x="16060735" y="5778646"/>
            <a:ext cx="580557" cy="1735361"/>
          </a:xfrm>
          <a:custGeom>
            <a:avLst/>
            <a:gdLst/>
            <a:ahLst/>
            <a:cxnLst/>
            <a:rect l="l" t="t" r="r" b="b"/>
            <a:pathLst>
              <a:path w="580557" h="1735361">
                <a:moveTo>
                  <a:pt x="0" y="0"/>
                </a:moveTo>
                <a:lnTo>
                  <a:pt x="580558" y="0"/>
                </a:lnTo>
                <a:lnTo>
                  <a:pt x="580558" y="1735361"/>
                </a:lnTo>
                <a:lnTo>
                  <a:pt x="0" y="17353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0" name="TextBox 20"/>
          <p:cNvSpPr txBox="1"/>
          <p:nvPr/>
        </p:nvSpPr>
        <p:spPr>
          <a:xfrm>
            <a:off x="541345" y="3317403"/>
            <a:ext cx="1126781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spc="-1">
                <a:solidFill>
                  <a:srgbClr val="000000"/>
                </a:solidFill>
                <a:latin typeface="Calistoga"/>
              </a:rPr>
              <a:t>Phần demo chạy tốt và cho ra đúng kết quả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9740" y="5825889"/>
            <a:ext cx="12177539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spc="-1" dirty="0" err="1">
                <a:solidFill>
                  <a:srgbClr val="000000"/>
                </a:solidFill>
                <a:latin typeface="Calistoga"/>
              </a:rPr>
              <a:t>G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án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được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giá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trị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trạng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thái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cho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DFA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mới</a:t>
            </a:r>
            <a:endParaRPr lang="en-US" sz="4000" u="none" strike="noStrike" spc="-1" dirty="0">
              <a:solidFill>
                <a:srgbClr val="000000"/>
              </a:solidFill>
              <a:latin typeface="Calistoga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104415" y="7226064"/>
            <a:ext cx="12177539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spc="-1" dirty="0" err="1">
                <a:solidFill>
                  <a:srgbClr val="000000"/>
                </a:solidFill>
                <a:latin typeface="Calistoga"/>
              </a:rPr>
              <a:t>T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ạo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được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bảng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hàm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chuyển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cho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DFA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vừa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tạo</a:t>
            </a:r>
            <a:r>
              <a:rPr lang="en-US" sz="4000" u="none" strike="noStrike" spc="-1" dirty="0">
                <a:solidFill>
                  <a:srgbClr val="000000"/>
                </a:solidFill>
                <a:latin typeface="Calistoga"/>
              </a:rPr>
              <a:t> </a:t>
            </a:r>
            <a:r>
              <a:rPr lang="en-US" sz="4000" u="none" strike="noStrike" spc="-1" dirty="0" err="1">
                <a:solidFill>
                  <a:srgbClr val="000000"/>
                </a:solidFill>
                <a:latin typeface="Calistoga"/>
              </a:rPr>
              <a:t>ra</a:t>
            </a:r>
            <a:endParaRPr lang="en-US" sz="4000" u="none" strike="noStrike" spc="-1" dirty="0">
              <a:solidFill>
                <a:srgbClr val="000000"/>
              </a:solidFill>
              <a:latin typeface="Calistog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595772" y="8626239"/>
            <a:ext cx="1126781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0"/>
              </a:lnSpc>
              <a:spcBef>
                <a:spcPct val="0"/>
              </a:spcBef>
            </a:pPr>
            <a:r>
              <a:rPr lang="en-US" sz="4000" spc="-1">
                <a:solidFill>
                  <a:srgbClr val="000000"/>
                </a:solidFill>
                <a:latin typeface="Calistoga"/>
              </a:rPr>
              <a:t>Tạo được đồ thị trực quan hóa kết quả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5041" y="0"/>
            <a:ext cx="11577918" cy="10287000"/>
          </a:xfrm>
          <a:custGeom>
            <a:avLst/>
            <a:gdLst/>
            <a:ahLst/>
            <a:cxnLst/>
            <a:rect l="l" t="t" r="r" b="b"/>
            <a:pathLst>
              <a:path w="11577918" h="10287000">
                <a:moveTo>
                  <a:pt x="0" y="0"/>
                </a:moveTo>
                <a:lnTo>
                  <a:pt x="11577918" y="0"/>
                </a:lnTo>
                <a:lnTo>
                  <a:pt x="115779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12095889" y="-60222"/>
            <a:ext cx="1272969" cy="1272969"/>
          </a:xfrm>
          <a:custGeom>
            <a:avLst/>
            <a:gdLst/>
            <a:ahLst/>
            <a:cxnLst/>
            <a:rect l="l" t="t" r="r" b="b"/>
            <a:pathLst>
              <a:path w="1272969" h="1272969">
                <a:moveTo>
                  <a:pt x="0" y="0"/>
                </a:moveTo>
                <a:lnTo>
                  <a:pt x="1272969" y="0"/>
                </a:lnTo>
                <a:lnTo>
                  <a:pt x="1272969" y="1272969"/>
                </a:lnTo>
                <a:lnTo>
                  <a:pt x="0" y="127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9656455" y="2580768"/>
            <a:ext cx="1442402" cy="1442402"/>
            <a:chOff x="0" y="0"/>
            <a:chExt cx="812800" cy="812800"/>
          </a:xfrm>
        </p:grpSpPr>
        <p:sp>
          <p:nvSpPr>
            <p:cNvPr id="5" name="Freeform 5">
              <a:hlinkClick r:id="rId5" action="ppaction://hlinksldjump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8" name="TextBox 8"/>
          <p:cNvSpPr txBox="1"/>
          <p:nvPr/>
        </p:nvSpPr>
        <p:spPr>
          <a:xfrm>
            <a:off x="5571365" y="576262"/>
            <a:ext cx="7145271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NỘI DUNG BÁO CÁO</a:t>
            </a: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1475255" y="2580768"/>
            <a:ext cx="1442402" cy="1442402"/>
            <a:chOff x="0" y="0"/>
            <a:chExt cx="812800" cy="812800"/>
          </a:xfrm>
        </p:grpSpPr>
        <p:sp>
          <p:nvSpPr>
            <p:cNvPr id="10" name="Freeform 10">
              <a:hlinkClick r:id="rId6" action="ppaction://hlinksldjump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61255" y="2563408"/>
            <a:ext cx="129391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222268"/>
                </a:solidFill>
                <a:latin typeface="Public Sans Bold"/>
              </a:rPr>
              <a:t>01</a:t>
            </a:r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1475255" y="4141385"/>
            <a:ext cx="1442402" cy="1442402"/>
            <a:chOff x="0" y="0"/>
            <a:chExt cx="812800" cy="812800"/>
          </a:xfrm>
        </p:grpSpPr>
        <p:sp>
          <p:nvSpPr>
            <p:cNvPr id="14" name="Freeform 14">
              <a:hlinkClick r:id="rId7" action="ppaction://hlinksldjump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75530" y="4065185"/>
            <a:ext cx="155902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 u="none" strike="noStrike">
                <a:solidFill>
                  <a:srgbClr val="222268"/>
                </a:solidFill>
                <a:latin typeface="Public Sans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16371" y="3049183"/>
            <a:ext cx="232990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000000"/>
                </a:solidFill>
                <a:latin typeface="Public Sans Bold Italics"/>
              </a:rPr>
              <a:t>Giới thiệu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16371" y="4616045"/>
            <a:ext cx="409351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000000"/>
                </a:solidFill>
                <a:latin typeface="Public Sans Bold Italics"/>
              </a:rPr>
              <a:t>Mục tiêu bài toán</a:t>
            </a:r>
          </a:p>
        </p:txBody>
      </p:sp>
      <p:grpSp>
        <p:nvGrpSpPr>
          <p:cNvPr id="19" name="Group 19"/>
          <p:cNvGrpSpPr/>
          <p:nvPr/>
        </p:nvGrpSpPr>
        <p:grpSpPr>
          <a:xfrm rot="-5400000">
            <a:off x="1475255" y="5841314"/>
            <a:ext cx="1442402" cy="1442402"/>
            <a:chOff x="0" y="0"/>
            <a:chExt cx="812800" cy="812800"/>
          </a:xfrm>
        </p:grpSpPr>
        <p:sp>
          <p:nvSpPr>
            <p:cNvPr id="20" name="Freeform 20">
              <a:hlinkClick r:id="rId8" action="ppaction://hlinksldjump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75530" y="5783053"/>
            <a:ext cx="155902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222268"/>
                </a:solidFill>
                <a:latin typeface="Public Sans Bold"/>
              </a:rPr>
              <a:t>03</a:t>
            </a:r>
          </a:p>
        </p:txBody>
      </p:sp>
      <p:grpSp>
        <p:nvGrpSpPr>
          <p:cNvPr id="23" name="Group 23"/>
          <p:cNvGrpSpPr/>
          <p:nvPr/>
        </p:nvGrpSpPr>
        <p:grpSpPr>
          <a:xfrm rot="-5400000">
            <a:off x="1475255" y="7596805"/>
            <a:ext cx="1442402" cy="1442402"/>
            <a:chOff x="0" y="0"/>
            <a:chExt cx="812800" cy="812800"/>
          </a:xfrm>
        </p:grpSpPr>
        <p:sp>
          <p:nvSpPr>
            <p:cNvPr id="24" name="Freeform 24">
              <a:hlinkClick r:id="rId9" action="ppaction://hlinksldjump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7538544"/>
            <a:ext cx="155902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222268"/>
                </a:solidFill>
                <a:latin typeface="Public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38649" y="2563408"/>
            <a:ext cx="155902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222268"/>
                </a:solidFill>
                <a:latin typeface="Public Sans Bold"/>
              </a:rPr>
              <a:t>05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9656455" y="4141385"/>
            <a:ext cx="1442402" cy="1442402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238649" y="4065185"/>
            <a:ext cx="155902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222268"/>
                </a:solidFill>
                <a:latin typeface="Public Sans Bold"/>
              </a:rPr>
              <a:t>06</a:t>
            </a:r>
          </a:p>
        </p:txBody>
      </p:sp>
      <p:grpSp>
        <p:nvGrpSpPr>
          <p:cNvPr id="32" name="Group 32"/>
          <p:cNvGrpSpPr/>
          <p:nvPr/>
        </p:nvGrpSpPr>
        <p:grpSpPr>
          <a:xfrm rot="-5400000">
            <a:off x="9656455" y="5841314"/>
            <a:ext cx="1442402" cy="144240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9343424" y="5792578"/>
            <a:ext cx="155902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222268"/>
                </a:solidFill>
                <a:latin typeface="Public Sans Bold"/>
              </a:rPr>
              <a:t>07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984332" y="6268827"/>
            <a:ext cx="558313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 u="none" strike="noStrike">
                <a:solidFill>
                  <a:srgbClr val="000000"/>
                </a:solidFill>
                <a:latin typeface="Public Sans Bold Italics"/>
              </a:rPr>
              <a:t>Phương pháp thực hiện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984332" y="8024319"/>
            <a:ext cx="430440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 Bold Italics"/>
              </a:rPr>
              <a:t>Thiết kế và cài đặt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194107" y="3049183"/>
            <a:ext cx="413474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 Bold Italics"/>
              </a:rPr>
              <a:t>Kết quả đạt được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194107" y="4616045"/>
            <a:ext cx="606519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 Bold Italics"/>
              </a:rPr>
              <a:t>Phương hướng phát triển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194107" y="6268827"/>
            <a:ext cx="434950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 Bold Italics"/>
              </a:rPr>
              <a:t>Tài liệu tham khảo</a:t>
            </a:r>
          </a:p>
        </p:txBody>
      </p:sp>
      <p:sp>
        <p:nvSpPr>
          <p:cNvPr id="41" name="AutoShape 41"/>
          <p:cNvSpPr/>
          <p:nvPr/>
        </p:nvSpPr>
        <p:spPr>
          <a:xfrm>
            <a:off x="10807366" y="9556396"/>
            <a:ext cx="650890" cy="7738"/>
          </a:xfrm>
          <a:prstGeom prst="line">
            <a:avLst/>
          </a:prstGeom>
          <a:ln w="28575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42" name="Freeform 42"/>
          <p:cNvSpPr/>
          <p:nvPr/>
        </p:nvSpPr>
        <p:spPr>
          <a:xfrm>
            <a:off x="11468539" y="9062905"/>
            <a:ext cx="1002459" cy="1002459"/>
          </a:xfrm>
          <a:custGeom>
            <a:avLst/>
            <a:gdLst/>
            <a:ahLst/>
            <a:cxnLst/>
            <a:rect l="l" t="t" r="r" b="b"/>
            <a:pathLst>
              <a:path w="1002459" h="1002459">
                <a:moveTo>
                  <a:pt x="0" y="0"/>
                </a:moveTo>
                <a:lnTo>
                  <a:pt x="1002460" y="0"/>
                </a:lnTo>
                <a:lnTo>
                  <a:pt x="1002460" y="1002459"/>
                </a:lnTo>
                <a:lnTo>
                  <a:pt x="0" y="100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grpSp>
        <p:nvGrpSpPr>
          <p:cNvPr id="43" name="Group 43"/>
          <p:cNvGrpSpPr/>
          <p:nvPr/>
        </p:nvGrpSpPr>
        <p:grpSpPr>
          <a:xfrm>
            <a:off x="11543981" y="9138346"/>
            <a:ext cx="851576" cy="851576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6" name="Freeform 46"/>
          <p:cNvSpPr/>
          <p:nvPr/>
        </p:nvSpPr>
        <p:spPr>
          <a:xfrm>
            <a:off x="13368858" y="7514379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7" y="0"/>
                </a:lnTo>
                <a:lnTo>
                  <a:pt x="803627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7" name="Freeform 47"/>
          <p:cNvSpPr/>
          <p:nvPr/>
        </p:nvSpPr>
        <p:spPr>
          <a:xfrm>
            <a:off x="15543609" y="7514379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7" y="0"/>
                </a:lnTo>
                <a:lnTo>
                  <a:pt x="803627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8" name="Freeform 48"/>
          <p:cNvSpPr/>
          <p:nvPr/>
        </p:nvSpPr>
        <p:spPr>
          <a:xfrm>
            <a:off x="14525224" y="9162321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6" y="0"/>
                </a:lnTo>
                <a:lnTo>
                  <a:pt x="803626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9" name="Freeform 49"/>
          <p:cNvSpPr/>
          <p:nvPr/>
        </p:nvSpPr>
        <p:spPr>
          <a:xfrm rot="-2491778">
            <a:off x="11631774" y="8197558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8" y="0"/>
                </a:lnTo>
                <a:lnTo>
                  <a:pt x="1941848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50" name="Freeform 50"/>
          <p:cNvSpPr/>
          <p:nvPr/>
        </p:nvSpPr>
        <p:spPr>
          <a:xfrm rot="-2491778" flipV="1">
            <a:off x="12273203" y="8855614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367186"/>
                </a:moveTo>
                <a:lnTo>
                  <a:pt x="1941847" y="367186"/>
                </a:lnTo>
                <a:lnTo>
                  <a:pt x="1941847" y="0"/>
                </a:lnTo>
                <a:lnTo>
                  <a:pt x="0" y="0"/>
                </a:lnTo>
                <a:lnTo>
                  <a:pt x="0" y="367186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51" name="Freeform 51"/>
          <p:cNvSpPr/>
          <p:nvPr/>
        </p:nvSpPr>
        <p:spPr>
          <a:xfrm rot="-65162">
            <a:off x="13863758" y="7214426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7" y="0"/>
                </a:lnTo>
                <a:lnTo>
                  <a:pt x="1941847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52" name="Freeform 52"/>
          <p:cNvSpPr/>
          <p:nvPr/>
        </p:nvSpPr>
        <p:spPr>
          <a:xfrm rot="7411162">
            <a:off x="14946534" y="8855614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7" y="0"/>
                </a:lnTo>
                <a:lnTo>
                  <a:pt x="1941847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53" name="Freeform 53"/>
          <p:cNvSpPr/>
          <p:nvPr/>
        </p:nvSpPr>
        <p:spPr>
          <a:xfrm>
            <a:off x="5254661" y="1035153"/>
            <a:ext cx="1042480" cy="1042480"/>
          </a:xfrm>
          <a:custGeom>
            <a:avLst/>
            <a:gdLst/>
            <a:ahLst/>
            <a:cxnLst/>
            <a:rect l="l" t="t" r="r" b="b"/>
            <a:pathLst>
              <a:path w="1042480" h="1042480">
                <a:moveTo>
                  <a:pt x="0" y="0"/>
                </a:moveTo>
                <a:lnTo>
                  <a:pt x="1042480" y="0"/>
                </a:lnTo>
                <a:lnTo>
                  <a:pt x="1042480" y="1042480"/>
                </a:lnTo>
                <a:lnTo>
                  <a:pt x="0" y="1042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4" name="Freeform 54"/>
          <p:cNvSpPr/>
          <p:nvPr/>
        </p:nvSpPr>
        <p:spPr>
          <a:xfrm>
            <a:off x="5441120" y="576263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3" y="0"/>
                </a:lnTo>
                <a:lnTo>
                  <a:pt x="669563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5" name="Freeform 55"/>
          <p:cNvSpPr/>
          <p:nvPr/>
        </p:nvSpPr>
        <p:spPr>
          <a:xfrm>
            <a:off x="4585099" y="143234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6" name="Freeform 56"/>
          <p:cNvSpPr/>
          <p:nvPr/>
        </p:nvSpPr>
        <p:spPr>
          <a:xfrm>
            <a:off x="13855661" y="1408070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3" y="0"/>
                </a:lnTo>
                <a:lnTo>
                  <a:pt x="669563" y="669563"/>
                </a:lnTo>
                <a:lnTo>
                  <a:pt x="0" y="66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7" name="Freeform 57"/>
          <p:cNvSpPr/>
          <p:nvPr/>
        </p:nvSpPr>
        <p:spPr>
          <a:xfrm>
            <a:off x="15838593" y="30415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8" name="Freeform 58"/>
          <p:cNvSpPr/>
          <p:nvPr/>
        </p:nvSpPr>
        <p:spPr>
          <a:xfrm>
            <a:off x="143969" y="-50864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9" name="Freeform 59"/>
          <p:cNvSpPr/>
          <p:nvPr/>
        </p:nvSpPr>
        <p:spPr>
          <a:xfrm>
            <a:off x="1346398" y="30415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0" name="Freeform 60"/>
          <p:cNvSpPr/>
          <p:nvPr/>
        </p:nvSpPr>
        <p:spPr>
          <a:xfrm>
            <a:off x="17651515" y="508643"/>
            <a:ext cx="1272969" cy="1272969"/>
          </a:xfrm>
          <a:custGeom>
            <a:avLst/>
            <a:gdLst/>
            <a:ahLst/>
            <a:cxnLst/>
            <a:rect l="l" t="t" r="r" b="b"/>
            <a:pathLst>
              <a:path w="1272969" h="1272969">
                <a:moveTo>
                  <a:pt x="0" y="0"/>
                </a:moveTo>
                <a:lnTo>
                  <a:pt x="1272970" y="0"/>
                </a:lnTo>
                <a:lnTo>
                  <a:pt x="1272970" y="1272969"/>
                </a:lnTo>
                <a:lnTo>
                  <a:pt x="0" y="127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HƯỚNG PHÁT TRIỂN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2413450" y="3118368"/>
            <a:ext cx="13461099" cy="5097833"/>
            <a:chOff x="0" y="0"/>
            <a:chExt cx="3545310" cy="13426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45310" cy="1342639"/>
            </a:xfrm>
            <a:custGeom>
              <a:avLst/>
              <a:gdLst/>
              <a:ahLst/>
              <a:cxnLst/>
              <a:rect l="l" t="t" r="r" b="b"/>
              <a:pathLst>
                <a:path w="3545310" h="1342639">
                  <a:moveTo>
                    <a:pt x="17254" y="0"/>
                  </a:moveTo>
                  <a:lnTo>
                    <a:pt x="3528056" y="0"/>
                  </a:lnTo>
                  <a:cubicBezTo>
                    <a:pt x="3537585" y="0"/>
                    <a:pt x="3545310" y="7725"/>
                    <a:pt x="3545310" y="17254"/>
                  </a:cubicBezTo>
                  <a:lnTo>
                    <a:pt x="3545310" y="1325385"/>
                  </a:lnTo>
                  <a:cubicBezTo>
                    <a:pt x="3545310" y="1334914"/>
                    <a:pt x="3537585" y="1342639"/>
                    <a:pt x="3528056" y="1342639"/>
                  </a:cubicBezTo>
                  <a:lnTo>
                    <a:pt x="17254" y="1342639"/>
                  </a:lnTo>
                  <a:cubicBezTo>
                    <a:pt x="12678" y="1342639"/>
                    <a:pt x="8289" y="1340821"/>
                    <a:pt x="5054" y="1337586"/>
                  </a:cubicBezTo>
                  <a:cubicBezTo>
                    <a:pt x="1818" y="1334350"/>
                    <a:pt x="0" y="1329961"/>
                    <a:pt x="0" y="1325385"/>
                  </a:cubicBezTo>
                  <a:lnTo>
                    <a:pt x="0" y="17254"/>
                  </a:lnTo>
                  <a:cubicBezTo>
                    <a:pt x="0" y="12678"/>
                    <a:pt x="1818" y="8289"/>
                    <a:pt x="5054" y="5054"/>
                  </a:cubicBezTo>
                  <a:cubicBezTo>
                    <a:pt x="8289" y="1818"/>
                    <a:pt x="12678" y="0"/>
                    <a:pt x="17254" y="0"/>
                  </a:cubicBezTo>
                  <a:close/>
                </a:path>
              </a:pathLst>
            </a:custGeom>
            <a:solidFill>
              <a:srgbClr val="BBE0E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545310" cy="1380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595772" y="2804043"/>
            <a:ext cx="12985192" cy="508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48"/>
              </a:lnSpc>
            </a:pPr>
            <a:endParaRPr/>
          </a:p>
          <a:p>
            <a:pPr marL="890427" lvl="1" indent="-445214">
              <a:lnSpc>
                <a:spcPts val="8248"/>
              </a:lnSpc>
              <a:buAutoNum type="arabicPeriod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Tối ưu hóa thuật toán</a:t>
            </a:r>
          </a:p>
          <a:p>
            <a:pPr marL="890427" lvl="1" indent="-445214" algn="just">
              <a:lnSpc>
                <a:spcPts val="8248"/>
              </a:lnSpc>
              <a:buAutoNum type="arabicPeriod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Hỗ trợ nhiều phương thức chuyển đổi</a:t>
            </a:r>
          </a:p>
          <a:p>
            <a:pPr marL="890427" lvl="1" indent="-445214" algn="just">
              <a:lnSpc>
                <a:spcPts val="8248"/>
              </a:lnSpc>
              <a:buAutoNum type="arabicPeriod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Đưa vào ứng dụng thực tế cho các bài tập sinh viên</a:t>
            </a:r>
          </a:p>
          <a:p>
            <a:pPr>
              <a:lnSpc>
                <a:spcPts val="8248"/>
              </a:lnSpc>
            </a:pPr>
            <a:endParaRPr lang="en-US" sz="4124">
              <a:solidFill>
                <a:srgbClr val="000000"/>
              </a:solidFill>
              <a:latin typeface="Calistog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TÀI LIỆU THAM KHẢO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2413450" y="3565053"/>
            <a:ext cx="13461099" cy="4196284"/>
            <a:chOff x="0" y="0"/>
            <a:chExt cx="3545310" cy="11051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45310" cy="1105194"/>
            </a:xfrm>
            <a:custGeom>
              <a:avLst/>
              <a:gdLst/>
              <a:ahLst/>
              <a:cxnLst/>
              <a:rect l="l" t="t" r="r" b="b"/>
              <a:pathLst>
                <a:path w="3545310" h="1105194">
                  <a:moveTo>
                    <a:pt x="17254" y="0"/>
                  </a:moveTo>
                  <a:lnTo>
                    <a:pt x="3528056" y="0"/>
                  </a:lnTo>
                  <a:cubicBezTo>
                    <a:pt x="3537585" y="0"/>
                    <a:pt x="3545310" y="7725"/>
                    <a:pt x="3545310" y="17254"/>
                  </a:cubicBezTo>
                  <a:lnTo>
                    <a:pt x="3545310" y="1087940"/>
                  </a:lnTo>
                  <a:cubicBezTo>
                    <a:pt x="3545310" y="1097469"/>
                    <a:pt x="3537585" y="1105194"/>
                    <a:pt x="3528056" y="1105194"/>
                  </a:cubicBezTo>
                  <a:lnTo>
                    <a:pt x="17254" y="1105194"/>
                  </a:lnTo>
                  <a:cubicBezTo>
                    <a:pt x="12678" y="1105194"/>
                    <a:pt x="8289" y="1103376"/>
                    <a:pt x="5054" y="1100141"/>
                  </a:cubicBezTo>
                  <a:cubicBezTo>
                    <a:pt x="1818" y="1096905"/>
                    <a:pt x="0" y="1092516"/>
                    <a:pt x="0" y="1087940"/>
                  </a:cubicBezTo>
                  <a:lnTo>
                    <a:pt x="0" y="17254"/>
                  </a:lnTo>
                  <a:cubicBezTo>
                    <a:pt x="0" y="12678"/>
                    <a:pt x="1818" y="8289"/>
                    <a:pt x="5054" y="5054"/>
                  </a:cubicBezTo>
                  <a:cubicBezTo>
                    <a:pt x="8289" y="1818"/>
                    <a:pt x="12678" y="0"/>
                    <a:pt x="17254" y="0"/>
                  </a:cubicBezTo>
                  <a:close/>
                </a:path>
              </a:pathLst>
            </a:custGeom>
            <a:solidFill>
              <a:srgbClr val="BBE0E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545310" cy="1143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532427" y="3628936"/>
            <a:ext cx="13223146" cy="369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</a:rPr>
              <a:t>[1] Võ Huỳnh Trâm – Giáo trình Tin học lý thuyết – Nhà xuất bản Cần Thơ – 2009.</a:t>
            </a:r>
          </a:p>
          <a:p>
            <a:pPr>
              <a:lnSpc>
                <a:spcPts val="75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</a:rPr>
              <a:t>[2] John E. Hopcroft, Jeffrey D. Ullman – Introductions to Automata Theory, Languages and Computation – Wesley Publising Company, Inc – 1979.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5041" y="0"/>
            <a:ext cx="11577918" cy="10287000"/>
          </a:xfrm>
          <a:custGeom>
            <a:avLst/>
            <a:gdLst/>
            <a:ahLst/>
            <a:cxnLst/>
            <a:rect l="l" t="t" r="r" b="b"/>
            <a:pathLst>
              <a:path w="11577918" h="10287000">
                <a:moveTo>
                  <a:pt x="0" y="0"/>
                </a:moveTo>
                <a:lnTo>
                  <a:pt x="11577918" y="0"/>
                </a:lnTo>
                <a:lnTo>
                  <a:pt x="115779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12095889" y="-60222"/>
            <a:ext cx="1272969" cy="1272969"/>
          </a:xfrm>
          <a:custGeom>
            <a:avLst/>
            <a:gdLst/>
            <a:ahLst/>
            <a:cxnLst/>
            <a:rect l="l" t="t" r="r" b="b"/>
            <a:pathLst>
              <a:path w="1272969" h="1272969">
                <a:moveTo>
                  <a:pt x="0" y="0"/>
                </a:moveTo>
                <a:lnTo>
                  <a:pt x="1272969" y="0"/>
                </a:lnTo>
                <a:lnTo>
                  <a:pt x="1272969" y="1272969"/>
                </a:lnTo>
                <a:lnTo>
                  <a:pt x="0" y="127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4" name="Group 4"/>
          <p:cNvGrpSpPr/>
          <p:nvPr/>
        </p:nvGrpSpPr>
        <p:grpSpPr>
          <a:xfrm>
            <a:off x="10807196" y="7196056"/>
            <a:ext cx="5799486" cy="2869308"/>
            <a:chOff x="0" y="0"/>
            <a:chExt cx="7732647" cy="3825744"/>
          </a:xfrm>
        </p:grpSpPr>
        <p:sp>
          <p:nvSpPr>
            <p:cNvPr id="5" name="AutoShape 5"/>
            <p:cNvSpPr/>
            <p:nvPr/>
          </p:nvSpPr>
          <p:spPr>
            <a:xfrm>
              <a:off x="226" y="3147120"/>
              <a:ext cx="867854" cy="10317"/>
            </a:xfrm>
            <a:prstGeom prst="line">
              <a:avLst/>
            </a:prstGeom>
            <a:ln w="38100" cap="flat">
              <a:solidFill>
                <a:srgbClr val="4D5E5F">
                  <a:alpha val="34902"/>
                </a:srgb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Freeform 6"/>
            <p:cNvSpPr/>
            <p:nvPr/>
          </p:nvSpPr>
          <p:spPr>
            <a:xfrm>
              <a:off x="881791" y="2489131"/>
              <a:ext cx="1336613" cy="1336613"/>
            </a:xfrm>
            <a:custGeom>
              <a:avLst/>
              <a:gdLst/>
              <a:ahLst/>
              <a:cxnLst/>
              <a:rect l="l" t="t" r="r" b="b"/>
              <a:pathLst>
                <a:path w="1336613" h="1336613">
                  <a:moveTo>
                    <a:pt x="0" y="0"/>
                  </a:moveTo>
                  <a:lnTo>
                    <a:pt x="1336613" y="0"/>
                  </a:lnTo>
                  <a:lnTo>
                    <a:pt x="1336613" y="1336613"/>
                  </a:lnTo>
                  <a:lnTo>
                    <a:pt x="0" y="133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982380" y="2589720"/>
              <a:ext cx="1135435" cy="1135435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3415550" y="424431"/>
              <a:ext cx="1071502" cy="1071502"/>
            </a:xfrm>
            <a:custGeom>
              <a:avLst/>
              <a:gdLst/>
              <a:ahLst/>
              <a:cxnLst/>
              <a:rect l="l" t="t" r="r" b="b"/>
              <a:pathLst>
                <a:path w="1071502" h="1071502">
                  <a:moveTo>
                    <a:pt x="0" y="0"/>
                  </a:moveTo>
                  <a:lnTo>
                    <a:pt x="1071503" y="0"/>
                  </a:lnTo>
                  <a:lnTo>
                    <a:pt x="1071503" y="1071502"/>
                  </a:lnTo>
                  <a:lnTo>
                    <a:pt x="0" y="1071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15218" y="424431"/>
              <a:ext cx="1071502" cy="1071502"/>
            </a:xfrm>
            <a:custGeom>
              <a:avLst/>
              <a:gdLst/>
              <a:ahLst/>
              <a:cxnLst/>
              <a:rect l="l" t="t" r="r" b="b"/>
              <a:pathLst>
                <a:path w="1071502" h="1071502">
                  <a:moveTo>
                    <a:pt x="0" y="0"/>
                  </a:moveTo>
                  <a:lnTo>
                    <a:pt x="1071503" y="0"/>
                  </a:lnTo>
                  <a:lnTo>
                    <a:pt x="1071503" y="1071502"/>
                  </a:lnTo>
                  <a:lnTo>
                    <a:pt x="0" y="1071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957371" y="2621686"/>
              <a:ext cx="1071502" cy="1071502"/>
            </a:xfrm>
            <a:custGeom>
              <a:avLst/>
              <a:gdLst/>
              <a:ahLst/>
              <a:cxnLst/>
              <a:rect l="l" t="t" r="r" b="b"/>
              <a:pathLst>
                <a:path w="1071502" h="1071502">
                  <a:moveTo>
                    <a:pt x="0" y="0"/>
                  </a:moveTo>
                  <a:lnTo>
                    <a:pt x="1071502" y="0"/>
                  </a:lnTo>
                  <a:lnTo>
                    <a:pt x="1071502" y="1071503"/>
                  </a:lnTo>
                  <a:lnTo>
                    <a:pt x="0" y="1071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Freeform 13"/>
            <p:cNvSpPr/>
            <p:nvPr/>
          </p:nvSpPr>
          <p:spPr>
            <a:xfrm rot="-2491778">
              <a:off x="1099438" y="1335336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0"/>
                  </a:moveTo>
                  <a:lnTo>
                    <a:pt x="2589130" y="0"/>
                  </a:lnTo>
                  <a:lnTo>
                    <a:pt x="2589130" y="489581"/>
                  </a:lnTo>
                  <a:lnTo>
                    <a:pt x="0" y="489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Freeform 14"/>
            <p:cNvSpPr/>
            <p:nvPr/>
          </p:nvSpPr>
          <p:spPr>
            <a:xfrm rot="-2491778" flipV="1">
              <a:off x="1954676" y="2212744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489581"/>
                  </a:moveTo>
                  <a:lnTo>
                    <a:pt x="2589130" y="489581"/>
                  </a:lnTo>
                  <a:lnTo>
                    <a:pt x="2589130" y="0"/>
                  </a:lnTo>
                  <a:lnTo>
                    <a:pt x="0" y="0"/>
                  </a:lnTo>
                  <a:lnTo>
                    <a:pt x="0" y="489581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Freeform 15"/>
            <p:cNvSpPr/>
            <p:nvPr/>
          </p:nvSpPr>
          <p:spPr>
            <a:xfrm rot="-65162">
              <a:off x="4075416" y="24493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0"/>
                  </a:moveTo>
                  <a:lnTo>
                    <a:pt x="2589130" y="0"/>
                  </a:lnTo>
                  <a:lnTo>
                    <a:pt x="2589130" y="489581"/>
                  </a:lnTo>
                  <a:lnTo>
                    <a:pt x="0" y="489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Freeform 16"/>
            <p:cNvSpPr/>
            <p:nvPr/>
          </p:nvSpPr>
          <p:spPr>
            <a:xfrm rot="7411162">
              <a:off x="5519117" y="2212744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0"/>
                  </a:moveTo>
                  <a:lnTo>
                    <a:pt x="2589131" y="0"/>
                  </a:lnTo>
                  <a:lnTo>
                    <a:pt x="2589131" y="489581"/>
                  </a:lnTo>
                  <a:lnTo>
                    <a:pt x="0" y="489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7" name="Freeform 17"/>
          <p:cNvSpPr/>
          <p:nvPr/>
        </p:nvSpPr>
        <p:spPr>
          <a:xfrm>
            <a:off x="5254661" y="1035153"/>
            <a:ext cx="1042480" cy="1042480"/>
          </a:xfrm>
          <a:custGeom>
            <a:avLst/>
            <a:gdLst/>
            <a:ahLst/>
            <a:cxnLst/>
            <a:rect l="l" t="t" r="r" b="b"/>
            <a:pathLst>
              <a:path w="1042480" h="1042480">
                <a:moveTo>
                  <a:pt x="0" y="0"/>
                </a:moveTo>
                <a:lnTo>
                  <a:pt x="1042480" y="0"/>
                </a:lnTo>
                <a:lnTo>
                  <a:pt x="1042480" y="1042480"/>
                </a:lnTo>
                <a:lnTo>
                  <a:pt x="0" y="1042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8" name="Freeform 18"/>
          <p:cNvSpPr/>
          <p:nvPr/>
        </p:nvSpPr>
        <p:spPr>
          <a:xfrm>
            <a:off x="5441120" y="576263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3" y="0"/>
                </a:lnTo>
                <a:lnTo>
                  <a:pt x="669563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9" name="Freeform 19"/>
          <p:cNvSpPr/>
          <p:nvPr/>
        </p:nvSpPr>
        <p:spPr>
          <a:xfrm>
            <a:off x="4585099" y="143234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0" name="Freeform 20"/>
          <p:cNvSpPr/>
          <p:nvPr/>
        </p:nvSpPr>
        <p:spPr>
          <a:xfrm>
            <a:off x="13855661" y="1408070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3" y="0"/>
                </a:lnTo>
                <a:lnTo>
                  <a:pt x="669563" y="669563"/>
                </a:lnTo>
                <a:lnTo>
                  <a:pt x="0" y="66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1" name="Freeform 21"/>
          <p:cNvSpPr/>
          <p:nvPr/>
        </p:nvSpPr>
        <p:spPr>
          <a:xfrm>
            <a:off x="15838593" y="30415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2" name="Freeform 22"/>
          <p:cNvSpPr/>
          <p:nvPr/>
        </p:nvSpPr>
        <p:spPr>
          <a:xfrm>
            <a:off x="143969" y="-50864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3" name="Freeform 23"/>
          <p:cNvSpPr/>
          <p:nvPr/>
        </p:nvSpPr>
        <p:spPr>
          <a:xfrm>
            <a:off x="1346398" y="30415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4" name="Freeform 24"/>
          <p:cNvSpPr/>
          <p:nvPr/>
        </p:nvSpPr>
        <p:spPr>
          <a:xfrm>
            <a:off x="17651515" y="508643"/>
            <a:ext cx="1272969" cy="1272969"/>
          </a:xfrm>
          <a:custGeom>
            <a:avLst/>
            <a:gdLst/>
            <a:ahLst/>
            <a:cxnLst/>
            <a:rect l="l" t="t" r="r" b="b"/>
            <a:pathLst>
              <a:path w="1272969" h="1272969">
                <a:moveTo>
                  <a:pt x="0" y="0"/>
                </a:moveTo>
                <a:lnTo>
                  <a:pt x="1272970" y="0"/>
                </a:lnTo>
                <a:lnTo>
                  <a:pt x="1272970" y="1272969"/>
                </a:lnTo>
                <a:lnTo>
                  <a:pt x="0" y="127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25" name="Group 25"/>
          <p:cNvGrpSpPr/>
          <p:nvPr/>
        </p:nvGrpSpPr>
        <p:grpSpPr>
          <a:xfrm>
            <a:off x="2528950" y="3233656"/>
            <a:ext cx="13230100" cy="2514600"/>
            <a:chOff x="0" y="0"/>
            <a:chExt cx="17640134" cy="3352800"/>
          </a:xfrm>
        </p:grpSpPr>
        <p:sp>
          <p:nvSpPr>
            <p:cNvPr id="26" name="TextBox 26"/>
            <p:cNvSpPr txBox="1"/>
            <p:nvPr/>
          </p:nvSpPr>
          <p:spPr>
            <a:xfrm>
              <a:off x="0" y="0"/>
              <a:ext cx="17640134" cy="322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99"/>
                </a:lnSpc>
                <a:spcBef>
                  <a:spcPct val="0"/>
                </a:spcBef>
              </a:pPr>
              <a:r>
                <a:rPr lang="en-US" sz="7999" spc="-2">
                  <a:solidFill>
                    <a:srgbClr val="000000"/>
                  </a:solidFill>
                  <a:latin typeface="Calistoga"/>
                </a:rPr>
                <a:t>THANK YOU FOR WATCHING</a:t>
              </a:r>
            </a:p>
          </p:txBody>
        </p:sp>
        <p:sp>
          <p:nvSpPr>
            <p:cNvPr id="27" name="AutoShape 27"/>
            <p:cNvSpPr/>
            <p:nvPr/>
          </p:nvSpPr>
          <p:spPr>
            <a:xfrm flipV="1">
              <a:off x="2863683" y="3289300"/>
              <a:ext cx="11912768" cy="0"/>
            </a:xfrm>
            <a:prstGeom prst="line">
              <a:avLst/>
            </a:prstGeom>
            <a:ln w="127000" cap="flat">
              <a:solidFill>
                <a:srgbClr val="4D5E5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8" name="Group 28"/>
          <p:cNvGrpSpPr/>
          <p:nvPr/>
        </p:nvGrpSpPr>
        <p:grpSpPr>
          <a:xfrm rot="2576646">
            <a:off x="497656" y="2601508"/>
            <a:ext cx="5799486" cy="2869308"/>
            <a:chOff x="0" y="0"/>
            <a:chExt cx="7732647" cy="3825744"/>
          </a:xfrm>
        </p:grpSpPr>
        <p:sp>
          <p:nvSpPr>
            <p:cNvPr id="29" name="AutoShape 29"/>
            <p:cNvSpPr/>
            <p:nvPr/>
          </p:nvSpPr>
          <p:spPr>
            <a:xfrm>
              <a:off x="226" y="3147120"/>
              <a:ext cx="867854" cy="10317"/>
            </a:xfrm>
            <a:prstGeom prst="line">
              <a:avLst/>
            </a:prstGeom>
            <a:ln w="38100" cap="flat">
              <a:solidFill>
                <a:srgbClr val="4D5E5F">
                  <a:alpha val="34902"/>
                </a:srgb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881791" y="2489131"/>
              <a:ext cx="1336613" cy="1336613"/>
            </a:xfrm>
            <a:custGeom>
              <a:avLst/>
              <a:gdLst/>
              <a:ahLst/>
              <a:cxnLst/>
              <a:rect l="l" t="t" r="r" b="b"/>
              <a:pathLst>
                <a:path w="1336613" h="1336613">
                  <a:moveTo>
                    <a:pt x="0" y="0"/>
                  </a:moveTo>
                  <a:lnTo>
                    <a:pt x="1336613" y="0"/>
                  </a:lnTo>
                  <a:lnTo>
                    <a:pt x="1336613" y="1336613"/>
                  </a:lnTo>
                  <a:lnTo>
                    <a:pt x="0" y="133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982380" y="2589720"/>
              <a:ext cx="1135435" cy="1135435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3415550" y="424431"/>
              <a:ext cx="1071502" cy="1071502"/>
            </a:xfrm>
            <a:custGeom>
              <a:avLst/>
              <a:gdLst/>
              <a:ahLst/>
              <a:cxnLst/>
              <a:rect l="l" t="t" r="r" b="b"/>
              <a:pathLst>
                <a:path w="1071502" h="1071502">
                  <a:moveTo>
                    <a:pt x="0" y="0"/>
                  </a:moveTo>
                  <a:lnTo>
                    <a:pt x="1071503" y="0"/>
                  </a:lnTo>
                  <a:lnTo>
                    <a:pt x="1071503" y="1071502"/>
                  </a:lnTo>
                  <a:lnTo>
                    <a:pt x="0" y="1071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6315218" y="424431"/>
              <a:ext cx="1071502" cy="1071502"/>
            </a:xfrm>
            <a:custGeom>
              <a:avLst/>
              <a:gdLst/>
              <a:ahLst/>
              <a:cxnLst/>
              <a:rect l="l" t="t" r="r" b="b"/>
              <a:pathLst>
                <a:path w="1071502" h="1071502">
                  <a:moveTo>
                    <a:pt x="0" y="0"/>
                  </a:moveTo>
                  <a:lnTo>
                    <a:pt x="1071503" y="0"/>
                  </a:lnTo>
                  <a:lnTo>
                    <a:pt x="1071503" y="1071502"/>
                  </a:lnTo>
                  <a:lnTo>
                    <a:pt x="0" y="10715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957371" y="2621686"/>
              <a:ext cx="1071502" cy="1071502"/>
            </a:xfrm>
            <a:custGeom>
              <a:avLst/>
              <a:gdLst/>
              <a:ahLst/>
              <a:cxnLst/>
              <a:rect l="l" t="t" r="r" b="b"/>
              <a:pathLst>
                <a:path w="1071502" h="1071502">
                  <a:moveTo>
                    <a:pt x="0" y="0"/>
                  </a:moveTo>
                  <a:lnTo>
                    <a:pt x="1071502" y="0"/>
                  </a:lnTo>
                  <a:lnTo>
                    <a:pt x="1071502" y="1071503"/>
                  </a:lnTo>
                  <a:lnTo>
                    <a:pt x="0" y="1071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Freeform 37"/>
            <p:cNvSpPr/>
            <p:nvPr/>
          </p:nvSpPr>
          <p:spPr>
            <a:xfrm rot="-2491778">
              <a:off x="1099438" y="1335336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0"/>
                  </a:moveTo>
                  <a:lnTo>
                    <a:pt x="2589130" y="0"/>
                  </a:lnTo>
                  <a:lnTo>
                    <a:pt x="2589130" y="489581"/>
                  </a:lnTo>
                  <a:lnTo>
                    <a:pt x="0" y="489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8" name="Freeform 38"/>
            <p:cNvSpPr/>
            <p:nvPr/>
          </p:nvSpPr>
          <p:spPr>
            <a:xfrm rot="-2491778" flipV="1">
              <a:off x="1954676" y="2212744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489581"/>
                  </a:moveTo>
                  <a:lnTo>
                    <a:pt x="2589130" y="489581"/>
                  </a:lnTo>
                  <a:lnTo>
                    <a:pt x="2589130" y="0"/>
                  </a:lnTo>
                  <a:lnTo>
                    <a:pt x="0" y="0"/>
                  </a:lnTo>
                  <a:lnTo>
                    <a:pt x="0" y="489581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9" name="Freeform 39"/>
            <p:cNvSpPr/>
            <p:nvPr/>
          </p:nvSpPr>
          <p:spPr>
            <a:xfrm rot="-65162">
              <a:off x="4075416" y="24493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0"/>
                  </a:moveTo>
                  <a:lnTo>
                    <a:pt x="2589130" y="0"/>
                  </a:lnTo>
                  <a:lnTo>
                    <a:pt x="2589130" y="489581"/>
                  </a:lnTo>
                  <a:lnTo>
                    <a:pt x="0" y="489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Freeform 40"/>
            <p:cNvSpPr/>
            <p:nvPr/>
          </p:nvSpPr>
          <p:spPr>
            <a:xfrm rot="7411162">
              <a:off x="5519117" y="2212744"/>
              <a:ext cx="2589130" cy="489581"/>
            </a:xfrm>
            <a:custGeom>
              <a:avLst/>
              <a:gdLst/>
              <a:ahLst/>
              <a:cxnLst/>
              <a:rect l="l" t="t" r="r" b="b"/>
              <a:pathLst>
                <a:path w="2589130" h="489581">
                  <a:moveTo>
                    <a:pt x="0" y="0"/>
                  </a:moveTo>
                  <a:lnTo>
                    <a:pt x="2589131" y="0"/>
                  </a:lnTo>
                  <a:lnTo>
                    <a:pt x="2589131" y="489581"/>
                  </a:lnTo>
                  <a:lnTo>
                    <a:pt x="0" y="489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1" name="Group 41"/>
          <p:cNvGrpSpPr/>
          <p:nvPr/>
        </p:nvGrpSpPr>
        <p:grpSpPr>
          <a:xfrm rot="-10609800">
            <a:off x="11361558" y="4046384"/>
            <a:ext cx="3990723" cy="1974419"/>
            <a:chOff x="0" y="0"/>
            <a:chExt cx="5320965" cy="2632559"/>
          </a:xfrm>
        </p:grpSpPr>
        <p:sp>
          <p:nvSpPr>
            <p:cNvPr id="42" name="AutoShape 42"/>
            <p:cNvSpPr/>
            <p:nvPr/>
          </p:nvSpPr>
          <p:spPr>
            <a:xfrm>
              <a:off x="156" y="2165586"/>
              <a:ext cx="597185" cy="7099"/>
            </a:xfrm>
            <a:prstGeom prst="line">
              <a:avLst/>
            </a:prstGeom>
            <a:ln w="26217" cap="flat">
              <a:solidFill>
                <a:srgbClr val="4D5E5F">
                  <a:alpha val="34902"/>
                </a:srgb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06775" y="1712813"/>
              <a:ext cx="919746" cy="919746"/>
            </a:xfrm>
            <a:custGeom>
              <a:avLst/>
              <a:gdLst/>
              <a:ahLst/>
              <a:cxnLst/>
              <a:rect l="l" t="t" r="r" b="b"/>
              <a:pathLst>
                <a:path w="919746" h="919746">
                  <a:moveTo>
                    <a:pt x="0" y="0"/>
                  </a:moveTo>
                  <a:lnTo>
                    <a:pt x="919746" y="0"/>
                  </a:lnTo>
                  <a:lnTo>
                    <a:pt x="919746" y="919746"/>
                  </a:lnTo>
                  <a:lnTo>
                    <a:pt x="0" y="919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44" name="Group 44"/>
            <p:cNvGrpSpPr/>
            <p:nvPr/>
          </p:nvGrpSpPr>
          <p:grpSpPr>
            <a:xfrm>
              <a:off x="675992" y="1782030"/>
              <a:ext cx="781312" cy="781312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7" name="Freeform 47"/>
            <p:cNvSpPr/>
            <p:nvPr/>
          </p:nvSpPr>
          <p:spPr>
            <a:xfrm>
              <a:off x="2350297" y="292058"/>
              <a:ext cx="737319" cy="737319"/>
            </a:xfrm>
            <a:custGeom>
              <a:avLst/>
              <a:gdLst/>
              <a:ahLst/>
              <a:cxnLst/>
              <a:rect l="l" t="t" r="r" b="b"/>
              <a:pathLst>
                <a:path w="737319" h="737319">
                  <a:moveTo>
                    <a:pt x="0" y="0"/>
                  </a:moveTo>
                  <a:lnTo>
                    <a:pt x="737319" y="0"/>
                  </a:lnTo>
                  <a:lnTo>
                    <a:pt x="737319" y="737319"/>
                  </a:lnTo>
                  <a:lnTo>
                    <a:pt x="0" y="737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345608" y="292058"/>
              <a:ext cx="737319" cy="737319"/>
            </a:xfrm>
            <a:custGeom>
              <a:avLst/>
              <a:gdLst/>
              <a:ahLst/>
              <a:cxnLst/>
              <a:rect l="l" t="t" r="r" b="b"/>
              <a:pathLst>
                <a:path w="737319" h="737319">
                  <a:moveTo>
                    <a:pt x="0" y="0"/>
                  </a:moveTo>
                  <a:lnTo>
                    <a:pt x="737318" y="0"/>
                  </a:lnTo>
                  <a:lnTo>
                    <a:pt x="737318" y="737319"/>
                  </a:lnTo>
                  <a:lnTo>
                    <a:pt x="0" y="737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411250" y="1804026"/>
              <a:ext cx="737319" cy="737319"/>
            </a:xfrm>
            <a:custGeom>
              <a:avLst/>
              <a:gdLst/>
              <a:ahLst/>
              <a:cxnLst/>
              <a:rect l="l" t="t" r="r" b="b"/>
              <a:pathLst>
                <a:path w="737319" h="737319">
                  <a:moveTo>
                    <a:pt x="0" y="0"/>
                  </a:moveTo>
                  <a:lnTo>
                    <a:pt x="737319" y="0"/>
                  </a:lnTo>
                  <a:lnTo>
                    <a:pt x="737319" y="737319"/>
                  </a:lnTo>
                  <a:lnTo>
                    <a:pt x="0" y="737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Freeform 50"/>
            <p:cNvSpPr/>
            <p:nvPr/>
          </p:nvSpPr>
          <p:spPr>
            <a:xfrm rot="-2491778">
              <a:off x="756542" y="918867"/>
              <a:ext cx="1781624" cy="336889"/>
            </a:xfrm>
            <a:custGeom>
              <a:avLst/>
              <a:gdLst/>
              <a:ahLst/>
              <a:cxnLst/>
              <a:rect l="l" t="t" r="r" b="b"/>
              <a:pathLst>
                <a:path w="1781624" h="336889">
                  <a:moveTo>
                    <a:pt x="0" y="0"/>
                  </a:moveTo>
                  <a:lnTo>
                    <a:pt x="1781624" y="0"/>
                  </a:lnTo>
                  <a:lnTo>
                    <a:pt x="1781624" y="336889"/>
                  </a:lnTo>
                  <a:lnTo>
                    <a:pt x="0" y="336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1" name="Freeform 51"/>
            <p:cNvSpPr/>
            <p:nvPr/>
          </p:nvSpPr>
          <p:spPr>
            <a:xfrm rot="-2491778" flipV="1">
              <a:off x="1345045" y="1522626"/>
              <a:ext cx="1781624" cy="336889"/>
            </a:xfrm>
            <a:custGeom>
              <a:avLst/>
              <a:gdLst/>
              <a:ahLst/>
              <a:cxnLst/>
              <a:rect l="l" t="t" r="r" b="b"/>
              <a:pathLst>
                <a:path w="1781624" h="336889">
                  <a:moveTo>
                    <a:pt x="0" y="336889"/>
                  </a:moveTo>
                  <a:lnTo>
                    <a:pt x="1781624" y="336889"/>
                  </a:lnTo>
                  <a:lnTo>
                    <a:pt x="1781624" y="0"/>
                  </a:lnTo>
                  <a:lnTo>
                    <a:pt x="0" y="0"/>
                  </a:lnTo>
                  <a:lnTo>
                    <a:pt x="0" y="336889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2" name="Freeform 52"/>
            <p:cNvSpPr/>
            <p:nvPr/>
          </p:nvSpPr>
          <p:spPr>
            <a:xfrm rot="-65162">
              <a:off x="2804362" y="16854"/>
              <a:ext cx="1781624" cy="336889"/>
            </a:xfrm>
            <a:custGeom>
              <a:avLst/>
              <a:gdLst/>
              <a:ahLst/>
              <a:cxnLst/>
              <a:rect l="l" t="t" r="r" b="b"/>
              <a:pathLst>
                <a:path w="1781624" h="336889">
                  <a:moveTo>
                    <a:pt x="0" y="0"/>
                  </a:moveTo>
                  <a:lnTo>
                    <a:pt x="1781624" y="0"/>
                  </a:lnTo>
                  <a:lnTo>
                    <a:pt x="1781624" y="336889"/>
                  </a:lnTo>
                  <a:lnTo>
                    <a:pt x="0" y="336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3" name="Freeform 53"/>
            <p:cNvSpPr/>
            <p:nvPr/>
          </p:nvSpPr>
          <p:spPr>
            <a:xfrm rot="7411162">
              <a:off x="3797797" y="1522626"/>
              <a:ext cx="1781624" cy="336889"/>
            </a:xfrm>
            <a:custGeom>
              <a:avLst/>
              <a:gdLst/>
              <a:ahLst/>
              <a:cxnLst/>
              <a:rect l="l" t="t" r="r" b="b"/>
              <a:pathLst>
                <a:path w="1781624" h="336889">
                  <a:moveTo>
                    <a:pt x="0" y="0"/>
                  </a:moveTo>
                  <a:lnTo>
                    <a:pt x="1781624" y="0"/>
                  </a:lnTo>
                  <a:lnTo>
                    <a:pt x="1781624" y="336889"/>
                  </a:lnTo>
                  <a:lnTo>
                    <a:pt x="0" y="336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4" name="Freeform 54"/>
          <p:cNvSpPr/>
          <p:nvPr/>
        </p:nvSpPr>
        <p:spPr>
          <a:xfrm>
            <a:off x="143969" y="9650515"/>
            <a:ext cx="1272969" cy="1272969"/>
          </a:xfrm>
          <a:custGeom>
            <a:avLst/>
            <a:gdLst/>
            <a:ahLst/>
            <a:cxnLst/>
            <a:rect l="l" t="t" r="r" b="b"/>
            <a:pathLst>
              <a:path w="1272969" h="1272969">
                <a:moveTo>
                  <a:pt x="0" y="0"/>
                </a:moveTo>
                <a:lnTo>
                  <a:pt x="1272969" y="0"/>
                </a:lnTo>
                <a:lnTo>
                  <a:pt x="1272969" y="1272970"/>
                </a:lnTo>
                <a:lnTo>
                  <a:pt x="0" y="1272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5" name="Freeform 55"/>
          <p:cNvSpPr/>
          <p:nvPr/>
        </p:nvSpPr>
        <p:spPr>
          <a:xfrm>
            <a:off x="1028700" y="7196056"/>
            <a:ext cx="1272969" cy="1272969"/>
          </a:xfrm>
          <a:custGeom>
            <a:avLst/>
            <a:gdLst/>
            <a:ahLst/>
            <a:cxnLst/>
            <a:rect l="l" t="t" r="r" b="b"/>
            <a:pathLst>
              <a:path w="1272969" h="1272969">
                <a:moveTo>
                  <a:pt x="0" y="0"/>
                </a:moveTo>
                <a:lnTo>
                  <a:pt x="1272969" y="0"/>
                </a:lnTo>
                <a:lnTo>
                  <a:pt x="1272969" y="1272969"/>
                </a:lnTo>
                <a:lnTo>
                  <a:pt x="0" y="127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42875" y="2831628"/>
            <a:ext cx="9319683" cy="5673841"/>
          </a:xfrm>
          <a:custGeom>
            <a:avLst/>
            <a:gdLst/>
            <a:ahLst/>
            <a:cxnLst/>
            <a:rect l="l" t="t" r="r" b="b"/>
            <a:pathLst>
              <a:path w="9319683" h="5673841">
                <a:moveTo>
                  <a:pt x="0" y="0"/>
                </a:moveTo>
                <a:lnTo>
                  <a:pt x="9319683" y="0"/>
                </a:lnTo>
                <a:lnTo>
                  <a:pt x="9319683" y="5673841"/>
                </a:lnTo>
                <a:lnTo>
                  <a:pt x="0" y="56738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TextBox 10"/>
          <p:cNvSpPr txBox="1"/>
          <p:nvPr/>
        </p:nvSpPr>
        <p:spPr>
          <a:xfrm>
            <a:off x="5571365" y="576262"/>
            <a:ext cx="714527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spc="-2">
                <a:solidFill>
                  <a:srgbClr val="000000"/>
                </a:solidFill>
                <a:latin typeface="Calistoga"/>
              </a:rPr>
              <a:t>GIỚI THIỆU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82280" y="2250565"/>
            <a:ext cx="540528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 dirty="0">
                <a:solidFill>
                  <a:srgbClr val="000000"/>
                </a:solidFill>
                <a:latin typeface="Calistoga"/>
              </a:rPr>
              <a:t>FA - Finite Automata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8495" y="8994775"/>
            <a:ext cx="7068443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5"/>
              </a:lnSpc>
              <a:spcBef>
                <a:spcPct val="0"/>
              </a:spcBef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Mô hình chung của một Automata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47326" y="3686231"/>
            <a:ext cx="7761620" cy="305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Đầu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thế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kỷ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XX</a:t>
            </a:r>
          </a:p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Mô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hình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toán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học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trừu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tượng</a:t>
            </a:r>
            <a:endParaRPr lang="en-US" sz="3500" u="none" strike="noStrike" dirty="0">
              <a:solidFill>
                <a:srgbClr val="000000">
                  <a:alpha val="80000"/>
                </a:srgbClr>
              </a:solidFill>
              <a:latin typeface="Public Sans Bold"/>
            </a:endParaRPr>
          </a:p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Mô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tả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và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phân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tích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các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ngôn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ngữ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chính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quy</a:t>
            </a:r>
            <a:endParaRPr lang="en-US" sz="3500" u="none" strike="noStrike" dirty="0">
              <a:solidFill>
                <a:srgbClr val="000000">
                  <a:alpha val="80000"/>
                </a:srgbClr>
              </a:solidFill>
              <a:latin typeface="Public Sans Bold"/>
            </a:endParaRPr>
          </a:p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Lý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thuyết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ngôn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ngữ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,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biên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dịch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,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giải</a:t>
            </a:r>
            <a:r>
              <a:rPr lang="en-US" sz="3500" u="none" strike="noStrike" dirty="0">
                <a:solidFill>
                  <a:srgbClr val="000000">
                    <a:alpha val="80000"/>
                  </a:srgbClr>
                </a:solidFill>
                <a:latin typeface="Public Sans Bold"/>
              </a:rPr>
              <a:t> </a:t>
            </a:r>
            <a:r>
              <a:rPr lang="en-US" sz="3500" u="none" strike="noStrike" dirty="0" err="1">
                <a:solidFill>
                  <a:srgbClr val="000000">
                    <a:alpha val="80000"/>
                  </a:srgbClr>
                </a:solidFill>
                <a:latin typeface="Public Sans Bold"/>
              </a:rPr>
              <a:t>mã</a:t>
            </a:r>
            <a:endParaRPr lang="en-US" sz="3500" u="none" strike="noStrike" dirty="0">
              <a:solidFill>
                <a:srgbClr val="000000">
                  <a:alpha val="80000"/>
                </a:srgbClr>
              </a:solidFill>
              <a:latin typeface="Public Sans 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-5400000">
            <a:off x="11420252" y="6946956"/>
            <a:ext cx="1023218" cy="102321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97075" tIns="97075" rIns="97075" bIns="970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604812" y="7269653"/>
            <a:ext cx="654100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4"/>
              </a:lnSpc>
              <a:spcBef>
                <a:spcPct val="0"/>
              </a:spcBef>
            </a:pPr>
            <a:r>
              <a:rPr lang="en-US" sz="2499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DFA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942121" y="6946956"/>
            <a:ext cx="1023218" cy="1023218"/>
            <a:chOff x="0" y="0"/>
            <a:chExt cx="1364291" cy="1364291"/>
          </a:xfrm>
        </p:grpSpPr>
        <p:grpSp>
          <p:nvGrpSpPr>
            <p:cNvPr id="19" name="Group 19"/>
            <p:cNvGrpSpPr/>
            <p:nvPr/>
          </p:nvGrpSpPr>
          <p:grpSpPr>
            <a:xfrm rot="-5400000">
              <a:off x="0" y="0"/>
              <a:ext cx="1364291" cy="1364291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232982" y="430262"/>
              <a:ext cx="898327" cy="503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4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>
                      <a:alpha val="80000"/>
                    </a:srgbClr>
                  </a:solidFill>
                  <a:latin typeface="Public Sans Bold"/>
                </a:rPr>
                <a:t>NFA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420252" y="8770504"/>
            <a:ext cx="1023218" cy="1023218"/>
            <a:chOff x="0" y="0"/>
            <a:chExt cx="1364291" cy="1364291"/>
          </a:xfrm>
        </p:grpSpPr>
        <p:grpSp>
          <p:nvGrpSpPr>
            <p:cNvPr id="24" name="Group 24"/>
            <p:cNvGrpSpPr/>
            <p:nvPr/>
          </p:nvGrpSpPr>
          <p:grpSpPr>
            <a:xfrm rot="-5400000">
              <a:off x="0" y="0"/>
              <a:ext cx="1364291" cy="1364291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400463" y="430262"/>
              <a:ext cx="563364" cy="503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4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>
                      <a:alpha val="80000"/>
                    </a:srgbClr>
                  </a:solidFill>
                  <a:latin typeface="Public Sans Bold"/>
                </a:rPr>
                <a:t>RE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961171" y="8770504"/>
            <a:ext cx="1023218" cy="1023218"/>
            <a:chOff x="0" y="0"/>
            <a:chExt cx="1364291" cy="1364291"/>
          </a:xfrm>
        </p:grpSpPr>
        <p:grpSp>
          <p:nvGrpSpPr>
            <p:cNvPr id="29" name="Group 29"/>
            <p:cNvGrpSpPr/>
            <p:nvPr/>
          </p:nvGrpSpPr>
          <p:grpSpPr>
            <a:xfrm rot="-5400000">
              <a:off x="0" y="0"/>
              <a:ext cx="1364291" cy="1364291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115507" y="430262"/>
              <a:ext cx="1133277" cy="503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4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>
                      <a:alpha val="80000"/>
                    </a:srgbClr>
                  </a:solidFill>
                  <a:latin typeface="Public Sans Bold"/>
                </a:rPr>
                <a:t>NFAԑ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 flipV="1">
            <a:off x="12443470" y="7458565"/>
            <a:ext cx="2157771" cy="14287"/>
          </a:xfrm>
          <a:prstGeom prst="line">
            <a:avLst/>
          </a:prstGeom>
          <a:ln w="47625" cap="flat">
            <a:solidFill>
              <a:srgbClr val="4D5E5F">
                <a:alpha val="34902"/>
              </a:srgbClr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34" name="AutoShape 34"/>
          <p:cNvSpPr/>
          <p:nvPr/>
        </p:nvSpPr>
        <p:spPr>
          <a:xfrm>
            <a:off x="12443470" y="9282112"/>
            <a:ext cx="2517701" cy="0"/>
          </a:xfrm>
          <a:prstGeom prst="line">
            <a:avLst/>
          </a:prstGeom>
          <a:ln w="47625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35" name="AutoShape 35"/>
          <p:cNvSpPr/>
          <p:nvPr/>
        </p:nvSpPr>
        <p:spPr>
          <a:xfrm flipV="1">
            <a:off x="11931861" y="7970174"/>
            <a:ext cx="0" cy="800330"/>
          </a:xfrm>
          <a:prstGeom prst="line">
            <a:avLst/>
          </a:prstGeom>
          <a:ln w="47625" cap="flat">
            <a:solidFill>
              <a:srgbClr val="4D5E5F">
                <a:alpha val="34902"/>
              </a:srgbClr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36" name="AutoShape 36"/>
          <p:cNvSpPr/>
          <p:nvPr/>
        </p:nvSpPr>
        <p:spPr>
          <a:xfrm flipV="1">
            <a:off x="15453730" y="7970174"/>
            <a:ext cx="0" cy="800330"/>
          </a:xfrm>
          <a:prstGeom prst="line">
            <a:avLst/>
          </a:prstGeom>
          <a:ln w="47625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37" name="AutoShape 37"/>
          <p:cNvSpPr/>
          <p:nvPr/>
        </p:nvSpPr>
        <p:spPr>
          <a:xfrm>
            <a:off x="11931861" y="7458565"/>
            <a:ext cx="3029310" cy="1560073"/>
          </a:xfrm>
          <a:prstGeom prst="line">
            <a:avLst/>
          </a:prstGeom>
          <a:ln w="47625" cap="flat">
            <a:solidFill>
              <a:srgbClr val="4D5E5F">
                <a:alpha val="34902"/>
              </a:srgbClr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38" name="Freeform 38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9" name="Freeform 39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0" name="Freeform 40"/>
          <p:cNvSpPr/>
          <p:nvPr/>
        </p:nvSpPr>
        <p:spPr>
          <a:xfrm>
            <a:off x="14612422" y="538460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1" name="Freeform 41"/>
          <p:cNvSpPr/>
          <p:nvPr/>
        </p:nvSpPr>
        <p:spPr>
          <a:xfrm>
            <a:off x="10526380" y="132062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5571365" y="576262"/>
            <a:ext cx="714527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 u="none" strike="noStrike" spc="-2">
                <a:solidFill>
                  <a:srgbClr val="000000"/>
                </a:solidFill>
                <a:latin typeface="Calistoga"/>
              </a:rPr>
              <a:t>GIỚI THIỆU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24283" y="2810452"/>
            <a:ext cx="14041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DFA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7406" y="4122737"/>
            <a:ext cx="8463717" cy="204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 Hàm chuyển xác định duy nhất một trạng thái tiếp theo</a:t>
            </a:r>
          </a:p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Không chấp nhận chuyển trên nhãn rỗng ԑ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Freeform 14"/>
          <p:cNvSpPr/>
          <p:nvPr/>
        </p:nvSpPr>
        <p:spPr>
          <a:xfrm>
            <a:off x="14612422" y="538460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Freeform 15"/>
          <p:cNvSpPr/>
          <p:nvPr/>
        </p:nvSpPr>
        <p:spPr>
          <a:xfrm>
            <a:off x="10526380" y="132062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6390960" y="4129230"/>
            <a:ext cx="1420484" cy="142048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34764" tIns="134764" rIns="134764" bIns="134764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647175" y="4577214"/>
            <a:ext cx="908055" cy="52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1"/>
              </a:lnSpc>
              <a:spcBef>
                <a:spcPct val="0"/>
              </a:spcBef>
            </a:pPr>
            <a:r>
              <a:rPr lang="en-US" sz="347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DFA</a:t>
            </a:r>
          </a:p>
        </p:txBody>
      </p:sp>
      <p:grpSp>
        <p:nvGrpSpPr>
          <p:cNvPr id="20" name="Group 20"/>
          <p:cNvGrpSpPr/>
          <p:nvPr/>
        </p:nvGrpSpPr>
        <p:grpSpPr>
          <a:xfrm rot="-5400000">
            <a:off x="1028700" y="4124902"/>
            <a:ext cx="1424812" cy="142481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35175" tIns="135175" rIns="135175" bIns="1351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9331" y="4574251"/>
            <a:ext cx="1183550" cy="526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3"/>
              </a:lnSpc>
              <a:spcBef>
                <a:spcPct val="0"/>
              </a:spcBef>
            </a:pPr>
            <a:r>
              <a:rPr lang="en-US" sz="3481">
                <a:solidFill>
                  <a:srgbClr val="000000">
                    <a:alpha val="80000"/>
                  </a:srgbClr>
                </a:solidFill>
                <a:latin typeface="Public Sans Bold"/>
              </a:rPr>
              <a:t>NFAԑ</a:t>
            </a:r>
          </a:p>
        </p:txBody>
      </p:sp>
      <p:sp>
        <p:nvSpPr>
          <p:cNvPr id="24" name="AutoShape 24"/>
          <p:cNvSpPr/>
          <p:nvPr/>
        </p:nvSpPr>
        <p:spPr>
          <a:xfrm flipH="1" flipV="1">
            <a:off x="2453512" y="4837595"/>
            <a:ext cx="3937447" cy="1590"/>
          </a:xfrm>
          <a:prstGeom prst="line">
            <a:avLst/>
          </a:prstGeom>
          <a:ln w="76200" cap="flat">
            <a:solidFill>
              <a:srgbClr val="4D5E5F">
                <a:alpha val="34902"/>
              </a:srgbClr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25" name="TextBox 25"/>
          <p:cNvSpPr txBox="1"/>
          <p:nvPr/>
        </p:nvSpPr>
        <p:spPr>
          <a:xfrm>
            <a:off x="1141929" y="5972947"/>
            <a:ext cx="6456211" cy="153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“Introduction to Automata Theory, Languages and Computation” - 1979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83576" y="6792913"/>
            <a:ext cx="1960091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Calistoga"/>
              </a:rPr>
              <a:t>NFAԑ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87406" y="8107363"/>
            <a:ext cx="8463717" cy="153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 Hàm chuyển xác định một hoặc nhiều hơn một trạng thái tiếp theo</a:t>
            </a:r>
          </a:p>
          <a:p>
            <a:pPr marL="755652" lvl="1" indent="-377826">
              <a:lnSpc>
                <a:spcPts val="4025"/>
              </a:lnSpc>
              <a:buFont typeface="Arial"/>
              <a:buChar char="•"/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Chấp nhận chuyển trên nhãn rỗng ԑ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41355" y="8605022"/>
            <a:ext cx="767071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Calistoga"/>
              </a:rPr>
              <a:t>Tại sao cần phải chuyển đổi?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5571365" y="576262"/>
            <a:ext cx="714527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 u="none" strike="noStrike" spc="-2">
                <a:solidFill>
                  <a:srgbClr val="000000"/>
                </a:solidFill>
                <a:latin typeface="Calistoga"/>
              </a:rPr>
              <a:t>GIỚI THIỆU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5068" y="3487232"/>
            <a:ext cx="14041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 spc="-1">
                <a:solidFill>
                  <a:srgbClr val="000000"/>
                </a:solidFill>
                <a:latin typeface="Calistoga"/>
              </a:rPr>
              <a:t>DFA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78191" y="4818568"/>
            <a:ext cx="7463605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>
              <a:lnSpc>
                <a:spcPts val="5174"/>
              </a:lnSpc>
              <a:buFont typeface="Arial"/>
              <a:buChar char="•"/>
            </a:pPr>
            <a:r>
              <a:rPr lang="en-US" sz="4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 Hiệu quả hơn</a:t>
            </a:r>
          </a:p>
          <a:p>
            <a:pPr marL="971550" lvl="1" indent="-485775">
              <a:lnSpc>
                <a:spcPts val="5174"/>
              </a:lnSpc>
              <a:buFont typeface="Arial"/>
              <a:buChar char="•"/>
            </a:pPr>
            <a:r>
              <a:rPr lang="en-US" sz="4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Cấu trúc đơn giản hơn</a:t>
            </a:r>
          </a:p>
          <a:p>
            <a:pPr marL="971550" lvl="1" indent="-485775">
              <a:lnSpc>
                <a:spcPts val="5174"/>
              </a:lnSpc>
              <a:buFont typeface="Arial"/>
              <a:buChar char="•"/>
            </a:pPr>
            <a:r>
              <a:rPr lang="en-US" sz="4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Dễ hiểu hơn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Freeform 14"/>
          <p:cNvSpPr/>
          <p:nvPr/>
        </p:nvSpPr>
        <p:spPr>
          <a:xfrm>
            <a:off x="14612422" y="538460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Freeform 15"/>
          <p:cNvSpPr/>
          <p:nvPr/>
        </p:nvSpPr>
        <p:spPr>
          <a:xfrm>
            <a:off x="10526380" y="132062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6390960" y="4129230"/>
            <a:ext cx="1420484" cy="142048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34764" tIns="134764" rIns="134764" bIns="134764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647175" y="4577214"/>
            <a:ext cx="908055" cy="52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1"/>
              </a:lnSpc>
              <a:spcBef>
                <a:spcPct val="0"/>
              </a:spcBef>
            </a:pPr>
            <a:r>
              <a:rPr lang="en-US" sz="347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DFA</a:t>
            </a:r>
          </a:p>
        </p:txBody>
      </p:sp>
      <p:grpSp>
        <p:nvGrpSpPr>
          <p:cNvPr id="20" name="Group 20"/>
          <p:cNvGrpSpPr/>
          <p:nvPr/>
        </p:nvGrpSpPr>
        <p:grpSpPr>
          <a:xfrm rot="-5400000">
            <a:off x="1028700" y="4124902"/>
            <a:ext cx="1424812" cy="142481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135175" tIns="135175" rIns="135175" bIns="135175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9331" y="4574251"/>
            <a:ext cx="1183550" cy="526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3"/>
              </a:lnSpc>
              <a:spcBef>
                <a:spcPct val="0"/>
              </a:spcBef>
            </a:pPr>
            <a:r>
              <a:rPr lang="en-US" sz="3481">
                <a:solidFill>
                  <a:srgbClr val="000000">
                    <a:alpha val="80000"/>
                  </a:srgbClr>
                </a:solidFill>
                <a:latin typeface="Public Sans Bold"/>
              </a:rPr>
              <a:t>NFAԑ</a:t>
            </a:r>
          </a:p>
        </p:txBody>
      </p:sp>
      <p:sp>
        <p:nvSpPr>
          <p:cNvPr id="24" name="AutoShape 24"/>
          <p:cNvSpPr/>
          <p:nvPr/>
        </p:nvSpPr>
        <p:spPr>
          <a:xfrm flipH="1" flipV="1">
            <a:off x="2453512" y="4837595"/>
            <a:ext cx="3937447" cy="1590"/>
          </a:xfrm>
          <a:prstGeom prst="line">
            <a:avLst/>
          </a:prstGeom>
          <a:ln w="76200" cap="flat">
            <a:solidFill>
              <a:srgbClr val="4D5E5F">
                <a:alpha val="34902"/>
              </a:srgbClr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25" name="TextBox 25"/>
          <p:cNvSpPr txBox="1"/>
          <p:nvPr/>
        </p:nvSpPr>
        <p:spPr>
          <a:xfrm>
            <a:off x="1141929" y="5972947"/>
            <a:ext cx="6456211" cy="153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sz="3500" u="none" strike="noStrike">
                <a:solidFill>
                  <a:srgbClr val="000000">
                    <a:alpha val="80000"/>
                  </a:srgbClr>
                </a:solidFill>
                <a:latin typeface="Public Sans Bold"/>
              </a:rPr>
              <a:t>“Introduction to Automata Theory, Languages and Computation” - 1979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41355" y="8605022"/>
            <a:ext cx="767071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Calistoga"/>
              </a:rPr>
              <a:t>Tại sao cần phải chuyển đổi?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807366" y="9556396"/>
            <a:ext cx="650890" cy="7738"/>
          </a:xfrm>
          <a:prstGeom prst="line">
            <a:avLst/>
          </a:prstGeom>
          <a:ln w="28575" cap="flat">
            <a:solidFill>
              <a:srgbClr val="4D5E5F">
                <a:alpha val="34902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28" name="Freeform 28"/>
          <p:cNvSpPr/>
          <p:nvPr/>
        </p:nvSpPr>
        <p:spPr>
          <a:xfrm>
            <a:off x="11468539" y="9062905"/>
            <a:ext cx="1002459" cy="1002459"/>
          </a:xfrm>
          <a:custGeom>
            <a:avLst/>
            <a:gdLst/>
            <a:ahLst/>
            <a:cxnLst/>
            <a:rect l="l" t="t" r="r" b="b"/>
            <a:pathLst>
              <a:path w="1002459" h="1002459">
                <a:moveTo>
                  <a:pt x="0" y="0"/>
                </a:moveTo>
                <a:lnTo>
                  <a:pt x="1002460" y="0"/>
                </a:lnTo>
                <a:lnTo>
                  <a:pt x="1002460" y="1002459"/>
                </a:lnTo>
                <a:lnTo>
                  <a:pt x="0" y="1002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grpSp>
        <p:nvGrpSpPr>
          <p:cNvPr id="29" name="Group 29"/>
          <p:cNvGrpSpPr/>
          <p:nvPr/>
        </p:nvGrpSpPr>
        <p:grpSpPr>
          <a:xfrm>
            <a:off x="11543981" y="9138346"/>
            <a:ext cx="851576" cy="85157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8A0A3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3368858" y="7514379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7" y="0"/>
                </a:lnTo>
                <a:lnTo>
                  <a:pt x="803627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3" name="Freeform 33"/>
          <p:cNvSpPr/>
          <p:nvPr/>
        </p:nvSpPr>
        <p:spPr>
          <a:xfrm>
            <a:off x="15543609" y="7514379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7" y="0"/>
                </a:lnTo>
                <a:lnTo>
                  <a:pt x="803627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4" name="Freeform 34"/>
          <p:cNvSpPr/>
          <p:nvPr/>
        </p:nvSpPr>
        <p:spPr>
          <a:xfrm>
            <a:off x="14525224" y="9162321"/>
            <a:ext cx="803627" cy="803627"/>
          </a:xfrm>
          <a:custGeom>
            <a:avLst/>
            <a:gdLst/>
            <a:ahLst/>
            <a:cxnLst/>
            <a:rect l="l" t="t" r="r" b="b"/>
            <a:pathLst>
              <a:path w="803627" h="803627">
                <a:moveTo>
                  <a:pt x="0" y="0"/>
                </a:moveTo>
                <a:lnTo>
                  <a:pt x="803626" y="0"/>
                </a:lnTo>
                <a:lnTo>
                  <a:pt x="803626" y="803627"/>
                </a:lnTo>
                <a:lnTo>
                  <a:pt x="0" y="80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5" name="Freeform 35"/>
          <p:cNvSpPr/>
          <p:nvPr/>
        </p:nvSpPr>
        <p:spPr>
          <a:xfrm rot="-2491778">
            <a:off x="11631774" y="8197558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8" y="0"/>
                </a:lnTo>
                <a:lnTo>
                  <a:pt x="1941848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36" name="Freeform 36"/>
          <p:cNvSpPr/>
          <p:nvPr/>
        </p:nvSpPr>
        <p:spPr>
          <a:xfrm rot="-2491778" flipV="1">
            <a:off x="12273203" y="8855614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367186"/>
                </a:moveTo>
                <a:lnTo>
                  <a:pt x="1941847" y="367186"/>
                </a:lnTo>
                <a:lnTo>
                  <a:pt x="1941847" y="0"/>
                </a:lnTo>
                <a:lnTo>
                  <a:pt x="0" y="0"/>
                </a:lnTo>
                <a:lnTo>
                  <a:pt x="0" y="367186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37" name="Freeform 37"/>
          <p:cNvSpPr/>
          <p:nvPr/>
        </p:nvSpPr>
        <p:spPr>
          <a:xfrm rot="-65162">
            <a:off x="13863758" y="7214426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7" y="0"/>
                </a:lnTo>
                <a:lnTo>
                  <a:pt x="1941847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38" name="Freeform 38"/>
          <p:cNvSpPr/>
          <p:nvPr/>
        </p:nvSpPr>
        <p:spPr>
          <a:xfrm rot="7411162">
            <a:off x="14946534" y="8855614"/>
            <a:ext cx="1941848" cy="367186"/>
          </a:xfrm>
          <a:custGeom>
            <a:avLst/>
            <a:gdLst/>
            <a:ahLst/>
            <a:cxnLst/>
            <a:rect l="l" t="t" r="r" b="b"/>
            <a:pathLst>
              <a:path w="1941848" h="367186">
                <a:moveTo>
                  <a:pt x="0" y="0"/>
                </a:moveTo>
                <a:lnTo>
                  <a:pt x="1941847" y="0"/>
                </a:lnTo>
                <a:lnTo>
                  <a:pt x="1941847" y="367186"/>
                </a:lnTo>
                <a:lnTo>
                  <a:pt x="0" y="367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39" name="Freeform 39"/>
          <p:cNvSpPr/>
          <p:nvPr/>
        </p:nvSpPr>
        <p:spPr>
          <a:xfrm>
            <a:off x="17503399" y="2536353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0" name="Freeform 40"/>
          <p:cNvSpPr/>
          <p:nvPr/>
        </p:nvSpPr>
        <p:spPr>
          <a:xfrm>
            <a:off x="-365768" y="70057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1" name="Freeform 41"/>
          <p:cNvSpPr/>
          <p:nvPr/>
        </p:nvSpPr>
        <p:spPr>
          <a:xfrm>
            <a:off x="12593068" y="3095058"/>
            <a:ext cx="247135" cy="247135"/>
          </a:xfrm>
          <a:custGeom>
            <a:avLst/>
            <a:gdLst/>
            <a:ahLst/>
            <a:cxnLst/>
            <a:rect l="l" t="t" r="r" b="b"/>
            <a:pathLst>
              <a:path w="247135" h="247135">
                <a:moveTo>
                  <a:pt x="0" y="0"/>
                </a:moveTo>
                <a:lnTo>
                  <a:pt x="247135" y="0"/>
                </a:lnTo>
                <a:lnTo>
                  <a:pt x="247135" y="247135"/>
                </a:lnTo>
                <a:lnTo>
                  <a:pt x="0" y="247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2" name="Freeform 42"/>
          <p:cNvSpPr/>
          <p:nvPr/>
        </p:nvSpPr>
        <p:spPr>
          <a:xfrm>
            <a:off x="14873930" y="3306504"/>
            <a:ext cx="247135" cy="247135"/>
          </a:xfrm>
          <a:custGeom>
            <a:avLst/>
            <a:gdLst/>
            <a:ahLst/>
            <a:cxnLst/>
            <a:rect l="l" t="t" r="r" b="b"/>
            <a:pathLst>
              <a:path w="247135" h="247135">
                <a:moveTo>
                  <a:pt x="0" y="0"/>
                </a:moveTo>
                <a:lnTo>
                  <a:pt x="247135" y="0"/>
                </a:lnTo>
                <a:lnTo>
                  <a:pt x="247135" y="247135"/>
                </a:lnTo>
                <a:lnTo>
                  <a:pt x="0" y="247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3" name="Freeform 43"/>
          <p:cNvSpPr/>
          <p:nvPr/>
        </p:nvSpPr>
        <p:spPr>
          <a:xfrm>
            <a:off x="8264935" y="3582997"/>
            <a:ext cx="247135" cy="247135"/>
          </a:xfrm>
          <a:custGeom>
            <a:avLst/>
            <a:gdLst/>
            <a:ahLst/>
            <a:cxnLst/>
            <a:rect l="l" t="t" r="r" b="b"/>
            <a:pathLst>
              <a:path w="247135" h="247135">
                <a:moveTo>
                  <a:pt x="0" y="0"/>
                </a:moveTo>
                <a:lnTo>
                  <a:pt x="247135" y="0"/>
                </a:lnTo>
                <a:lnTo>
                  <a:pt x="247135" y="247135"/>
                </a:lnTo>
                <a:lnTo>
                  <a:pt x="0" y="247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970364" y="576262"/>
            <a:ext cx="834727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 u="none" strike="noStrike" spc="-2">
                <a:solidFill>
                  <a:srgbClr val="000000"/>
                </a:solidFill>
                <a:latin typeface="Calistoga"/>
              </a:rPr>
              <a:t>MỤC TIÊU BÀI TOÁN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2413450" y="3118368"/>
            <a:ext cx="13461099" cy="5097833"/>
            <a:chOff x="0" y="0"/>
            <a:chExt cx="3545310" cy="13426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45310" cy="1342639"/>
            </a:xfrm>
            <a:custGeom>
              <a:avLst/>
              <a:gdLst/>
              <a:ahLst/>
              <a:cxnLst/>
              <a:rect l="l" t="t" r="r" b="b"/>
              <a:pathLst>
                <a:path w="3545310" h="1342639">
                  <a:moveTo>
                    <a:pt x="17254" y="0"/>
                  </a:moveTo>
                  <a:lnTo>
                    <a:pt x="3528056" y="0"/>
                  </a:lnTo>
                  <a:cubicBezTo>
                    <a:pt x="3537585" y="0"/>
                    <a:pt x="3545310" y="7725"/>
                    <a:pt x="3545310" y="17254"/>
                  </a:cubicBezTo>
                  <a:lnTo>
                    <a:pt x="3545310" y="1325385"/>
                  </a:lnTo>
                  <a:cubicBezTo>
                    <a:pt x="3545310" y="1334914"/>
                    <a:pt x="3537585" y="1342639"/>
                    <a:pt x="3528056" y="1342639"/>
                  </a:cubicBezTo>
                  <a:lnTo>
                    <a:pt x="17254" y="1342639"/>
                  </a:lnTo>
                  <a:cubicBezTo>
                    <a:pt x="12678" y="1342639"/>
                    <a:pt x="8289" y="1340821"/>
                    <a:pt x="5054" y="1337586"/>
                  </a:cubicBezTo>
                  <a:cubicBezTo>
                    <a:pt x="1818" y="1334350"/>
                    <a:pt x="0" y="1329961"/>
                    <a:pt x="0" y="1325385"/>
                  </a:cubicBezTo>
                  <a:lnTo>
                    <a:pt x="0" y="17254"/>
                  </a:lnTo>
                  <a:cubicBezTo>
                    <a:pt x="0" y="12678"/>
                    <a:pt x="1818" y="8289"/>
                    <a:pt x="5054" y="5054"/>
                  </a:cubicBezTo>
                  <a:cubicBezTo>
                    <a:pt x="8289" y="1818"/>
                    <a:pt x="12678" y="0"/>
                    <a:pt x="17254" y="0"/>
                  </a:cubicBezTo>
                  <a:close/>
                </a:path>
              </a:pathLst>
            </a:custGeom>
            <a:solidFill>
              <a:srgbClr val="BBE0E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545310" cy="1380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651404" y="2966910"/>
            <a:ext cx="12985192" cy="508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427" lvl="1" indent="-445214">
              <a:lnSpc>
                <a:spcPts val="8248"/>
              </a:lnSpc>
              <a:buFont typeface="Arial"/>
              <a:buChar char="•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Dựa vào kiến thức và ngôn ngữ lập trình đã học xây dựng hệ thống chuyển đổi NFAԑ sang DFA</a:t>
            </a:r>
          </a:p>
          <a:p>
            <a:pPr marL="890427" lvl="1" indent="-445214">
              <a:lnSpc>
                <a:spcPts val="8248"/>
              </a:lnSpc>
              <a:buFont typeface="Arial"/>
              <a:buChar char="•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Hiểu rõ sự khác biệt giữa DFA và NFAԑ</a:t>
            </a:r>
          </a:p>
          <a:p>
            <a:pPr marL="890427" lvl="1" indent="-445214">
              <a:lnSpc>
                <a:spcPts val="8248"/>
              </a:lnSpc>
              <a:buFont typeface="Arial"/>
              <a:buChar char="•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Rèn luyện kỹ năng lập trình</a:t>
            </a:r>
          </a:p>
          <a:p>
            <a:pPr marL="890427" lvl="1" indent="-445214">
              <a:lnSpc>
                <a:spcPts val="8248"/>
              </a:lnSpc>
              <a:buFont typeface="Arial"/>
              <a:buChar char="•"/>
            </a:pPr>
            <a:r>
              <a:rPr lang="en-US" sz="4124">
                <a:solidFill>
                  <a:srgbClr val="000000"/>
                </a:solidFill>
                <a:latin typeface="Calistoga"/>
              </a:rPr>
              <a:t>Nâng cao kiến thức lý thuyết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PHƯƠNG PHÁP THỰC HIỆN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814800" y="4819460"/>
            <a:ext cx="8397648" cy="3035681"/>
            <a:chOff x="0" y="0"/>
            <a:chExt cx="2211726" cy="7995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11726" cy="799521"/>
            </a:xfrm>
            <a:custGeom>
              <a:avLst/>
              <a:gdLst/>
              <a:ahLst/>
              <a:cxnLst/>
              <a:rect l="l" t="t" r="r" b="b"/>
              <a:pathLst>
                <a:path w="2211726" h="799521">
                  <a:moveTo>
                    <a:pt x="27657" y="0"/>
                  </a:moveTo>
                  <a:lnTo>
                    <a:pt x="2184069" y="0"/>
                  </a:lnTo>
                  <a:cubicBezTo>
                    <a:pt x="2199343" y="0"/>
                    <a:pt x="2211726" y="12383"/>
                    <a:pt x="2211726" y="27657"/>
                  </a:cubicBezTo>
                  <a:lnTo>
                    <a:pt x="2211726" y="771864"/>
                  </a:lnTo>
                  <a:cubicBezTo>
                    <a:pt x="2211726" y="787138"/>
                    <a:pt x="2199343" y="799521"/>
                    <a:pt x="2184069" y="799521"/>
                  </a:cubicBezTo>
                  <a:lnTo>
                    <a:pt x="27657" y="799521"/>
                  </a:lnTo>
                  <a:cubicBezTo>
                    <a:pt x="12383" y="799521"/>
                    <a:pt x="0" y="787138"/>
                    <a:pt x="0" y="771864"/>
                  </a:cubicBezTo>
                  <a:lnTo>
                    <a:pt x="0" y="27657"/>
                  </a:lnTo>
                  <a:cubicBezTo>
                    <a:pt x="0" y="12383"/>
                    <a:pt x="12383" y="0"/>
                    <a:pt x="27657" y="0"/>
                  </a:cubicBezTo>
                  <a:close/>
                </a:path>
              </a:pathLst>
            </a:custGeom>
            <a:solidFill>
              <a:srgbClr val="BBE0E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211726" cy="8376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42934" y="2898771"/>
            <a:ext cx="6941381" cy="1466215"/>
            <a:chOff x="0" y="0"/>
            <a:chExt cx="9255174" cy="1954953"/>
          </a:xfrm>
        </p:grpSpPr>
        <p:grpSp>
          <p:nvGrpSpPr>
            <p:cNvPr id="17" name="Group 17"/>
            <p:cNvGrpSpPr/>
            <p:nvPr/>
          </p:nvGrpSpPr>
          <p:grpSpPr>
            <a:xfrm rot="-5400000">
              <a:off x="595407" y="0"/>
              <a:ext cx="1923203" cy="1923203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182080"/>
              <a:ext cx="9255174" cy="1566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00"/>
                </a:lnSpc>
              </a:pPr>
              <a:r>
                <a:rPr lang="en-US" sz="7000">
                  <a:solidFill>
                    <a:srgbClr val="222268"/>
                  </a:solidFill>
                  <a:latin typeface="Public Sans Bold Italics"/>
                </a:rPr>
                <a:t>KIẾN THỨC</a:t>
              </a:r>
            </a:p>
          </p:txBody>
        </p:sp>
        <p:sp>
          <p:nvSpPr>
            <p:cNvPr id="21" name="AutoShape 21"/>
            <p:cNvSpPr/>
            <p:nvPr/>
          </p:nvSpPr>
          <p:spPr>
            <a:xfrm flipV="1">
              <a:off x="2767619" y="1923203"/>
              <a:ext cx="4391158" cy="0"/>
            </a:xfrm>
            <a:prstGeom prst="line">
              <a:avLst/>
            </a:prstGeom>
            <a:ln w="63500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939303" y="2898771"/>
            <a:ext cx="6941381" cy="1466215"/>
            <a:chOff x="0" y="0"/>
            <a:chExt cx="9255174" cy="1954953"/>
          </a:xfrm>
        </p:grpSpPr>
        <p:grpSp>
          <p:nvGrpSpPr>
            <p:cNvPr id="23" name="Group 23"/>
            <p:cNvGrpSpPr/>
            <p:nvPr/>
          </p:nvGrpSpPr>
          <p:grpSpPr>
            <a:xfrm rot="-5400000">
              <a:off x="595407" y="0"/>
              <a:ext cx="1923203" cy="1923203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0" y="182080"/>
              <a:ext cx="9255174" cy="1566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00"/>
                </a:lnSpc>
              </a:pPr>
              <a:r>
                <a:rPr lang="en-US" sz="7000">
                  <a:solidFill>
                    <a:srgbClr val="222268"/>
                  </a:solidFill>
                  <a:latin typeface="Public Sans Bold Italics"/>
                </a:rPr>
                <a:t>CÔNG CỤ</a:t>
              </a:r>
            </a:p>
          </p:txBody>
        </p:sp>
        <p:sp>
          <p:nvSpPr>
            <p:cNvPr id="27" name="AutoShape 27"/>
            <p:cNvSpPr/>
            <p:nvPr/>
          </p:nvSpPr>
          <p:spPr>
            <a:xfrm flipV="1">
              <a:off x="2767619" y="1923203"/>
              <a:ext cx="4391158" cy="0"/>
            </a:xfrm>
            <a:prstGeom prst="line">
              <a:avLst/>
            </a:prstGeom>
            <a:ln w="63500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66587" y="5069836"/>
            <a:ext cx="7694074" cy="246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Public Sans"/>
              </a:rPr>
              <a:t>Lý thuyết DFA và NFAε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Public Sans"/>
              </a:rPr>
              <a:t>Lập trình căn bản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Public Sans"/>
              </a:rPr>
              <a:t>Lập trình hướng đối tượng</a:t>
            </a: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Public Sans"/>
              </a:rPr>
              <a:t>Thư viện streamlit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719812" y="4819460"/>
            <a:ext cx="8397648" cy="3035681"/>
            <a:chOff x="0" y="0"/>
            <a:chExt cx="2211726" cy="79952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11726" cy="799521"/>
            </a:xfrm>
            <a:custGeom>
              <a:avLst/>
              <a:gdLst/>
              <a:ahLst/>
              <a:cxnLst/>
              <a:rect l="l" t="t" r="r" b="b"/>
              <a:pathLst>
                <a:path w="2211726" h="799521">
                  <a:moveTo>
                    <a:pt x="27657" y="0"/>
                  </a:moveTo>
                  <a:lnTo>
                    <a:pt x="2184069" y="0"/>
                  </a:lnTo>
                  <a:cubicBezTo>
                    <a:pt x="2199343" y="0"/>
                    <a:pt x="2211726" y="12383"/>
                    <a:pt x="2211726" y="27657"/>
                  </a:cubicBezTo>
                  <a:lnTo>
                    <a:pt x="2211726" y="771864"/>
                  </a:lnTo>
                  <a:cubicBezTo>
                    <a:pt x="2211726" y="787138"/>
                    <a:pt x="2199343" y="799521"/>
                    <a:pt x="2184069" y="799521"/>
                  </a:cubicBezTo>
                  <a:lnTo>
                    <a:pt x="27657" y="799521"/>
                  </a:lnTo>
                  <a:cubicBezTo>
                    <a:pt x="12383" y="799521"/>
                    <a:pt x="0" y="787138"/>
                    <a:pt x="0" y="771864"/>
                  </a:cubicBezTo>
                  <a:lnTo>
                    <a:pt x="0" y="27657"/>
                  </a:lnTo>
                  <a:cubicBezTo>
                    <a:pt x="0" y="12383"/>
                    <a:pt x="12383" y="0"/>
                    <a:pt x="27657" y="0"/>
                  </a:cubicBezTo>
                  <a:close/>
                </a:path>
              </a:pathLst>
            </a:custGeom>
            <a:solidFill>
              <a:srgbClr val="BBE0E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211726" cy="8376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450436" y="5349874"/>
            <a:ext cx="6844043" cy="1974853"/>
            <a:chOff x="0" y="0"/>
            <a:chExt cx="9125390" cy="2633137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76200"/>
              <a:ext cx="8471985" cy="783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Ngôn ngữ lập trình Python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024468"/>
              <a:ext cx="9125390" cy="1608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Public Sans"/>
                </a:rPr>
                <a:t>Ứng dụng lập trình Visual Studio Code hoặc Pycharm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604190" y="2650653"/>
            <a:ext cx="6941381" cy="1466215"/>
            <a:chOff x="0" y="0"/>
            <a:chExt cx="9255174" cy="1954953"/>
          </a:xfrm>
        </p:grpSpPr>
        <p:grpSp>
          <p:nvGrpSpPr>
            <p:cNvPr id="14" name="Group 14"/>
            <p:cNvGrpSpPr/>
            <p:nvPr/>
          </p:nvGrpSpPr>
          <p:grpSpPr>
            <a:xfrm rot="-5400000">
              <a:off x="595407" y="0"/>
              <a:ext cx="1923203" cy="1923203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82080"/>
              <a:ext cx="9255174" cy="1566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00"/>
                </a:lnSpc>
              </a:pPr>
              <a:r>
                <a:rPr lang="en-US" sz="7000">
                  <a:solidFill>
                    <a:srgbClr val="222268"/>
                  </a:solidFill>
                  <a:latin typeface="Public Sans Bold Italics"/>
                </a:rPr>
                <a:t>GIẢI THUẬT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2767619" y="1923203"/>
              <a:ext cx="4391158" cy="0"/>
            </a:xfrm>
            <a:prstGeom prst="line">
              <a:avLst/>
            </a:prstGeom>
            <a:ln w="63500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332301" y="4412143"/>
            <a:ext cx="11623398" cy="5189718"/>
            <a:chOff x="0" y="0"/>
            <a:chExt cx="3061306" cy="13668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061307" cy="1366839"/>
            </a:xfrm>
            <a:custGeom>
              <a:avLst/>
              <a:gdLst/>
              <a:ahLst/>
              <a:cxnLst/>
              <a:rect l="l" t="t" r="r" b="b"/>
              <a:pathLst>
                <a:path w="3061307" h="1366839">
                  <a:moveTo>
                    <a:pt x="19982" y="0"/>
                  </a:moveTo>
                  <a:lnTo>
                    <a:pt x="3041325" y="0"/>
                  </a:lnTo>
                  <a:cubicBezTo>
                    <a:pt x="3046624" y="0"/>
                    <a:pt x="3051707" y="2105"/>
                    <a:pt x="3055454" y="5853"/>
                  </a:cubicBezTo>
                  <a:cubicBezTo>
                    <a:pt x="3059201" y="9600"/>
                    <a:pt x="3061307" y="14682"/>
                    <a:pt x="3061307" y="19982"/>
                  </a:cubicBezTo>
                  <a:lnTo>
                    <a:pt x="3061307" y="1346858"/>
                  </a:lnTo>
                  <a:cubicBezTo>
                    <a:pt x="3061307" y="1352157"/>
                    <a:pt x="3059201" y="1357240"/>
                    <a:pt x="3055454" y="1360987"/>
                  </a:cubicBezTo>
                  <a:cubicBezTo>
                    <a:pt x="3051707" y="1364734"/>
                    <a:pt x="3046624" y="1366839"/>
                    <a:pt x="3041325" y="1366839"/>
                  </a:cubicBezTo>
                  <a:lnTo>
                    <a:pt x="19982" y="1366839"/>
                  </a:lnTo>
                  <a:cubicBezTo>
                    <a:pt x="8946" y="1366839"/>
                    <a:pt x="0" y="1357893"/>
                    <a:pt x="0" y="1346858"/>
                  </a:cubicBezTo>
                  <a:lnTo>
                    <a:pt x="0" y="19982"/>
                  </a:lnTo>
                  <a:cubicBezTo>
                    <a:pt x="0" y="14682"/>
                    <a:pt x="2105" y="9600"/>
                    <a:pt x="5853" y="5853"/>
                  </a:cubicBezTo>
                  <a:cubicBezTo>
                    <a:pt x="9600" y="2105"/>
                    <a:pt x="14682" y="0"/>
                    <a:pt x="19982" y="0"/>
                  </a:cubicBezTo>
                  <a:close/>
                </a:path>
              </a:pathLst>
            </a:custGeom>
            <a:solidFill>
              <a:srgbClr val="BBE0E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061306" cy="1404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533470" y="4397152"/>
            <a:ext cx="11221060" cy="487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en-US" sz="3500">
                <a:solidFill>
                  <a:srgbClr val="000000"/>
                </a:solidFill>
                <a:latin typeface="Calistoga"/>
              </a:rPr>
              <a:t> Bước 1: Xác định tập trạng thái mới</a:t>
            </a:r>
          </a:p>
          <a:p>
            <a:pPr>
              <a:lnSpc>
                <a:spcPts val="7875"/>
              </a:lnSpc>
            </a:pPr>
            <a:r>
              <a:rPr lang="en-US" sz="3500">
                <a:solidFill>
                  <a:srgbClr val="000000"/>
                </a:solidFill>
                <a:latin typeface="Calistoga"/>
              </a:rPr>
              <a:t>Bước 2: Dịch chuyển trên một ký hiệu nhập (lặp lại quá trình cho đến khi không còn trạng thái cần xét)</a:t>
            </a:r>
          </a:p>
          <a:p>
            <a:pPr>
              <a:lnSpc>
                <a:spcPts val="7875"/>
              </a:lnSpc>
            </a:pPr>
            <a:r>
              <a:rPr lang="en-US" sz="3500">
                <a:solidFill>
                  <a:srgbClr val="000000"/>
                </a:solidFill>
                <a:latin typeface="Calistoga"/>
              </a:rPr>
              <a:t>Bước 3: Xét trạng thái kết thúc và tạo hàm chuyển của DFA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31391" y="-1383828"/>
            <a:ext cx="3920181" cy="39201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2E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5799" tIns="35799" rIns="35799" bIns="3579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875" y="125561"/>
            <a:ext cx="2247353" cy="1996777"/>
          </a:xfrm>
          <a:custGeom>
            <a:avLst/>
            <a:gdLst/>
            <a:ahLst/>
            <a:cxnLst/>
            <a:rect l="l" t="t" r="r" b="b"/>
            <a:pathLst>
              <a:path w="2247353" h="1996777">
                <a:moveTo>
                  <a:pt x="0" y="0"/>
                </a:moveTo>
                <a:lnTo>
                  <a:pt x="2247353" y="0"/>
                </a:lnTo>
                <a:lnTo>
                  <a:pt x="2247353" y="1996778"/>
                </a:lnTo>
                <a:lnTo>
                  <a:pt x="0" y="1996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AutoShape 6"/>
          <p:cNvSpPr/>
          <p:nvPr/>
        </p:nvSpPr>
        <p:spPr>
          <a:xfrm flipV="1">
            <a:off x="4676712" y="1822446"/>
            <a:ext cx="8934576" cy="0"/>
          </a:xfrm>
          <a:prstGeom prst="line">
            <a:avLst/>
          </a:prstGeom>
          <a:ln w="95250" cap="flat">
            <a:solidFill>
              <a:srgbClr val="4D5E5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2595772" y="-172091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3798201" y="640705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4415542" y="576262"/>
            <a:ext cx="945691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9"/>
              </a:lnSpc>
              <a:spcBef>
                <a:spcPct val="0"/>
              </a:spcBef>
            </a:pPr>
            <a:r>
              <a:rPr lang="en-US" sz="5999" spc="-2">
                <a:solidFill>
                  <a:srgbClr val="000000"/>
                </a:solidFill>
                <a:latin typeface="Calistoga"/>
              </a:rPr>
              <a:t>THIẾT KẾ VÀ CÀI ĐẶT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851123" y="377541"/>
            <a:ext cx="669563" cy="669563"/>
          </a:xfrm>
          <a:custGeom>
            <a:avLst/>
            <a:gdLst/>
            <a:ahLst/>
            <a:cxnLst/>
            <a:rect l="l" t="t" r="r" b="b"/>
            <a:pathLst>
              <a:path w="669563" h="669563">
                <a:moveTo>
                  <a:pt x="0" y="0"/>
                </a:moveTo>
                <a:lnTo>
                  <a:pt x="669562" y="0"/>
                </a:lnTo>
                <a:lnTo>
                  <a:pt x="669562" y="669562"/>
                </a:lnTo>
                <a:lnTo>
                  <a:pt x="0" y="669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3409993" y="-274336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>
            <a:off x="10526695" y="-28858"/>
            <a:ext cx="1017286" cy="1017286"/>
          </a:xfrm>
          <a:custGeom>
            <a:avLst/>
            <a:gdLst/>
            <a:ahLst/>
            <a:cxnLst/>
            <a:rect l="l" t="t" r="r" b="b"/>
            <a:pathLst>
              <a:path w="1017286" h="1017286">
                <a:moveTo>
                  <a:pt x="0" y="0"/>
                </a:moveTo>
                <a:lnTo>
                  <a:pt x="1017286" y="0"/>
                </a:lnTo>
                <a:lnTo>
                  <a:pt x="1017286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3" name="Group 13"/>
          <p:cNvGrpSpPr/>
          <p:nvPr/>
        </p:nvGrpSpPr>
        <p:grpSpPr>
          <a:xfrm>
            <a:off x="13946602" y="336552"/>
            <a:ext cx="3904521" cy="1743325"/>
            <a:chOff x="0" y="0"/>
            <a:chExt cx="5206028" cy="2324434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206028" cy="2324434"/>
              <a:chOff x="0" y="0"/>
              <a:chExt cx="3061306" cy="136683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061307" cy="1366839"/>
              </a:xfrm>
              <a:custGeom>
                <a:avLst/>
                <a:gdLst/>
                <a:ahLst/>
                <a:cxnLst/>
                <a:rect l="l" t="t" r="r" b="b"/>
                <a:pathLst>
                  <a:path w="3061307" h="1366839">
                    <a:moveTo>
                      <a:pt x="19982" y="0"/>
                    </a:moveTo>
                    <a:lnTo>
                      <a:pt x="3041325" y="0"/>
                    </a:lnTo>
                    <a:cubicBezTo>
                      <a:pt x="3046624" y="0"/>
                      <a:pt x="3051707" y="2105"/>
                      <a:pt x="3055454" y="5853"/>
                    </a:cubicBezTo>
                    <a:cubicBezTo>
                      <a:pt x="3059201" y="9600"/>
                      <a:pt x="3061307" y="14682"/>
                      <a:pt x="3061307" y="19982"/>
                    </a:cubicBezTo>
                    <a:lnTo>
                      <a:pt x="3061307" y="1346858"/>
                    </a:lnTo>
                    <a:cubicBezTo>
                      <a:pt x="3061307" y="1352157"/>
                      <a:pt x="3059201" y="1357240"/>
                      <a:pt x="3055454" y="1360987"/>
                    </a:cubicBezTo>
                    <a:cubicBezTo>
                      <a:pt x="3051707" y="1364734"/>
                      <a:pt x="3046624" y="1366839"/>
                      <a:pt x="3041325" y="1366839"/>
                    </a:cubicBezTo>
                    <a:lnTo>
                      <a:pt x="19982" y="1366839"/>
                    </a:lnTo>
                    <a:cubicBezTo>
                      <a:pt x="8946" y="1366839"/>
                      <a:pt x="0" y="1357893"/>
                      <a:pt x="0" y="1346858"/>
                    </a:cubicBezTo>
                    <a:lnTo>
                      <a:pt x="0" y="19982"/>
                    </a:lnTo>
                    <a:cubicBezTo>
                      <a:pt x="0" y="14682"/>
                      <a:pt x="2105" y="9600"/>
                      <a:pt x="5853" y="5853"/>
                    </a:cubicBezTo>
                    <a:cubicBezTo>
                      <a:pt x="9600" y="2105"/>
                      <a:pt x="14682" y="0"/>
                      <a:pt x="19982" y="0"/>
                    </a:cubicBezTo>
                    <a:close/>
                  </a:path>
                </a:pathLst>
              </a:custGeom>
              <a:solidFill>
                <a:srgbClr val="BBE0E3"/>
              </a:solidFill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061306" cy="14049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90102" y="23043"/>
              <a:ext cx="5025824" cy="2154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5"/>
                </a:lnSpc>
              </a:pPr>
              <a:r>
                <a:rPr lang="en-US" sz="1175">
                  <a:solidFill>
                    <a:srgbClr val="000000"/>
                  </a:solidFill>
                  <a:latin typeface="Calistoga"/>
                </a:rPr>
                <a:t> Bước 1: Xác định tập trạng thái mới</a:t>
              </a:r>
            </a:p>
            <a:p>
              <a:pPr>
                <a:lnSpc>
                  <a:spcPts val="2645"/>
                </a:lnSpc>
              </a:pPr>
              <a:r>
                <a:rPr lang="en-US" sz="1175">
                  <a:solidFill>
                    <a:srgbClr val="000000"/>
                  </a:solidFill>
                  <a:latin typeface="Calistoga"/>
                </a:rPr>
                <a:t>Bước 2: Dịch chuyển trên một ký hiệu nhập (lặp lại quá trình cho đến khi không còn trạng thái cần xét)</a:t>
              </a:r>
            </a:p>
            <a:p>
              <a:pPr>
                <a:lnSpc>
                  <a:spcPts val="2645"/>
                </a:lnSpc>
              </a:pPr>
              <a:r>
                <a:rPr lang="en-US" sz="1175">
                  <a:solidFill>
                    <a:srgbClr val="000000"/>
                  </a:solidFill>
                  <a:latin typeface="Calistoga"/>
                </a:rPr>
                <a:t>Bước 3: Xét trạng thái kết thúc và tạo bảng hàm chuyển của DFA</a:t>
              </a:r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638003" y="3040537"/>
          <a:ext cx="15059619" cy="7115175"/>
        </p:xfrm>
        <a:graphic>
          <a:graphicData uri="http://schemas.openxmlformats.org/drawingml/2006/table">
            <a:tbl>
              <a:tblPr/>
              <a:tblGrid>
                <a:gridCol w="15059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5175"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Trạng thái bắt đầu ԑ-closure(q0) chỉ là một trạng thái trong các trạng thái của DFA và trạng thái này chưa được đánh dấu;</a:t>
                      </a:r>
                      <a:endParaRPr lang="en-US" sz="1100"/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While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Có một trạng thái T của DFA chưa được đánh dấu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do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      Begin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Đánh dấu T;                 {xét trạng thái T}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For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Với mỗi ký hiệu nhập a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do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Begin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           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U := ԑ-closure(δ(T, a))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            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If 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U không có trong tập trạng thái của DFA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 Italics"/>
                        </a:rPr>
                        <a:t>then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                   Begin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                  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Thêm U vào tập các trạng thái của DFA và trạng thái này chưa được đánh dấu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                   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Public Sans"/>
                        </a:rPr>
                        <a:t>δ[T, a] := U; {δ[T, a] là phần tử của bảng chuyển DFA}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                   End;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                  End;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Public Sans Bold"/>
                        </a:rPr>
                        <a:t>     End;</a:t>
                      </a: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1638003" y="1967960"/>
            <a:ext cx="4614386" cy="974688"/>
            <a:chOff x="0" y="0"/>
            <a:chExt cx="6152515" cy="1299584"/>
          </a:xfrm>
        </p:grpSpPr>
        <p:grpSp>
          <p:nvGrpSpPr>
            <p:cNvPr id="20" name="Group 20"/>
            <p:cNvGrpSpPr/>
            <p:nvPr/>
          </p:nvGrpSpPr>
          <p:grpSpPr>
            <a:xfrm rot="-5400000">
              <a:off x="395806" y="0"/>
              <a:ext cx="1278478" cy="127847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8A0A3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97075" tIns="97075" rIns="97075" bIns="97075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127100"/>
              <a:ext cx="6152515" cy="103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14"/>
                </a:lnSpc>
              </a:pPr>
              <a:r>
                <a:rPr lang="en-US" sz="4653">
                  <a:solidFill>
                    <a:srgbClr val="222268"/>
                  </a:solidFill>
                  <a:latin typeface="Public Sans Bold Italics"/>
                </a:rPr>
                <a:t>GIẢI THUẬT</a:t>
              </a:r>
            </a:p>
          </p:txBody>
        </p:sp>
        <p:sp>
          <p:nvSpPr>
            <p:cNvPr id="24" name="AutoShape 24"/>
            <p:cNvSpPr/>
            <p:nvPr/>
          </p:nvSpPr>
          <p:spPr>
            <a:xfrm flipV="1">
              <a:off x="1839816" y="1278478"/>
              <a:ext cx="2919088" cy="0"/>
            </a:xfrm>
            <a:prstGeom prst="line">
              <a:avLst/>
            </a:prstGeom>
            <a:ln w="42213" cap="flat">
              <a:solidFill>
                <a:srgbClr val="C0CBC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1968</Words>
  <Application>Microsoft Office PowerPoint</Application>
  <PresentationFormat>Custom</PresentationFormat>
  <Paragraphs>245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Public Sans Bold Italics</vt:lpstr>
      <vt:lpstr>Calibri</vt:lpstr>
      <vt:lpstr>Arial</vt:lpstr>
      <vt:lpstr>Public Sans Bold</vt:lpstr>
      <vt:lpstr>Public Sans</vt:lpstr>
      <vt:lpstr>Calistoga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Slides.ppt</dc:title>
  <cp:lastModifiedBy>Phan Minh Tài - B2113341</cp:lastModifiedBy>
  <cp:revision>2</cp:revision>
  <dcterms:created xsi:type="dcterms:W3CDTF">2006-08-16T00:00:00Z</dcterms:created>
  <dcterms:modified xsi:type="dcterms:W3CDTF">2024-04-23T10:43:30Z</dcterms:modified>
  <dc:identifier>DAGCuw0Qz9Y</dc:identifier>
</cp:coreProperties>
</file>