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88" r:id="rId13"/>
    <p:sldId id="287" r:id="rId14"/>
    <p:sldId id="289" r:id="rId15"/>
    <p:sldId id="267" r:id="rId16"/>
    <p:sldId id="268" r:id="rId17"/>
    <p:sldId id="293" r:id="rId18"/>
    <p:sldId id="269" r:id="rId19"/>
    <p:sldId id="270" r:id="rId20"/>
    <p:sldId id="273" r:id="rId21"/>
    <p:sldId id="274" r:id="rId22"/>
    <p:sldId id="292" r:id="rId23"/>
    <p:sldId id="294" r:id="rId24"/>
    <p:sldId id="295" r:id="rId25"/>
    <p:sldId id="296" r:id="rId26"/>
    <p:sldId id="297" r:id="rId27"/>
    <p:sldId id="280" r:id="rId28"/>
    <p:sldId id="281" r:id="rId29"/>
    <p:sldId id="298" r:id="rId30"/>
    <p:sldId id="299" r:id="rId31"/>
    <p:sldId id="300" r:id="rId32"/>
    <p:sldId id="282" r:id="rId33"/>
    <p:sldId id="301" r:id="rId34"/>
    <p:sldId id="302" r:id="rId35"/>
    <p:sldId id="303" r:id="rId36"/>
    <p:sldId id="286" r:id="rId3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F1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67C9-18E1-BE28-FA1B-ED931A55B2E4}"/>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vi-VN" dirty="0"/>
          </a:p>
        </p:txBody>
      </p:sp>
      <p:sp>
        <p:nvSpPr>
          <p:cNvPr id="3" name="Subtitle 2">
            <a:extLst>
              <a:ext uri="{FF2B5EF4-FFF2-40B4-BE49-F238E27FC236}">
                <a16:creationId xmlns:a16="http://schemas.microsoft.com/office/drawing/2014/main" id="{09C62E47-70CC-1E4F-CE6E-B0C601DC65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1B23B866-DE3C-B061-36B7-F36683CDF3EA}"/>
              </a:ext>
            </a:extLst>
          </p:cNvPr>
          <p:cNvSpPr>
            <a:spLocks noGrp="1"/>
          </p:cNvSpPr>
          <p:nvPr>
            <p:ph type="dt" sz="half" idx="10"/>
          </p:nvPr>
        </p:nvSpPr>
        <p:spPr/>
        <p:txBody>
          <a:bodyPr/>
          <a:lstStyle/>
          <a:p>
            <a:fld id="{3832D520-9843-49A8-A3B0-3B2342190399}" type="datetimeFigureOut">
              <a:rPr lang="vi-VN" smtClean="0"/>
              <a:t>12/01/2025</a:t>
            </a:fld>
            <a:endParaRPr lang="vi-VN"/>
          </a:p>
        </p:txBody>
      </p:sp>
      <p:sp>
        <p:nvSpPr>
          <p:cNvPr id="5" name="Footer Placeholder 4">
            <a:extLst>
              <a:ext uri="{FF2B5EF4-FFF2-40B4-BE49-F238E27FC236}">
                <a16:creationId xmlns:a16="http://schemas.microsoft.com/office/drawing/2014/main" id="{E7B19268-5494-712D-EB1F-7BF93560C2C2}"/>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6F369930-7D87-BC5E-01A9-3C9FAD6C37D9}"/>
              </a:ext>
            </a:extLst>
          </p:cNvPr>
          <p:cNvSpPr>
            <a:spLocks noGrp="1"/>
          </p:cNvSpPr>
          <p:nvPr>
            <p:ph type="sldNum" sz="quarter" idx="12"/>
          </p:nvPr>
        </p:nvSpPr>
        <p:spPr/>
        <p:txBody>
          <a:bodyPr/>
          <a:lstStyle/>
          <a:p>
            <a:fld id="{5D181E43-88E2-4F21-9704-B16599B356FD}" type="slidenum">
              <a:rPr lang="vi-VN" smtClean="0"/>
              <a:t>‹#›</a:t>
            </a:fld>
            <a:endParaRPr lang="vi-VN"/>
          </a:p>
        </p:txBody>
      </p:sp>
    </p:spTree>
    <p:extLst>
      <p:ext uri="{BB962C8B-B14F-4D97-AF65-F5344CB8AC3E}">
        <p14:creationId xmlns:p14="http://schemas.microsoft.com/office/powerpoint/2010/main" val="649262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33D21-7DF9-125B-7528-3972B3FFA2BE}"/>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BCD028B0-7D9C-8AE5-F910-81BA456CFA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CC3E252F-8F9F-03BE-290F-2B38812C6803}"/>
              </a:ext>
            </a:extLst>
          </p:cNvPr>
          <p:cNvSpPr>
            <a:spLocks noGrp="1"/>
          </p:cNvSpPr>
          <p:nvPr>
            <p:ph type="dt" sz="half" idx="10"/>
          </p:nvPr>
        </p:nvSpPr>
        <p:spPr/>
        <p:txBody>
          <a:bodyPr/>
          <a:lstStyle/>
          <a:p>
            <a:fld id="{3832D520-9843-49A8-A3B0-3B2342190399}" type="datetimeFigureOut">
              <a:rPr lang="vi-VN" smtClean="0"/>
              <a:t>12/01/2025</a:t>
            </a:fld>
            <a:endParaRPr lang="vi-VN"/>
          </a:p>
        </p:txBody>
      </p:sp>
      <p:sp>
        <p:nvSpPr>
          <p:cNvPr id="5" name="Footer Placeholder 4">
            <a:extLst>
              <a:ext uri="{FF2B5EF4-FFF2-40B4-BE49-F238E27FC236}">
                <a16:creationId xmlns:a16="http://schemas.microsoft.com/office/drawing/2014/main" id="{B8FFD1ED-BAE8-C304-726C-6C6C96E6B95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1145B05C-D706-8A26-7B9A-7A3944470B76}"/>
              </a:ext>
            </a:extLst>
          </p:cNvPr>
          <p:cNvSpPr>
            <a:spLocks noGrp="1"/>
          </p:cNvSpPr>
          <p:nvPr>
            <p:ph type="sldNum" sz="quarter" idx="12"/>
          </p:nvPr>
        </p:nvSpPr>
        <p:spPr/>
        <p:txBody>
          <a:bodyPr/>
          <a:lstStyle/>
          <a:p>
            <a:fld id="{5D181E43-88E2-4F21-9704-B16599B356FD}" type="slidenum">
              <a:rPr lang="vi-VN" smtClean="0"/>
              <a:t>‹#›</a:t>
            </a:fld>
            <a:endParaRPr lang="vi-VN"/>
          </a:p>
        </p:txBody>
      </p:sp>
    </p:spTree>
    <p:extLst>
      <p:ext uri="{BB962C8B-B14F-4D97-AF65-F5344CB8AC3E}">
        <p14:creationId xmlns:p14="http://schemas.microsoft.com/office/powerpoint/2010/main" val="1849997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3FC8E2-297D-3A73-423F-02AACD26BA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F4CFD1F8-6BF9-3C76-DA58-629257FB1E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17A841B3-AA2D-D87C-4581-47D1CC31C497}"/>
              </a:ext>
            </a:extLst>
          </p:cNvPr>
          <p:cNvSpPr>
            <a:spLocks noGrp="1"/>
          </p:cNvSpPr>
          <p:nvPr>
            <p:ph type="dt" sz="half" idx="10"/>
          </p:nvPr>
        </p:nvSpPr>
        <p:spPr/>
        <p:txBody>
          <a:bodyPr/>
          <a:lstStyle/>
          <a:p>
            <a:fld id="{3832D520-9843-49A8-A3B0-3B2342190399}" type="datetimeFigureOut">
              <a:rPr lang="vi-VN" smtClean="0"/>
              <a:t>12/01/2025</a:t>
            </a:fld>
            <a:endParaRPr lang="vi-VN"/>
          </a:p>
        </p:txBody>
      </p:sp>
      <p:sp>
        <p:nvSpPr>
          <p:cNvPr id="5" name="Footer Placeholder 4">
            <a:extLst>
              <a:ext uri="{FF2B5EF4-FFF2-40B4-BE49-F238E27FC236}">
                <a16:creationId xmlns:a16="http://schemas.microsoft.com/office/drawing/2014/main" id="{362690F2-9A95-4025-2DDC-49284355846E}"/>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96F839B0-18EE-5E1E-AB6A-87D85645E596}"/>
              </a:ext>
            </a:extLst>
          </p:cNvPr>
          <p:cNvSpPr>
            <a:spLocks noGrp="1"/>
          </p:cNvSpPr>
          <p:nvPr>
            <p:ph type="sldNum" sz="quarter" idx="12"/>
          </p:nvPr>
        </p:nvSpPr>
        <p:spPr/>
        <p:txBody>
          <a:bodyPr/>
          <a:lstStyle/>
          <a:p>
            <a:fld id="{5D181E43-88E2-4F21-9704-B16599B356FD}" type="slidenum">
              <a:rPr lang="vi-VN" smtClean="0"/>
              <a:t>‹#›</a:t>
            </a:fld>
            <a:endParaRPr lang="vi-VN"/>
          </a:p>
        </p:txBody>
      </p:sp>
    </p:spTree>
    <p:extLst>
      <p:ext uri="{BB962C8B-B14F-4D97-AF65-F5344CB8AC3E}">
        <p14:creationId xmlns:p14="http://schemas.microsoft.com/office/powerpoint/2010/main" val="222110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6AB2F-DEA2-6F5A-0B15-972F323A6ED9}"/>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159BFE65-A27F-2E14-00E7-6B3B054048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5EDF7E2-835E-CE3A-C907-0B2D0219BD3D}"/>
              </a:ext>
            </a:extLst>
          </p:cNvPr>
          <p:cNvSpPr>
            <a:spLocks noGrp="1"/>
          </p:cNvSpPr>
          <p:nvPr>
            <p:ph type="dt" sz="half" idx="10"/>
          </p:nvPr>
        </p:nvSpPr>
        <p:spPr/>
        <p:txBody>
          <a:bodyPr/>
          <a:lstStyle/>
          <a:p>
            <a:fld id="{3832D520-9843-49A8-A3B0-3B2342190399}" type="datetimeFigureOut">
              <a:rPr lang="vi-VN" smtClean="0"/>
              <a:t>12/01/2025</a:t>
            </a:fld>
            <a:endParaRPr lang="vi-VN"/>
          </a:p>
        </p:txBody>
      </p:sp>
      <p:sp>
        <p:nvSpPr>
          <p:cNvPr id="5" name="Footer Placeholder 4">
            <a:extLst>
              <a:ext uri="{FF2B5EF4-FFF2-40B4-BE49-F238E27FC236}">
                <a16:creationId xmlns:a16="http://schemas.microsoft.com/office/drawing/2014/main" id="{22413E34-265C-CFF3-726A-3855874E8A51}"/>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6BD8C293-6420-FB9E-E047-CF99A9A3A895}"/>
              </a:ext>
            </a:extLst>
          </p:cNvPr>
          <p:cNvSpPr>
            <a:spLocks noGrp="1"/>
          </p:cNvSpPr>
          <p:nvPr>
            <p:ph type="sldNum" sz="quarter" idx="12"/>
          </p:nvPr>
        </p:nvSpPr>
        <p:spPr/>
        <p:txBody>
          <a:bodyPr/>
          <a:lstStyle/>
          <a:p>
            <a:fld id="{5D181E43-88E2-4F21-9704-B16599B356FD}" type="slidenum">
              <a:rPr lang="vi-VN" smtClean="0"/>
              <a:t>‹#›</a:t>
            </a:fld>
            <a:endParaRPr lang="vi-VN"/>
          </a:p>
        </p:txBody>
      </p:sp>
    </p:spTree>
    <p:extLst>
      <p:ext uri="{BB962C8B-B14F-4D97-AF65-F5344CB8AC3E}">
        <p14:creationId xmlns:p14="http://schemas.microsoft.com/office/powerpoint/2010/main" val="1774650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C2279-5D5C-E157-7AC6-DBDC130734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3C3EDE81-998A-D801-FFF0-B785E7F0A9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B8F445-9908-7ECD-7696-61B5A8EA2D83}"/>
              </a:ext>
            </a:extLst>
          </p:cNvPr>
          <p:cNvSpPr>
            <a:spLocks noGrp="1"/>
          </p:cNvSpPr>
          <p:nvPr>
            <p:ph type="dt" sz="half" idx="10"/>
          </p:nvPr>
        </p:nvSpPr>
        <p:spPr/>
        <p:txBody>
          <a:bodyPr/>
          <a:lstStyle/>
          <a:p>
            <a:fld id="{3832D520-9843-49A8-A3B0-3B2342190399}" type="datetimeFigureOut">
              <a:rPr lang="vi-VN" smtClean="0"/>
              <a:t>12/01/2025</a:t>
            </a:fld>
            <a:endParaRPr lang="vi-VN"/>
          </a:p>
        </p:txBody>
      </p:sp>
      <p:sp>
        <p:nvSpPr>
          <p:cNvPr id="5" name="Footer Placeholder 4">
            <a:extLst>
              <a:ext uri="{FF2B5EF4-FFF2-40B4-BE49-F238E27FC236}">
                <a16:creationId xmlns:a16="http://schemas.microsoft.com/office/drawing/2014/main" id="{20E66774-4C12-6ADC-EE9D-9C67D920C442}"/>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4E2BC0AC-B5D4-8883-34C6-A4825BD957FA}"/>
              </a:ext>
            </a:extLst>
          </p:cNvPr>
          <p:cNvSpPr>
            <a:spLocks noGrp="1"/>
          </p:cNvSpPr>
          <p:nvPr>
            <p:ph type="sldNum" sz="quarter" idx="12"/>
          </p:nvPr>
        </p:nvSpPr>
        <p:spPr/>
        <p:txBody>
          <a:bodyPr/>
          <a:lstStyle/>
          <a:p>
            <a:fld id="{5D181E43-88E2-4F21-9704-B16599B356FD}" type="slidenum">
              <a:rPr lang="vi-VN" smtClean="0"/>
              <a:t>‹#›</a:t>
            </a:fld>
            <a:endParaRPr lang="vi-VN"/>
          </a:p>
        </p:txBody>
      </p:sp>
    </p:spTree>
    <p:extLst>
      <p:ext uri="{BB962C8B-B14F-4D97-AF65-F5344CB8AC3E}">
        <p14:creationId xmlns:p14="http://schemas.microsoft.com/office/powerpoint/2010/main" val="32611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4B52-0E2B-FC1C-29F2-16811B71FBFE}"/>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0848789D-4457-B8DD-B77F-3EFEE79A61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53D66AB5-5ABF-9847-6B89-6530CB2617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34210189-F971-D132-F17D-DFF1126F6B8F}"/>
              </a:ext>
            </a:extLst>
          </p:cNvPr>
          <p:cNvSpPr>
            <a:spLocks noGrp="1"/>
          </p:cNvSpPr>
          <p:nvPr>
            <p:ph type="dt" sz="half" idx="10"/>
          </p:nvPr>
        </p:nvSpPr>
        <p:spPr/>
        <p:txBody>
          <a:bodyPr/>
          <a:lstStyle/>
          <a:p>
            <a:fld id="{3832D520-9843-49A8-A3B0-3B2342190399}" type="datetimeFigureOut">
              <a:rPr lang="vi-VN" smtClean="0"/>
              <a:t>12/01/2025</a:t>
            </a:fld>
            <a:endParaRPr lang="vi-VN"/>
          </a:p>
        </p:txBody>
      </p:sp>
      <p:sp>
        <p:nvSpPr>
          <p:cNvPr id="6" name="Footer Placeholder 5">
            <a:extLst>
              <a:ext uri="{FF2B5EF4-FFF2-40B4-BE49-F238E27FC236}">
                <a16:creationId xmlns:a16="http://schemas.microsoft.com/office/drawing/2014/main" id="{EDD91370-2BCA-64E5-6842-6C2D7D3136AA}"/>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067B22B6-3142-3950-9541-4EEAD0389B80}"/>
              </a:ext>
            </a:extLst>
          </p:cNvPr>
          <p:cNvSpPr>
            <a:spLocks noGrp="1"/>
          </p:cNvSpPr>
          <p:nvPr>
            <p:ph type="sldNum" sz="quarter" idx="12"/>
          </p:nvPr>
        </p:nvSpPr>
        <p:spPr/>
        <p:txBody>
          <a:bodyPr/>
          <a:lstStyle/>
          <a:p>
            <a:fld id="{5D181E43-88E2-4F21-9704-B16599B356FD}" type="slidenum">
              <a:rPr lang="vi-VN" smtClean="0"/>
              <a:t>‹#›</a:t>
            </a:fld>
            <a:endParaRPr lang="vi-VN"/>
          </a:p>
        </p:txBody>
      </p:sp>
    </p:spTree>
    <p:extLst>
      <p:ext uri="{BB962C8B-B14F-4D97-AF65-F5344CB8AC3E}">
        <p14:creationId xmlns:p14="http://schemas.microsoft.com/office/powerpoint/2010/main" val="408194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BD8C0-8866-DEC6-5305-000AD5B4E073}"/>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3ADA7DC8-3D2A-4EC2-9F05-EF04AE4523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901685-53BD-77B2-9D7F-77E9E51B9B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9746A855-5DDB-F7E4-7B86-5E8FD5723B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2578AD-5EF8-9E07-DEE5-0CEB8C6357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1E55B883-3960-FD64-6570-C429A16A8CD0}"/>
              </a:ext>
            </a:extLst>
          </p:cNvPr>
          <p:cNvSpPr>
            <a:spLocks noGrp="1"/>
          </p:cNvSpPr>
          <p:nvPr>
            <p:ph type="dt" sz="half" idx="10"/>
          </p:nvPr>
        </p:nvSpPr>
        <p:spPr/>
        <p:txBody>
          <a:bodyPr/>
          <a:lstStyle/>
          <a:p>
            <a:fld id="{3832D520-9843-49A8-A3B0-3B2342190399}" type="datetimeFigureOut">
              <a:rPr lang="vi-VN" smtClean="0"/>
              <a:t>12/01/2025</a:t>
            </a:fld>
            <a:endParaRPr lang="vi-VN"/>
          </a:p>
        </p:txBody>
      </p:sp>
      <p:sp>
        <p:nvSpPr>
          <p:cNvPr id="8" name="Footer Placeholder 7">
            <a:extLst>
              <a:ext uri="{FF2B5EF4-FFF2-40B4-BE49-F238E27FC236}">
                <a16:creationId xmlns:a16="http://schemas.microsoft.com/office/drawing/2014/main" id="{4538F02D-9F79-8C4A-DC47-484775CB3E54}"/>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4B98DFA1-AD7B-9A4A-65EE-22F1A90CC4B0}"/>
              </a:ext>
            </a:extLst>
          </p:cNvPr>
          <p:cNvSpPr>
            <a:spLocks noGrp="1"/>
          </p:cNvSpPr>
          <p:nvPr>
            <p:ph type="sldNum" sz="quarter" idx="12"/>
          </p:nvPr>
        </p:nvSpPr>
        <p:spPr/>
        <p:txBody>
          <a:bodyPr/>
          <a:lstStyle/>
          <a:p>
            <a:fld id="{5D181E43-88E2-4F21-9704-B16599B356FD}" type="slidenum">
              <a:rPr lang="vi-VN" smtClean="0"/>
              <a:t>‹#›</a:t>
            </a:fld>
            <a:endParaRPr lang="vi-VN"/>
          </a:p>
        </p:txBody>
      </p:sp>
    </p:spTree>
    <p:extLst>
      <p:ext uri="{BB962C8B-B14F-4D97-AF65-F5344CB8AC3E}">
        <p14:creationId xmlns:p14="http://schemas.microsoft.com/office/powerpoint/2010/main" val="2089891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FDEC-29DD-9A58-278E-2B3152709722}"/>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98567597-2D24-5715-8711-79FC0BE98261}"/>
              </a:ext>
            </a:extLst>
          </p:cNvPr>
          <p:cNvSpPr>
            <a:spLocks noGrp="1"/>
          </p:cNvSpPr>
          <p:nvPr>
            <p:ph type="dt" sz="half" idx="10"/>
          </p:nvPr>
        </p:nvSpPr>
        <p:spPr/>
        <p:txBody>
          <a:bodyPr/>
          <a:lstStyle/>
          <a:p>
            <a:fld id="{3832D520-9843-49A8-A3B0-3B2342190399}" type="datetimeFigureOut">
              <a:rPr lang="vi-VN" smtClean="0"/>
              <a:t>12/01/2025</a:t>
            </a:fld>
            <a:endParaRPr lang="vi-VN"/>
          </a:p>
        </p:txBody>
      </p:sp>
      <p:sp>
        <p:nvSpPr>
          <p:cNvPr id="4" name="Footer Placeholder 3">
            <a:extLst>
              <a:ext uri="{FF2B5EF4-FFF2-40B4-BE49-F238E27FC236}">
                <a16:creationId xmlns:a16="http://schemas.microsoft.com/office/drawing/2014/main" id="{6D7434AF-281D-BED1-2784-49A6A741933A}"/>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7737664C-9C07-102A-108D-0FEF65D58BDC}"/>
              </a:ext>
            </a:extLst>
          </p:cNvPr>
          <p:cNvSpPr>
            <a:spLocks noGrp="1"/>
          </p:cNvSpPr>
          <p:nvPr>
            <p:ph type="sldNum" sz="quarter" idx="12"/>
          </p:nvPr>
        </p:nvSpPr>
        <p:spPr/>
        <p:txBody>
          <a:bodyPr/>
          <a:lstStyle/>
          <a:p>
            <a:fld id="{5D181E43-88E2-4F21-9704-B16599B356FD}" type="slidenum">
              <a:rPr lang="vi-VN" smtClean="0"/>
              <a:t>‹#›</a:t>
            </a:fld>
            <a:endParaRPr lang="vi-VN"/>
          </a:p>
        </p:txBody>
      </p:sp>
    </p:spTree>
    <p:extLst>
      <p:ext uri="{BB962C8B-B14F-4D97-AF65-F5344CB8AC3E}">
        <p14:creationId xmlns:p14="http://schemas.microsoft.com/office/powerpoint/2010/main" val="4185062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D86811-19A9-53D4-64A1-60883900113E}"/>
              </a:ext>
            </a:extLst>
          </p:cNvPr>
          <p:cNvSpPr>
            <a:spLocks noGrp="1"/>
          </p:cNvSpPr>
          <p:nvPr>
            <p:ph type="dt" sz="half" idx="10"/>
          </p:nvPr>
        </p:nvSpPr>
        <p:spPr/>
        <p:txBody>
          <a:bodyPr/>
          <a:lstStyle/>
          <a:p>
            <a:fld id="{3832D520-9843-49A8-A3B0-3B2342190399}" type="datetimeFigureOut">
              <a:rPr lang="vi-VN" smtClean="0"/>
              <a:t>12/01/2025</a:t>
            </a:fld>
            <a:endParaRPr lang="vi-VN"/>
          </a:p>
        </p:txBody>
      </p:sp>
      <p:sp>
        <p:nvSpPr>
          <p:cNvPr id="3" name="Footer Placeholder 2">
            <a:extLst>
              <a:ext uri="{FF2B5EF4-FFF2-40B4-BE49-F238E27FC236}">
                <a16:creationId xmlns:a16="http://schemas.microsoft.com/office/drawing/2014/main" id="{CBADD2BC-684E-54F2-203F-D79A410485F2}"/>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C3703479-AE8C-9A1F-FCEB-347285FD0AEE}"/>
              </a:ext>
            </a:extLst>
          </p:cNvPr>
          <p:cNvSpPr>
            <a:spLocks noGrp="1"/>
          </p:cNvSpPr>
          <p:nvPr>
            <p:ph type="sldNum" sz="quarter" idx="12"/>
          </p:nvPr>
        </p:nvSpPr>
        <p:spPr/>
        <p:txBody>
          <a:bodyPr/>
          <a:lstStyle/>
          <a:p>
            <a:fld id="{5D181E43-88E2-4F21-9704-B16599B356FD}" type="slidenum">
              <a:rPr lang="vi-VN" smtClean="0"/>
              <a:t>‹#›</a:t>
            </a:fld>
            <a:endParaRPr lang="vi-VN"/>
          </a:p>
        </p:txBody>
      </p:sp>
    </p:spTree>
    <p:extLst>
      <p:ext uri="{BB962C8B-B14F-4D97-AF65-F5344CB8AC3E}">
        <p14:creationId xmlns:p14="http://schemas.microsoft.com/office/powerpoint/2010/main" val="259147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E6AE-A702-6373-86FB-C6C85DE83F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A3E92B17-8701-E964-B220-D3CB48451F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936294E8-661E-2981-9623-6F60A48CB1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D4C91E-8620-3CF3-79D7-3A0F57E3EEC9}"/>
              </a:ext>
            </a:extLst>
          </p:cNvPr>
          <p:cNvSpPr>
            <a:spLocks noGrp="1"/>
          </p:cNvSpPr>
          <p:nvPr>
            <p:ph type="dt" sz="half" idx="10"/>
          </p:nvPr>
        </p:nvSpPr>
        <p:spPr/>
        <p:txBody>
          <a:bodyPr/>
          <a:lstStyle/>
          <a:p>
            <a:fld id="{3832D520-9843-49A8-A3B0-3B2342190399}" type="datetimeFigureOut">
              <a:rPr lang="vi-VN" smtClean="0"/>
              <a:t>12/01/2025</a:t>
            </a:fld>
            <a:endParaRPr lang="vi-VN"/>
          </a:p>
        </p:txBody>
      </p:sp>
      <p:sp>
        <p:nvSpPr>
          <p:cNvPr id="6" name="Footer Placeholder 5">
            <a:extLst>
              <a:ext uri="{FF2B5EF4-FFF2-40B4-BE49-F238E27FC236}">
                <a16:creationId xmlns:a16="http://schemas.microsoft.com/office/drawing/2014/main" id="{8C6B3A24-FDCE-079E-9E60-905CB79C9302}"/>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E3840FC6-CFFC-9746-A019-0DF4531AD715}"/>
              </a:ext>
            </a:extLst>
          </p:cNvPr>
          <p:cNvSpPr>
            <a:spLocks noGrp="1"/>
          </p:cNvSpPr>
          <p:nvPr>
            <p:ph type="sldNum" sz="quarter" idx="12"/>
          </p:nvPr>
        </p:nvSpPr>
        <p:spPr/>
        <p:txBody>
          <a:bodyPr/>
          <a:lstStyle/>
          <a:p>
            <a:fld id="{5D181E43-88E2-4F21-9704-B16599B356FD}" type="slidenum">
              <a:rPr lang="vi-VN" smtClean="0"/>
              <a:t>‹#›</a:t>
            </a:fld>
            <a:endParaRPr lang="vi-VN"/>
          </a:p>
        </p:txBody>
      </p:sp>
    </p:spTree>
    <p:extLst>
      <p:ext uri="{BB962C8B-B14F-4D97-AF65-F5344CB8AC3E}">
        <p14:creationId xmlns:p14="http://schemas.microsoft.com/office/powerpoint/2010/main" val="2827742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3E4A2-8E83-9A1F-2930-D0DB1D49EA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8D86CA9F-5F20-BEBF-8C1E-FFF27C4554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E3EE2015-A536-4196-467C-B5BDC63A6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94316-F253-125B-547B-278DDF1B212D}"/>
              </a:ext>
            </a:extLst>
          </p:cNvPr>
          <p:cNvSpPr>
            <a:spLocks noGrp="1"/>
          </p:cNvSpPr>
          <p:nvPr>
            <p:ph type="dt" sz="half" idx="10"/>
          </p:nvPr>
        </p:nvSpPr>
        <p:spPr/>
        <p:txBody>
          <a:bodyPr/>
          <a:lstStyle/>
          <a:p>
            <a:fld id="{3832D520-9843-49A8-A3B0-3B2342190399}" type="datetimeFigureOut">
              <a:rPr lang="vi-VN" smtClean="0"/>
              <a:t>12/01/2025</a:t>
            </a:fld>
            <a:endParaRPr lang="vi-VN"/>
          </a:p>
        </p:txBody>
      </p:sp>
      <p:sp>
        <p:nvSpPr>
          <p:cNvPr id="6" name="Footer Placeholder 5">
            <a:extLst>
              <a:ext uri="{FF2B5EF4-FFF2-40B4-BE49-F238E27FC236}">
                <a16:creationId xmlns:a16="http://schemas.microsoft.com/office/drawing/2014/main" id="{6E109DFD-2CF0-4D16-ABD1-CFBCDE6B8FBE}"/>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455B4F12-B96F-5530-3FB0-BFC47B32527B}"/>
              </a:ext>
            </a:extLst>
          </p:cNvPr>
          <p:cNvSpPr>
            <a:spLocks noGrp="1"/>
          </p:cNvSpPr>
          <p:nvPr>
            <p:ph type="sldNum" sz="quarter" idx="12"/>
          </p:nvPr>
        </p:nvSpPr>
        <p:spPr/>
        <p:txBody>
          <a:bodyPr/>
          <a:lstStyle/>
          <a:p>
            <a:fld id="{5D181E43-88E2-4F21-9704-B16599B356FD}" type="slidenum">
              <a:rPr lang="vi-VN" smtClean="0"/>
              <a:t>‹#›</a:t>
            </a:fld>
            <a:endParaRPr lang="vi-VN"/>
          </a:p>
        </p:txBody>
      </p:sp>
    </p:spTree>
    <p:extLst>
      <p:ext uri="{BB962C8B-B14F-4D97-AF65-F5344CB8AC3E}">
        <p14:creationId xmlns:p14="http://schemas.microsoft.com/office/powerpoint/2010/main" val="2544163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ACC4E0-78A9-9767-3B94-928C882A53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vi-VN" dirty="0"/>
          </a:p>
        </p:txBody>
      </p:sp>
      <p:sp>
        <p:nvSpPr>
          <p:cNvPr id="3" name="Text Placeholder 2">
            <a:extLst>
              <a:ext uri="{FF2B5EF4-FFF2-40B4-BE49-F238E27FC236}">
                <a16:creationId xmlns:a16="http://schemas.microsoft.com/office/drawing/2014/main" id="{83B95476-01FF-061D-8746-A6D3BE03B6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4" name="Date Placeholder 3">
            <a:extLst>
              <a:ext uri="{FF2B5EF4-FFF2-40B4-BE49-F238E27FC236}">
                <a16:creationId xmlns:a16="http://schemas.microsoft.com/office/drawing/2014/main" id="{57098542-B434-AF0E-0651-3B8009A8AC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32D520-9843-49A8-A3B0-3B2342190399}" type="datetimeFigureOut">
              <a:rPr lang="vi-VN" smtClean="0"/>
              <a:t>12/01/2025</a:t>
            </a:fld>
            <a:endParaRPr lang="vi-VN"/>
          </a:p>
        </p:txBody>
      </p:sp>
      <p:sp>
        <p:nvSpPr>
          <p:cNvPr id="5" name="Footer Placeholder 4">
            <a:extLst>
              <a:ext uri="{FF2B5EF4-FFF2-40B4-BE49-F238E27FC236}">
                <a16:creationId xmlns:a16="http://schemas.microsoft.com/office/drawing/2014/main" id="{9ECD3A95-1AE0-66AE-8D40-9918D59F65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DC4227DB-B614-8377-403C-50829D41DC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81E43-88E2-4F21-9704-B16599B356FD}" type="slidenum">
              <a:rPr lang="vi-VN" smtClean="0"/>
              <a:t>‹#›</a:t>
            </a:fld>
            <a:endParaRPr lang="vi-VN"/>
          </a:p>
        </p:txBody>
      </p:sp>
    </p:spTree>
    <p:extLst>
      <p:ext uri="{BB962C8B-B14F-4D97-AF65-F5344CB8AC3E}">
        <p14:creationId xmlns:p14="http://schemas.microsoft.com/office/powerpoint/2010/main" val="1102673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000" b="1" kern="1200">
          <a:solidFill>
            <a:schemeClr val="tx1">
              <a:lumMod val="95000"/>
              <a:lumOff val="5000"/>
            </a:schemeClr>
          </a:solidFill>
          <a:latin typeface="+mn-lt"/>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830BD-8F04-FADF-5D73-ACDEB8906DAD}"/>
              </a:ext>
            </a:extLst>
          </p:cNvPr>
          <p:cNvSpPr>
            <a:spLocks noGrp="1"/>
          </p:cNvSpPr>
          <p:nvPr>
            <p:ph type="ctrTitle"/>
          </p:nvPr>
        </p:nvSpPr>
        <p:spPr>
          <a:xfrm>
            <a:off x="1214437" y="0"/>
            <a:ext cx="9763125" cy="2471738"/>
          </a:xfrm>
        </p:spPr>
        <p:txBody>
          <a:bodyPr>
            <a:noAutofit/>
          </a:bodyPr>
          <a:lstStyle/>
          <a:p>
            <a:r>
              <a:rPr lang="vi-VN" spc="50" dirty="0">
                <a:ln w="9525" cmpd="sng">
                  <a:solidFill>
                    <a:schemeClr val="accent1"/>
                  </a:solidFill>
                  <a:prstDash val="solid"/>
                </a:ln>
                <a:solidFill>
                  <a:srgbClr val="00B050"/>
                </a:solidFill>
                <a:effectLst>
                  <a:glow rad="38100">
                    <a:schemeClr val="accent1">
                      <a:alpha val="40000"/>
                    </a:schemeClr>
                  </a:glow>
                </a:effectLst>
                <a:ea typeface="Calibri" panose="020F0502020204030204" pitchFamily="34" charset="0"/>
                <a:cs typeface="Calibri" panose="020F0502020204030204" pitchFamily="34" charset="0"/>
              </a:rPr>
              <a:t>BÁO CÁO THỰC TẬP ĐỒ ÁN CHUYÊN NGÀNH</a:t>
            </a:r>
          </a:p>
        </p:txBody>
      </p:sp>
      <p:sp>
        <p:nvSpPr>
          <p:cNvPr id="3" name="TextBox 2">
            <a:extLst>
              <a:ext uri="{FF2B5EF4-FFF2-40B4-BE49-F238E27FC236}">
                <a16:creationId xmlns:a16="http://schemas.microsoft.com/office/drawing/2014/main" id="{9D3C9FD0-495B-97E5-B446-8ADBF6EE8F02}"/>
              </a:ext>
            </a:extLst>
          </p:cNvPr>
          <p:cNvSpPr txBox="1"/>
          <p:nvPr/>
        </p:nvSpPr>
        <p:spPr>
          <a:xfrm>
            <a:off x="1214437" y="3741575"/>
            <a:ext cx="3349690" cy="1200329"/>
          </a:xfrm>
          <a:prstGeom prst="rect">
            <a:avLst/>
          </a:prstGeom>
          <a:noFill/>
        </p:spPr>
        <p:txBody>
          <a:bodyPr wrap="square" rtlCol="0">
            <a:spAutoFit/>
          </a:bodyPr>
          <a:lstStyle/>
          <a:p>
            <a:pPr algn="ctr"/>
            <a:r>
              <a:rPr lang="vi-VN" i="1" dirty="0"/>
              <a:t>Giáo viên hướng dẫn</a:t>
            </a:r>
          </a:p>
          <a:p>
            <a:endParaRPr lang="vi-VN" i="1" dirty="0"/>
          </a:p>
          <a:p>
            <a:r>
              <a:rPr lang="vi-VN" dirty="0"/>
              <a:t>      </a:t>
            </a:r>
            <a:r>
              <a:rPr lang="vi-VN" dirty="0" err="1"/>
              <a:t>ThS</a:t>
            </a:r>
            <a:r>
              <a:rPr lang="vi-VN" dirty="0"/>
              <a:t>. Nguyễn Mộng Hiền</a:t>
            </a:r>
          </a:p>
          <a:p>
            <a:endParaRPr lang="vi-VN" dirty="0"/>
          </a:p>
        </p:txBody>
      </p:sp>
      <p:sp>
        <p:nvSpPr>
          <p:cNvPr id="4" name="TextBox 3">
            <a:extLst>
              <a:ext uri="{FF2B5EF4-FFF2-40B4-BE49-F238E27FC236}">
                <a16:creationId xmlns:a16="http://schemas.microsoft.com/office/drawing/2014/main" id="{41CB15AD-D341-7817-6FF4-B2F59F94622E}"/>
              </a:ext>
            </a:extLst>
          </p:cNvPr>
          <p:cNvSpPr txBox="1"/>
          <p:nvPr/>
        </p:nvSpPr>
        <p:spPr>
          <a:xfrm>
            <a:off x="7018078" y="3741575"/>
            <a:ext cx="3349690" cy="1477328"/>
          </a:xfrm>
          <a:prstGeom prst="rect">
            <a:avLst/>
          </a:prstGeom>
          <a:noFill/>
        </p:spPr>
        <p:txBody>
          <a:bodyPr wrap="square" rtlCol="0">
            <a:spAutoFit/>
          </a:bodyPr>
          <a:lstStyle/>
          <a:p>
            <a:pPr algn="ctr"/>
            <a:r>
              <a:rPr lang="vi-VN" i="1" dirty="0"/>
              <a:t>Sinh viên thực hiện</a:t>
            </a:r>
          </a:p>
          <a:p>
            <a:pPr algn="ctr"/>
            <a:endParaRPr lang="vi-VN" dirty="0"/>
          </a:p>
          <a:p>
            <a:pPr algn="ctr"/>
            <a:r>
              <a:rPr lang="vi-VN" dirty="0"/>
              <a:t>Phan Minh Thứ</a:t>
            </a:r>
          </a:p>
          <a:p>
            <a:pPr algn="ctr"/>
            <a:r>
              <a:rPr lang="vi-VN" dirty="0"/>
              <a:t>MSSV: 110121111</a:t>
            </a:r>
          </a:p>
          <a:p>
            <a:pPr algn="ctr"/>
            <a:r>
              <a:rPr lang="vi-VN" dirty="0"/>
              <a:t>Lớp: DA21TTA</a:t>
            </a:r>
          </a:p>
        </p:txBody>
      </p:sp>
    </p:spTree>
    <p:extLst>
      <p:ext uri="{BB962C8B-B14F-4D97-AF65-F5344CB8AC3E}">
        <p14:creationId xmlns:p14="http://schemas.microsoft.com/office/powerpoint/2010/main" val="1370369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7EE1C-DEA8-7BCA-BDCF-25BFFF11246C}"/>
              </a:ext>
            </a:extLst>
          </p:cNvPr>
          <p:cNvSpPr>
            <a:spLocks noGrp="1"/>
          </p:cNvSpPr>
          <p:nvPr>
            <p:ph type="title"/>
          </p:nvPr>
        </p:nvSpPr>
        <p:spPr/>
        <p:txBody>
          <a:bodyPr/>
          <a:lstStyle/>
          <a:p>
            <a:pPr algn="ctr"/>
            <a:r>
              <a:rPr lang="vi-VN" dirty="0">
                <a:solidFill>
                  <a:srgbClr val="00B050"/>
                </a:solidFill>
                <a:ea typeface="Calibri" panose="020F0502020204030204" pitchFamily="34" charset="0"/>
                <a:cs typeface="Calibri" panose="020F0502020204030204" pitchFamily="34" charset="0"/>
              </a:rPr>
              <a:t>Sơ đồ khối </a:t>
            </a:r>
            <a:r>
              <a:rPr lang="vi-VN" sz="4500" dirty="0">
                <a:solidFill>
                  <a:srgbClr val="00B050"/>
                </a:solidFill>
                <a:ea typeface="Calibri" panose="020F0502020204030204" pitchFamily="34" charset="0"/>
                <a:cs typeface="Calibri" panose="020F0502020204030204" pitchFamily="34" charset="0"/>
              </a:rPr>
              <a:t>của</a:t>
            </a:r>
            <a:r>
              <a:rPr lang="vi-VN" dirty="0">
                <a:solidFill>
                  <a:srgbClr val="00B050"/>
                </a:solidFill>
                <a:ea typeface="Calibri" panose="020F0502020204030204" pitchFamily="34" charset="0"/>
                <a:cs typeface="Calibri" panose="020F0502020204030204" pitchFamily="34" charset="0"/>
              </a:rPr>
              <a:t> mô hình </a:t>
            </a:r>
            <a:r>
              <a:rPr lang="vi-VN" dirty="0" err="1">
                <a:solidFill>
                  <a:srgbClr val="00B050"/>
                </a:solidFill>
                <a:ea typeface="Calibri" panose="020F0502020204030204" pitchFamily="34" charset="0"/>
                <a:cs typeface="Calibri" panose="020F0502020204030204" pitchFamily="34" charset="0"/>
              </a:rPr>
              <a:t>ResNet</a:t>
            </a:r>
            <a:endParaRPr lang="vi-VN" dirty="0">
              <a:solidFill>
                <a:srgbClr val="00B050"/>
              </a:solidFill>
              <a:ea typeface="Calibri" panose="020F0502020204030204" pitchFamily="34" charset="0"/>
              <a:cs typeface="Calibri" panose="020F0502020204030204" pitchFamily="34" charset="0"/>
            </a:endParaRPr>
          </a:p>
        </p:txBody>
      </p:sp>
      <p:pic>
        <p:nvPicPr>
          <p:cNvPr id="2050" name="Picture 2" descr="ResNet - Mạng học sâu đúng nghĩa - Trí tuệ nhân tạo">
            <a:extLst>
              <a:ext uri="{FF2B5EF4-FFF2-40B4-BE49-F238E27FC236}">
                <a16:creationId xmlns:a16="http://schemas.microsoft.com/office/drawing/2014/main" id="{CF5B6187-CC72-7CB5-B1A0-0F1C74495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2672" y="1690688"/>
            <a:ext cx="8132027" cy="3746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218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3255E-34AF-BD83-1340-74A1397F22B4}"/>
              </a:ext>
            </a:extLst>
          </p:cNvPr>
          <p:cNvSpPr>
            <a:spLocks noGrp="1"/>
          </p:cNvSpPr>
          <p:nvPr>
            <p:ph type="title"/>
          </p:nvPr>
        </p:nvSpPr>
        <p:spPr/>
        <p:txBody>
          <a:bodyPr>
            <a:normAutofit/>
          </a:bodyPr>
          <a:lstStyle/>
          <a:p>
            <a:pPr algn="ctr"/>
            <a:r>
              <a:rPr lang="vi-VN" sz="4500" dirty="0">
                <a:solidFill>
                  <a:srgbClr val="00B050"/>
                </a:solidFill>
                <a:ea typeface="Calibri" panose="020F0502020204030204" pitchFamily="34" charset="0"/>
                <a:cs typeface="Calibri" panose="020F0502020204030204" pitchFamily="34" charset="0"/>
              </a:rPr>
              <a:t>Những</a:t>
            </a:r>
            <a:r>
              <a:rPr lang="vi-VN" sz="4000" dirty="0">
                <a:solidFill>
                  <a:srgbClr val="00B050"/>
                </a:solidFill>
                <a:ea typeface="Calibri" panose="020F0502020204030204" pitchFamily="34" charset="0"/>
                <a:cs typeface="Calibri" panose="020F0502020204030204" pitchFamily="34" charset="0"/>
              </a:rPr>
              <a:t> đặc </a:t>
            </a:r>
            <a:r>
              <a:rPr lang="vi-VN" sz="4500" dirty="0">
                <a:solidFill>
                  <a:srgbClr val="00B050"/>
                </a:solidFill>
                <a:ea typeface="Calibri" panose="020F0502020204030204" pitchFamily="34" charset="0"/>
                <a:cs typeface="Calibri" panose="020F0502020204030204" pitchFamily="34" charset="0"/>
              </a:rPr>
              <a:t>điểm</a:t>
            </a:r>
            <a:r>
              <a:rPr lang="vi-VN" sz="4000" dirty="0">
                <a:solidFill>
                  <a:srgbClr val="00B050"/>
                </a:solidFill>
                <a:ea typeface="Calibri" panose="020F0502020204030204" pitchFamily="34" charset="0"/>
                <a:cs typeface="Calibri" panose="020F0502020204030204" pitchFamily="34" charset="0"/>
              </a:rPr>
              <a:t> chính của </a:t>
            </a:r>
            <a:r>
              <a:rPr lang="vi-VN" sz="4000" dirty="0" err="1">
                <a:solidFill>
                  <a:srgbClr val="00B050"/>
                </a:solidFill>
                <a:ea typeface="Calibri" panose="020F0502020204030204" pitchFamily="34" charset="0"/>
                <a:cs typeface="Calibri" panose="020F0502020204030204" pitchFamily="34" charset="0"/>
              </a:rPr>
              <a:t>ResNet</a:t>
            </a:r>
            <a:endParaRPr lang="vi-VN" sz="4000" dirty="0">
              <a:solidFill>
                <a:srgbClr val="00B050"/>
              </a:solidFill>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2B6AE7D-1057-0A21-50EF-FF94D5709C2E}"/>
              </a:ext>
            </a:extLst>
          </p:cNvPr>
          <p:cNvSpPr>
            <a:spLocks noGrp="1"/>
          </p:cNvSpPr>
          <p:nvPr>
            <p:ph idx="1"/>
          </p:nvPr>
        </p:nvSpPr>
        <p:spPr>
          <a:xfrm>
            <a:off x="838200" y="1690688"/>
            <a:ext cx="10515600" cy="4351338"/>
          </a:xfrm>
        </p:spPr>
        <p:txBody>
          <a:bodyPr>
            <a:normAutofit/>
          </a:bodyPr>
          <a:lstStyle/>
          <a:p>
            <a:pPr algn="just">
              <a:lnSpc>
                <a:spcPct val="150000"/>
              </a:lnSpc>
            </a:pPr>
            <a:r>
              <a:rPr lang="vi-VN" sz="3000" b="1" dirty="0">
                <a:effectLst/>
                <a:ea typeface="Times New Roman" panose="02020603050405020304" pitchFamily="18" charset="0"/>
              </a:rPr>
              <a:t>Khả năng huấn luyện mạng sâu</a:t>
            </a:r>
            <a:endParaRPr lang="vi-VN" sz="3000" dirty="0">
              <a:effectLst/>
              <a:ea typeface="Times New Roman" panose="02020603050405020304" pitchFamily="18" charset="0"/>
            </a:endParaRPr>
          </a:p>
          <a:p>
            <a:pPr algn="just">
              <a:lnSpc>
                <a:spcPct val="150000"/>
              </a:lnSpc>
            </a:pPr>
            <a:r>
              <a:rPr lang="vi-VN" sz="3000" b="1" dirty="0">
                <a:effectLst/>
                <a:ea typeface="Times New Roman" panose="02020603050405020304" pitchFamily="18" charset="0"/>
              </a:rPr>
              <a:t>Khối </a:t>
            </a:r>
            <a:r>
              <a:rPr lang="vi-VN" sz="3000" b="1" dirty="0" err="1">
                <a:effectLst/>
                <a:ea typeface="Times New Roman" panose="02020603050405020304" pitchFamily="18" charset="0"/>
              </a:rPr>
              <a:t>Residual</a:t>
            </a:r>
            <a:r>
              <a:rPr lang="vi-VN" sz="3000" b="1" dirty="0">
                <a:effectLst/>
                <a:ea typeface="Times New Roman" panose="02020603050405020304" pitchFamily="18" charset="0"/>
              </a:rPr>
              <a:t> và Kết nối Bỏ qua (</a:t>
            </a:r>
            <a:r>
              <a:rPr lang="vi-VN" sz="3000" b="1" dirty="0" err="1">
                <a:effectLst/>
                <a:ea typeface="Times New Roman" panose="02020603050405020304" pitchFamily="18" charset="0"/>
              </a:rPr>
              <a:t>Skip</a:t>
            </a:r>
            <a:r>
              <a:rPr lang="vi-VN" sz="3000" b="1" dirty="0">
                <a:effectLst/>
                <a:ea typeface="Times New Roman" panose="02020603050405020304" pitchFamily="18" charset="0"/>
              </a:rPr>
              <a:t> </a:t>
            </a:r>
            <a:r>
              <a:rPr lang="vi-VN" sz="3000" b="1" dirty="0" err="1">
                <a:effectLst/>
                <a:ea typeface="Times New Roman" panose="02020603050405020304" pitchFamily="18" charset="0"/>
              </a:rPr>
              <a:t>Connections</a:t>
            </a:r>
            <a:r>
              <a:rPr lang="vi-VN" sz="3000" b="1" dirty="0">
                <a:effectLst/>
                <a:ea typeface="Times New Roman" panose="02020603050405020304" pitchFamily="18" charset="0"/>
              </a:rPr>
              <a:t>)</a:t>
            </a:r>
            <a:endParaRPr lang="vi-VN" sz="3000" dirty="0">
              <a:effectLst/>
              <a:ea typeface="Times New Roman" panose="02020603050405020304" pitchFamily="18" charset="0"/>
            </a:endParaRPr>
          </a:p>
          <a:p>
            <a:pPr algn="just">
              <a:lnSpc>
                <a:spcPct val="150000"/>
              </a:lnSpc>
            </a:pPr>
            <a:r>
              <a:rPr lang="vi-VN" sz="3000" b="1" dirty="0">
                <a:effectLst/>
                <a:ea typeface="Times New Roman" panose="02020603050405020304" pitchFamily="18" charset="0"/>
              </a:rPr>
              <a:t>Khả năng huấn luyện và hiệu suất cao</a:t>
            </a:r>
            <a:endParaRPr lang="vi-VN" sz="3000" dirty="0">
              <a:effectLst/>
              <a:ea typeface="Times New Roman" panose="02020603050405020304" pitchFamily="18" charset="0"/>
            </a:endParaRPr>
          </a:p>
          <a:p>
            <a:pPr algn="just">
              <a:lnSpc>
                <a:spcPct val="150000"/>
              </a:lnSpc>
            </a:pPr>
            <a:r>
              <a:rPr lang="vi-VN" sz="3000" b="1" dirty="0">
                <a:effectLst/>
                <a:ea typeface="Times New Roman" panose="02020603050405020304" pitchFamily="18" charset="0"/>
              </a:rPr>
              <a:t>Đa dạng và linh hoạt</a:t>
            </a:r>
            <a:endParaRPr lang="vi-VN" sz="3000" dirty="0">
              <a:effectLst/>
              <a:ea typeface="Times New Roman" panose="02020603050405020304" pitchFamily="18" charset="0"/>
            </a:endParaRPr>
          </a:p>
          <a:p>
            <a:pPr algn="just">
              <a:lnSpc>
                <a:spcPct val="150000"/>
              </a:lnSpc>
            </a:pPr>
            <a:r>
              <a:rPr lang="vi-VN" sz="3000" b="1" dirty="0">
                <a:effectLst/>
                <a:ea typeface="Times New Roman" panose="02020603050405020304" pitchFamily="18" charset="0"/>
              </a:rPr>
              <a:t>Ứng dụng rộng rãi</a:t>
            </a:r>
            <a:endParaRPr lang="vi-VN" sz="3000" dirty="0">
              <a:effectLst/>
              <a:ea typeface="Times New Roman" panose="02020603050405020304" pitchFamily="18" charset="0"/>
            </a:endParaRPr>
          </a:p>
          <a:p>
            <a:pPr marL="0" indent="0">
              <a:buNone/>
            </a:pPr>
            <a:endParaRPr lang="vi-VN" dirty="0"/>
          </a:p>
        </p:txBody>
      </p:sp>
    </p:spTree>
    <p:extLst>
      <p:ext uri="{BB962C8B-B14F-4D97-AF65-F5344CB8AC3E}">
        <p14:creationId xmlns:p14="http://schemas.microsoft.com/office/powerpoint/2010/main" val="1144758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DA4C7-5C50-6773-0DDC-FC219B6447E4}"/>
              </a:ext>
            </a:extLst>
          </p:cNvPr>
          <p:cNvSpPr>
            <a:spLocks noGrp="1"/>
          </p:cNvSpPr>
          <p:nvPr>
            <p:ph type="title"/>
          </p:nvPr>
        </p:nvSpPr>
        <p:spPr>
          <a:xfrm>
            <a:off x="194387" y="197174"/>
            <a:ext cx="12271310" cy="1033137"/>
          </a:xfrm>
        </p:spPr>
        <p:txBody>
          <a:bodyPr>
            <a:noAutofit/>
          </a:bodyPr>
          <a:lstStyle/>
          <a:p>
            <a:pPr algn="ctr"/>
            <a:r>
              <a:rPr lang="vi-VN" sz="4000" dirty="0">
                <a:solidFill>
                  <a:srgbClr val="00B050"/>
                </a:solidFill>
              </a:rPr>
              <a:t>Cơ </a:t>
            </a:r>
            <a:r>
              <a:rPr lang="vi-VN" sz="4500" dirty="0">
                <a:solidFill>
                  <a:srgbClr val="00B050"/>
                </a:solidFill>
              </a:rPr>
              <a:t>chế</a:t>
            </a:r>
            <a:r>
              <a:rPr lang="vi-VN" sz="4000" dirty="0">
                <a:solidFill>
                  <a:srgbClr val="00B050"/>
                </a:solidFill>
              </a:rPr>
              <a:t> hoạt động của mô hình </a:t>
            </a:r>
            <a:r>
              <a:rPr lang="vi-VN" sz="4000" dirty="0" err="1">
                <a:solidFill>
                  <a:srgbClr val="00B050"/>
                </a:solidFill>
              </a:rPr>
              <a:t>ResNet</a:t>
            </a:r>
            <a:endParaRPr lang="vi-VN" sz="4000" dirty="0">
              <a:solidFill>
                <a:srgbClr val="00B050"/>
              </a:solidFill>
            </a:endParaRPr>
          </a:p>
        </p:txBody>
      </p:sp>
      <p:sp>
        <p:nvSpPr>
          <p:cNvPr id="3" name="Content Placeholder 2">
            <a:extLst>
              <a:ext uri="{FF2B5EF4-FFF2-40B4-BE49-F238E27FC236}">
                <a16:creationId xmlns:a16="http://schemas.microsoft.com/office/drawing/2014/main" id="{E2D4CE66-5A76-2B91-F8FA-76DD8F738768}"/>
              </a:ext>
            </a:extLst>
          </p:cNvPr>
          <p:cNvSpPr>
            <a:spLocks noGrp="1"/>
          </p:cNvSpPr>
          <p:nvPr>
            <p:ph idx="1"/>
          </p:nvPr>
        </p:nvSpPr>
        <p:spPr>
          <a:xfrm>
            <a:off x="1072242" y="1388932"/>
            <a:ext cx="10515600" cy="5094611"/>
          </a:xfrm>
        </p:spPr>
        <p:txBody>
          <a:bodyPr>
            <a:noAutofit/>
          </a:bodyPr>
          <a:lstStyle/>
          <a:p>
            <a:pPr marL="514350" indent="-514350">
              <a:lnSpc>
                <a:spcPct val="150000"/>
              </a:lnSpc>
              <a:spcBef>
                <a:spcPts val="0"/>
              </a:spcBef>
              <a:buFont typeface="+mj-lt"/>
              <a:buAutoNum type="arabicPeriod"/>
            </a:pPr>
            <a:r>
              <a:rPr lang="en-US" sz="3400" b="1" dirty="0" err="1">
                <a:effectLst/>
                <a:latin typeface="Arial" panose="020B0604020202020204" pitchFamily="34" charset="0"/>
                <a:ea typeface="Times New Roman" panose="02020603050405020304" pitchFamily="18" charset="0"/>
                <a:cs typeface="Arial" panose="020B0604020202020204" pitchFamily="34" charset="0"/>
              </a:rPr>
              <a:t>Tiền</a:t>
            </a:r>
            <a:r>
              <a:rPr lang="en-US" sz="3400" b="1" dirty="0">
                <a:effectLst/>
                <a:latin typeface="Arial" panose="020B0604020202020204" pitchFamily="34" charset="0"/>
                <a:ea typeface="Times New Roman" panose="02020603050405020304" pitchFamily="18" charset="0"/>
                <a:cs typeface="Arial" panose="020B0604020202020204" pitchFamily="34" charset="0"/>
              </a:rPr>
              <a:t> </a:t>
            </a:r>
            <a:r>
              <a:rPr lang="en-US" sz="3400" b="1" dirty="0" err="1">
                <a:effectLst/>
                <a:latin typeface="Arial" panose="020B0604020202020204" pitchFamily="34" charset="0"/>
                <a:ea typeface="Times New Roman" panose="02020603050405020304" pitchFamily="18" charset="0"/>
                <a:cs typeface="Arial" panose="020B0604020202020204" pitchFamily="34" charset="0"/>
              </a:rPr>
              <a:t>xử</a:t>
            </a:r>
            <a:r>
              <a:rPr lang="en-US" sz="3400" b="1" dirty="0">
                <a:effectLst/>
                <a:latin typeface="Arial" panose="020B0604020202020204" pitchFamily="34" charset="0"/>
                <a:ea typeface="Times New Roman" panose="02020603050405020304" pitchFamily="18" charset="0"/>
                <a:cs typeface="Arial" panose="020B0604020202020204" pitchFamily="34" charset="0"/>
              </a:rPr>
              <a:t> </a:t>
            </a:r>
            <a:r>
              <a:rPr lang="en-US" sz="3400" b="1" dirty="0" err="1">
                <a:effectLst/>
                <a:latin typeface="Arial" panose="020B0604020202020204" pitchFamily="34" charset="0"/>
                <a:ea typeface="Times New Roman" panose="02020603050405020304" pitchFamily="18" charset="0"/>
                <a:cs typeface="Arial" panose="020B0604020202020204" pitchFamily="34" charset="0"/>
              </a:rPr>
              <a:t>lý</a:t>
            </a:r>
            <a:r>
              <a:rPr lang="en-US" sz="3400" b="1" dirty="0">
                <a:effectLst/>
                <a:latin typeface="Arial" panose="020B0604020202020204" pitchFamily="34" charset="0"/>
                <a:ea typeface="Times New Roman" panose="02020603050405020304" pitchFamily="18" charset="0"/>
                <a:cs typeface="Arial" panose="020B0604020202020204" pitchFamily="34" charset="0"/>
              </a:rPr>
              <a:t> </a:t>
            </a:r>
            <a:r>
              <a:rPr lang="en-US" sz="3400" b="1" dirty="0" err="1">
                <a:effectLst/>
                <a:latin typeface="Arial" panose="020B0604020202020204" pitchFamily="34" charset="0"/>
                <a:ea typeface="Times New Roman" panose="02020603050405020304" pitchFamily="18" charset="0"/>
                <a:cs typeface="Arial" panose="020B0604020202020204" pitchFamily="34" charset="0"/>
              </a:rPr>
              <a:t>hình</a:t>
            </a:r>
            <a:r>
              <a:rPr lang="en-US" sz="3400" b="1" dirty="0">
                <a:effectLst/>
                <a:latin typeface="Arial" panose="020B0604020202020204" pitchFamily="34" charset="0"/>
                <a:ea typeface="Times New Roman" panose="02020603050405020304" pitchFamily="18" charset="0"/>
                <a:cs typeface="Arial" panose="020B0604020202020204" pitchFamily="34" charset="0"/>
              </a:rPr>
              <a:t> </a:t>
            </a:r>
            <a:r>
              <a:rPr lang="en-US" sz="3400" b="1" dirty="0" err="1">
                <a:effectLst/>
                <a:latin typeface="Arial" panose="020B0604020202020204" pitchFamily="34" charset="0"/>
                <a:ea typeface="Times New Roman" panose="02020603050405020304" pitchFamily="18" charset="0"/>
                <a:cs typeface="Arial" panose="020B0604020202020204" pitchFamily="34" charset="0"/>
              </a:rPr>
              <a:t>ảnh</a:t>
            </a:r>
            <a:r>
              <a:rPr lang="en-US" sz="3400" dirty="0">
                <a:effectLst/>
                <a:latin typeface="Arial" panose="020B0604020202020204" pitchFamily="34" charset="0"/>
                <a:ea typeface="Times New Roman" panose="02020603050405020304" pitchFamily="18" charset="0"/>
                <a:cs typeface="Arial" panose="020B0604020202020204" pitchFamily="34" charset="0"/>
              </a:rPr>
              <a:t>:</a:t>
            </a:r>
            <a:endParaRPr lang="en-US" sz="3400" dirty="0">
              <a:latin typeface="Arial" panose="020B0604020202020204" pitchFamily="34" charset="0"/>
              <a:ea typeface="Times New Roman" panose="02020603050405020304" pitchFamily="18" charset="0"/>
              <a:cs typeface="Arial" panose="020B0604020202020204" pitchFamily="34" charset="0"/>
            </a:endParaRPr>
          </a:p>
          <a:p>
            <a:pPr marL="514350" indent="-514350">
              <a:lnSpc>
                <a:spcPct val="150000"/>
              </a:lnSpc>
              <a:spcBef>
                <a:spcPts val="0"/>
              </a:spcBef>
              <a:buFont typeface="+mj-lt"/>
              <a:buAutoNum type="arabicPeriod"/>
            </a:pPr>
            <a:r>
              <a:rPr lang="en-US" sz="3400" b="1" dirty="0" err="1">
                <a:effectLst/>
                <a:latin typeface="Arial" panose="020B0604020202020204" pitchFamily="34" charset="0"/>
                <a:ea typeface="Times New Roman" panose="02020603050405020304" pitchFamily="18" charset="0"/>
                <a:cs typeface="Arial" panose="020B0604020202020204" pitchFamily="34" charset="0"/>
              </a:rPr>
              <a:t>Lớp</a:t>
            </a:r>
            <a:r>
              <a:rPr lang="en-US" sz="3400" b="1" dirty="0">
                <a:effectLst/>
                <a:latin typeface="Arial" panose="020B0604020202020204" pitchFamily="34" charset="0"/>
                <a:ea typeface="Times New Roman" panose="02020603050405020304" pitchFamily="18" charset="0"/>
                <a:cs typeface="Arial" panose="020B0604020202020204" pitchFamily="34" charset="0"/>
              </a:rPr>
              <a:t> Convolutional </a:t>
            </a:r>
            <a:r>
              <a:rPr lang="en-US" sz="3400" b="1" dirty="0" err="1">
                <a:effectLst/>
                <a:latin typeface="Arial" panose="020B0604020202020204" pitchFamily="34" charset="0"/>
                <a:ea typeface="Times New Roman" panose="02020603050405020304" pitchFamily="18" charset="0"/>
                <a:cs typeface="Arial" panose="020B0604020202020204" pitchFamily="34" charset="0"/>
              </a:rPr>
              <a:t>Đầu</a:t>
            </a:r>
            <a:r>
              <a:rPr lang="en-US" sz="3400" b="1" dirty="0">
                <a:effectLst/>
                <a:latin typeface="Arial" panose="020B0604020202020204" pitchFamily="34" charset="0"/>
                <a:ea typeface="Times New Roman" panose="02020603050405020304" pitchFamily="18" charset="0"/>
                <a:cs typeface="Arial" panose="020B0604020202020204" pitchFamily="34" charset="0"/>
              </a:rPr>
              <a:t> Tiên</a:t>
            </a:r>
            <a:r>
              <a:rPr lang="en-US" sz="3400" dirty="0">
                <a:effectLst/>
                <a:latin typeface="Arial" panose="020B0604020202020204" pitchFamily="34" charset="0"/>
                <a:ea typeface="Times New Roman" panose="02020603050405020304" pitchFamily="18" charset="0"/>
                <a:cs typeface="Arial" panose="020B0604020202020204" pitchFamily="34" charset="0"/>
              </a:rPr>
              <a:t>:</a:t>
            </a:r>
          </a:p>
          <a:p>
            <a:pPr marL="514350" indent="-514350">
              <a:lnSpc>
                <a:spcPct val="150000"/>
              </a:lnSpc>
              <a:spcBef>
                <a:spcPts val="0"/>
              </a:spcBef>
              <a:buFont typeface="+mj-lt"/>
              <a:buAutoNum type="arabicPeriod"/>
            </a:pPr>
            <a:r>
              <a:rPr lang="en-US" sz="3400" b="1" dirty="0" err="1">
                <a:effectLst/>
                <a:latin typeface="Arial" panose="020B0604020202020204" pitchFamily="34" charset="0"/>
                <a:ea typeface="Times New Roman" panose="02020603050405020304" pitchFamily="18" charset="0"/>
                <a:cs typeface="Arial" panose="020B0604020202020204" pitchFamily="34" charset="0"/>
              </a:rPr>
              <a:t>Khối</a:t>
            </a:r>
            <a:r>
              <a:rPr lang="en-US" sz="3400" b="1" dirty="0">
                <a:effectLst/>
                <a:latin typeface="Arial" panose="020B0604020202020204" pitchFamily="34" charset="0"/>
                <a:ea typeface="Times New Roman" panose="02020603050405020304" pitchFamily="18" charset="0"/>
                <a:cs typeface="Arial" panose="020B0604020202020204" pitchFamily="34" charset="0"/>
              </a:rPr>
              <a:t> Residual</a:t>
            </a:r>
            <a:r>
              <a:rPr lang="en-US" sz="3400" dirty="0">
                <a:effectLst/>
                <a:latin typeface="Arial" panose="020B0604020202020204" pitchFamily="34" charset="0"/>
                <a:ea typeface="Times New Roman" panose="02020603050405020304" pitchFamily="18" charset="0"/>
                <a:cs typeface="Arial" panose="020B0604020202020204" pitchFamily="34" charset="0"/>
              </a:rPr>
              <a:t>:</a:t>
            </a:r>
            <a:endParaRPr lang="en-US" sz="3400" dirty="0">
              <a:latin typeface="Arial" panose="020B0604020202020204" pitchFamily="34" charset="0"/>
              <a:ea typeface="Times New Roman" panose="02020603050405020304" pitchFamily="18" charset="0"/>
              <a:cs typeface="Arial" panose="020B0604020202020204" pitchFamily="34" charset="0"/>
            </a:endParaRPr>
          </a:p>
          <a:p>
            <a:pPr marL="514350" indent="-514350">
              <a:lnSpc>
                <a:spcPct val="150000"/>
              </a:lnSpc>
              <a:spcBef>
                <a:spcPts val="0"/>
              </a:spcBef>
              <a:buFont typeface="+mj-lt"/>
              <a:buAutoNum type="arabicPeriod"/>
            </a:pPr>
            <a:r>
              <a:rPr lang="en-US" sz="3400" b="1" dirty="0" err="1">
                <a:effectLst/>
                <a:latin typeface="Arial" panose="020B0604020202020204" pitchFamily="34" charset="0"/>
                <a:ea typeface="Times New Roman" panose="02020603050405020304" pitchFamily="18" charset="0"/>
                <a:cs typeface="Arial" panose="020B0604020202020204" pitchFamily="34" charset="0"/>
              </a:rPr>
              <a:t>Phân</a:t>
            </a:r>
            <a:r>
              <a:rPr lang="en-US" sz="3400" b="1" dirty="0">
                <a:effectLst/>
                <a:latin typeface="Arial" panose="020B0604020202020204" pitchFamily="34" charset="0"/>
                <a:ea typeface="Times New Roman" panose="02020603050405020304" pitchFamily="18" charset="0"/>
                <a:cs typeface="Arial" panose="020B0604020202020204" pitchFamily="34" charset="0"/>
              </a:rPr>
              <a:t> </a:t>
            </a:r>
            <a:r>
              <a:rPr lang="en-US" sz="3400" b="1" dirty="0" err="1">
                <a:effectLst/>
                <a:latin typeface="Arial" panose="020B0604020202020204" pitchFamily="34" charset="0"/>
                <a:ea typeface="Times New Roman" panose="02020603050405020304" pitchFamily="18" charset="0"/>
                <a:cs typeface="Arial" panose="020B0604020202020204" pitchFamily="34" charset="0"/>
              </a:rPr>
              <a:t>loại</a:t>
            </a:r>
            <a:r>
              <a:rPr lang="en-US" sz="3400" dirty="0">
                <a:effectLst/>
                <a:latin typeface="Arial" panose="020B0604020202020204" pitchFamily="34" charset="0"/>
                <a:ea typeface="Times New Roman" panose="02020603050405020304" pitchFamily="18" charset="0"/>
                <a:cs typeface="Arial" panose="020B0604020202020204" pitchFamily="34" charset="0"/>
              </a:rPr>
              <a:t>:</a:t>
            </a:r>
          </a:p>
          <a:p>
            <a:pPr marL="514350" indent="-514350">
              <a:lnSpc>
                <a:spcPct val="150000"/>
              </a:lnSpc>
              <a:spcBef>
                <a:spcPts val="0"/>
              </a:spcBef>
              <a:buFont typeface="+mj-lt"/>
              <a:buAutoNum type="arabicPeriod"/>
            </a:pPr>
            <a:r>
              <a:rPr lang="en-US" sz="3400" b="1" dirty="0" err="1">
                <a:effectLst/>
                <a:latin typeface="Arial" panose="020B0604020202020204" pitchFamily="34" charset="0"/>
                <a:ea typeface="Times New Roman" panose="02020603050405020304" pitchFamily="18" charset="0"/>
                <a:cs typeface="Arial" panose="020B0604020202020204" pitchFamily="34" charset="0"/>
              </a:rPr>
              <a:t>Kết</a:t>
            </a:r>
            <a:r>
              <a:rPr lang="en-US" sz="3400" b="1" dirty="0">
                <a:effectLst/>
                <a:latin typeface="Arial" panose="020B0604020202020204" pitchFamily="34" charset="0"/>
                <a:ea typeface="Times New Roman" panose="02020603050405020304" pitchFamily="18" charset="0"/>
                <a:cs typeface="Arial" panose="020B0604020202020204" pitchFamily="34" charset="0"/>
              </a:rPr>
              <a:t> </a:t>
            </a:r>
            <a:r>
              <a:rPr lang="en-US" sz="3400" b="1" dirty="0" err="1">
                <a:effectLst/>
                <a:latin typeface="Arial" panose="020B0604020202020204" pitchFamily="34" charset="0"/>
                <a:ea typeface="Times New Roman" panose="02020603050405020304" pitchFamily="18" charset="0"/>
                <a:cs typeface="Arial" panose="020B0604020202020204" pitchFamily="34" charset="0"/>
              </a:rPr>
              <a:t>quả</a:t>
            </a:r>
            <a:r>
              <a:rPr lang="en-US" sz="3400" b="1" dirty="0">
                <a:effectLst/>
                <a:latin typeface="Arial" panose="020B0604020202020204" pitchFamily="34" charset="0"/>
                <a:ea typeface="Times New Roman" panose="02020603050405020304" pitchFamily="18" charset="0"/>
                <a:cs typeface="Arial" panose="020B0604020202020204" pitchFamily="34" charset="0"/>
              </a:rPr>
              <a:t> </a:t>
            </a:r>
            <a:r>
              <a:rPr lang="en-US" sz="3400" b="1" dirty="0" err="1">
                <a:effectLst/>
                <a:latin typeface="Arial" panose="020B0604020202020204" pitchFamily="34" charset="0"/>
                <a:ea typeface="Times New Roman" panose="02020603050405020304" pitchFamily="18" charset="0"/>
                <a:cs typeface="Arial" panose="020B0604020202020204" pitchFamily="34" charset="0"/>
              </a:rPr>
              <a:t>phân</a:t>
            </a:r>
            <a:r>
              <a:rPr lang="en-US" sz="3400" b="1" dirty="0">
                <a:effectLst/>
                <a:latin typeface="Arial" panose="020B0604020202020204" pitchFamily="34" charset="0"/>
                <a:ea typeface="Times New Roman" panose="02020603050405020304" pitchFamily="18" charset="0"/>
                <a:cs typeface="Arial" panose="020B0604020202020204" pitchFamily="34" charset="0"/>
              </a:rPr>
              <a:t> </a:t>
            </a:r>
            <a:r>
              <a:rPr lang="en-US" sz="3400" b="1" dirty="0" err="1">
                <a:effectLst/>
                <a:latin typeface="Arial" panose="020B0604020202020204" pitchFamily="34" charset="0"/>
                <a:ea typeface="Times New Roman" panose="02020603050405020304" pitchFamily="18" charset="0"/>
                <a:cs typeface="Arial" panose="020B0604020202020204" pitchFamily="34" charset="0"/>
              </a:rPr>
              <a:t>loại</a:t>
            </a:r>
            <a:r>
              <a:rPr lang="en-US" sz="3400" dirty="0">
                <a:effectLst/>
                <a:latin typeface="Arial" panose="020B0604020202020204" pitchFamily="34" charset="0"/>
                <a:ea typeface="Times New Roman" panose="02020603050405020304" pitchFamily="18" charset="0"/>
                <a:cs typeface="Arial" panose="020B0604020202020204" pitchFamily="34" charset="0"/>
              </a:rPr>
              <a:t>:</a:t>
            </a:r>
            <a:br>
              <a:rPr lang="en-US" sz="3400" dirty="0">
                <a:effectLst/>
                <a:latin typeface="Times New Roman" panose="02020603050405020304" pitchFamily="18" charset="0"/>
                <a:ea typeface="Times New Roman" panose="02020603050405020304" pitchFamily="18" charset="0"/>
              </a:rPr>
            </a:br>
            <a:endParaRPr lang="vi-VN" sz="3400" dirty="0"/>
          </a:p>
        </p:txBody>
      </p:sp>
    </p:spTree>
    <p:extLst>
      <p:ext uri="{BB962C8B-B14F-4D97-AF65-F5344CB8AC3E}">
        <p14:creationId xmlns:p14="http://schemas.microsoft.com/office/powerpoint/2010/main" val="2318818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2EFDD-8D47-EB57-6283-D077AB62C280}"/>
              </a:ext>
            </a:extLst>
          </p:cNvPr>
          <p:cNvSpPr>
            <a:spLocks noGrp="1"/>
          </p:cNvSpPr>
          <p:nvPr>
            <p:ph type="title"/>
          </p:nvPr>
        </p:nvSpPr>
        <p:spPr/>
        <p:txBody>
          <a:bodyPr>
            <a:normAutofit fontScale="90000"/>
          </a:bodyPr>
          <a:lstStyle/>
          <a:p>
            <a:pPr algn="ctr"/>
            <a:r>
              <a:rPr lang="vi-VN" dirty="0">
                <a:solidFill>
                  <a:srgbClr val="00B050"/>
                </a:solidFill>
              </a:rPr>
              <a:t>Ưu điểm và ứng dụng thực tiễn của mô hình </a:t>
            </a:r>
            <a:r>
              <a:rPr lang="vi-VN" dirty="0" err="1">
                <a:solidFill>
                  <a:srgbClr val="00B050"/>
                </a:solidFill>
              </a:rPr>
              <a:t>ResNet</a:t>
            </a:r>
            <a:endParaRPr lang="vi-VN" dirty="0">
              <a:solidFill>
                <a:srgbClr val="00B050"/>
              </a:solidFill>
            </a:endParaRPr>
          </a:p>
        </p:txBody>
      </p:sp>
      <p:sp>
        <p:nvSpPr>
          <p:cNvPr id="3" name="Content Placeholder 2">
            <a:extLst>
              <a:ext uri="{FF2B5EF4-FFF2-40B4-BE49-F238E27FC236}">
                <a16:creationId xmlns:a16="http://schemas.microsoft.com/office/drawing/2014/main" id="{67FBDBAA-E7EB-BDB1-1206-77BAF9462ECC}"/>
              </a:ext>
            </a:extLst>
          </p:cNvPr>
          <p:cNvSpPr>
            <a:spLocks noGrp="1"/>
          </p:cNvSpPr>
          <p:nvPr>
            <p:ph idx="1"/>
          </p:nvPr>
        </p:nvSpPr>
        <p:spPr>
          <a:xfrm>
            <a:off x="2801516" y="1825625"/>
            <a:ext cx="6588967" cy="4351338"/>
          </a:xfrm>
        </p:spPr>
        <p:txBody>
          <a:bodyPr>
            <a:normAutofit fontScale="25000" lnSpcReduction="20000"/>
          </a:bodyPr>
          <a:lstStyle/>
          <a:p>
            <a:pPr marL="0" indent="0" algn="just">
              <a:lnSpc>
                <a:spcPct val="150000"/>
              </a:lnSpc>
              <a:spcBef>
                <a:spcPts val="0"/>
              </a:spcBef>
              <a:buNone/>
            </a:pPr>
            <a:r>
              <a:rPr lang="vi-VN" sz="7200" b="1" dirty="0">
                <a:effectLst/>
                <a:ea typeface="Times New Roman" panose="02020603050405020304" pitchFamily="18" charset="0"/>
              </a:rPr>
              <a:t>Ưu điểm:</a:t>
            </a:r>
          </a:p>
          <a:p>
            <a:pPr lvl="1" algn="just">
              <a:lnSpc>
                <a:spcPct val="150000"/>
              </a:lnSpc>
              <a:spcBef>
                <a:spcPts val="0"/>
              </a:spcBef>
            </a:pPr>
            <a:r>
              <a:rPr lang="vi-VN" sz="7200" b="1" dirty="0">
                <a:effectLst/>
                <a:ea typeface="Times New Roman" panose="02020603050405020304" pitchFamily="18" charset="0"/>
              </a:rPr>
              <a:t>Giải Quyết Vấn Đề </a:t>
            </a:r>
            <a:r>
              <a:rPr lang="vi-VN" sz="7200" b="1" dirty="0" err="1">
                <a:effectLst/>
                <a:ea typeface="Times New Roman" panose="02020603050405020304" pitchFamily="18" charset="0"/>
              </a:rPr>
              <a:t>Vanishing</a:t>
            </a:r>
            <a:r>
              <a:rPr lang="vi-VN" sz="7200" b="1" dirty="0">
                <a:effectLst/>
                <a:ea typeface="Times New Roman" panose="02020603050405020304" pitchFamily="18" charset="0"/>
              </a:rPr>
              <a:t> </a:t>
            </a:r>
            <a:r>
              <a:rPr lang="vi-VN" sz="7200" b="1" dirty="0" err="1">
                <a:effectLst/>
                <a:ea typeface="Times New Roman" panose="02020603050405020304" pitchFamily="18" charset="0"/>
              </a:rPr>
              <a:t>Gradient</a:t>
            </a:r>
            <a:r>
              <a:rPr lang="vi-VN" sz="7200" dirty="0">
                <a:effectLst/>
                <a:ea typeface="Times New Roman" panose="02020603050405020304" pitchFamily="18" charset="0"/>
              </a:rPr>
              <a:t>:</a:t>
            </a:r>
          </a:p>
          <a:p>
            <a:pPr lvl="1" algn="just">
              <a:lnSpc>
                <a:spcPct val="150000"/>
              </a:lnSpc>
              <a:spcBef>
                <a:spcPts val="0"/>
              </a:spcBef>
            </a:pPr>
            <a:r>
              <a:rPr lang="vi-VN" sz="7200" b="1" dirty="0">
                <a:effectLst/>
                <a:ea typeface="Times New Roman" panose="02020603050405020304" pitchFamily="18" charset="0"/>
              </a:rPr>
              <a:t>Khả Năng Huấn Luyện Mạng Nơ-</a:t>
            </a:r>
            <a:r>
              <a:rPr lang="vi-VN" sz="7200" b="1" dirty="0" err="1">
                <a:effectLst/>
                <a:ea typeface="Times New Roman" panose="02020603050405020304" pitchFamily="18" charset="0"/>
              </a:rPr>
              <a:t>ron</a:t>
            </a:r>
            <a:r>
              <a:rPr lang="vi-VN" sz="7200" b="1" dirty="0">
                <a:effectLst/>
                <a:ea typeface="Times New Roman" panose="02020603050405020304" pitchFamily="18" charset="0"/>
              </a:rPr>
              <a:t> Sâu</a:t>
            </a:r>
            <a:r>
              <a:rPr lang="vi-VN" sz="7200" dirty="0">
                <a:effectLst/>
                <a:ea typeface="Times New Roman" panose="02020603050405020304" pitchFamily="18" charset="0"/>
              </a:rPr>
              <a:t>:</a:t>
            </a:r>
          </a:p>
          <a:p>
            <a:pPr lvl="1" algn="just">
              <a:lnSpc>
                <a:spcPct val="150000"/>
              </a:lnSpc>
              <a:spcBef>
                <a:spcPts val="0"/>
              </a:spcBef>
            </a:pPr>
            <a:r>
              <a:rPr lang="vi-VN" sz="7200" b="1" dirty="0">
                <a:effectLst/>
                <a:ea typeface="Times New Roman" panose="02020603050405020304" pitchFamily="18" charset="0"/>
              </a:rPr>
              <a:t>Hiệu Quả Cao Khi Dùng Trong Các Mạng Rất Sâu</a:t>
            </a:r>
            <a:r>
              <a:rPr lang="vi-VN" sz="7200" dirty="0">
                <a:effectLst/>
                <a:ea typeface="Times New Roman" panose="02020603050405020304" pitchFamily="18" charset="0"/>
              </a:rPr>
              <a:t>:</a:t>
            </a:r>
          </a:p>
          <a:p>
            <a:pPr lvl="1" algn="just">
              <a:lnSpc>
                <a:spcPct val="150000"/>
              </a:lnSpc>
              <a:spcBef>
                <a:spcPts val="0"/>
              </a:spcBef>
            </a:pPr>
            <a:r>
              <a:rPr lang="vi-VN" sz="7200" b="1" dirty="0">
                <a:effectLst/>
                <a:ea typeface="Times New Roman" panose="02020603050405020304" pitchFamily="18" charset="0"/>
              </a:rPr>
              <a:t>Tối Ưu Hóa Số Lượng Tham Số và Tính Toán</a:t>
            </a:r>
            <a:r>
              <a:rPr lang="vi-VN" sz="7200" dirty="0">
                <a:effectLst/>
                <a:ea typeface="Times New Roman" panose="02020603050405020304" pitchFamily="18" charset="0"/>
              </a:rPr>
              <a:t>:</a:t>
            </a:r>
          </a:p>
          <a:p>
            <a:pPr lvl="1" algn="just">
              <a:lnSpc>
                <a:spcPct val="150000"/>
              </a:lnSpc>
              <a:spcBef>
                <a:spcPts val="0"/>
              </a:spcBef>
            </a:pPr>
            <a:r>
              <a:rPr lang="vi-VN" sz="7200" b="1" dirty="0">
                <a:effectLst/>
                <a:ea typeface="Times New Roman" panose="02020603050405020304" pitchFamily="18" charset="0"/>
              </a:rPr>
              <a:t>Tinh Chỉnh (</a:t>
            </a:r>
            <a:r>
              <a:rPr lang="vi-VN" sz="7200" b="1" dirty="0" err="1">
                <a:effectLst/>
                <a:ea typeface="Times New Roman" panose="02020603050405020304" pitchFamily="18" charset="0"/>
              </a:rPr>
              <a:t>Fine-tuning</a:t>
            </a:r>
            <a:r>
              <a:rPr lang="vi-VN" sz="7200" b="1" dirty="0">
                <a:effectLst/>
                <a:ea typeface="Times New Roman" panose="02020603050405020304" pitchFamily="18" charset="0"/>
              </a:rPr>
              <a:t>) Dễ Dàng</a:t>
            </a:r>
            <a:r>
              <a:rPr lang="vi-VN" sz="7200" dirty="0">
                <a:effectLst/>
                <a:ea typeface="Times New Roman" panose="02020603050405020304" pitchFamily="18" charset="0"/>
              </a:rPr>
              <a:t>:</a:t>
            </a:r>
          </a:p>
          <a:p>
            <a:pPr marL="0" indent="0" algn="just">
              <a:lnSpc>
                <a:spcPct val="150000"/>
              </a:lnSpc>
              <a:spcBef>
                <a:spcPts val="0"/>
              </a:spcBef>
              <a:buNone/>
            </a:pPr>
            <a:r>
              <a:rPr lang="vi-VN" sz="7200" b="1" dirty="0">
                <a:ea typeface="Times New Roman" panose="02020603050405020304" pitchFamily="18" charset="0"/>
              </a:rPr>
              <a:t>Ứng dụng thực tiễn:</a:t>
            </a:r>
          </a:p>
          <a:p>
            <a:pPr lvl="1" algn="just">
              <a:lnSpc>
                <a:spcPct val="150000"/>
              </a:lnSpc>
              <a:spcBef>
                <a:spcPts val="0"/>
              </a:spcBef>
            </a:pPr>
            <a:r>
              <a:rPr lang="vi-VN" sz="7200" b="1" dirty="0">
                <a:effectLst/>
                <a:ea typeface="Times New Roman" panose="02020603050405020304" pitchFamily="18" charset="0"/>
              </a:rPr>
              <a:t>Nhận Dạng Đối Tượng Trong Hình Ảnh</a:t>
            </a:r>
          </a:p>
          <a:p>
            <a:pPr lvl="1" algn="just">
              <a:lnSpc>
                <a:spcPct val="150000"/>
              </a:lnSpc>
              <a:spcBef>
                <a:spcPts val="0"/>
              </a:spcBef>
            </a:pPr>
            <a:r>
              <a:rPr lang="vi-VN" sz="7200" b="1" dirty="0">
                <a:effectLst/>
                <a:ea typeface="Times New Roman" panose="02020603050405020304" pitchFamily="18" charset="0"/>
              </a:rPr>
              <a:t>Phân Tích Hình Ảnh Y Tế</a:t>
            </a:r>
            <a:r>
              <a:rPr lang="vi-VN" sz="7200" dirty="0">
                <a:effectLst/>
                <a:ea typeface="Times New Roman" panose="02020603050405020304" pitchFamily="18" charset="0"/>
              </a:rPr>
              <a:t>:</a:t>
            </a:r>
          </a:p>
          <a:p>
            <a:pPr lvl="1" algn="just">
              <a:lnSpc>
                <a:spcPct val="150000"/>
              </a:lnSpc>
              <a:spcBef>
                <a:spcPts val="0"/>
              </a:spcBef>
            </a:pPr>
            <a:r>
              <a:rPr lang="vi-VN" sz="7200" b="1" dirty="0">
                <a:effectLst/>
                <a:ea typeface="Times New Roman" panose="02020603050405020304" pitchFamily="18" charset="0"/>
              </a:rPr>
              <a:t>Nhận Dạng Cảnh Quan và Phân Tích Hình Ảnh Cảnh</a:t>
            </a:r>
            <a:r>
              <a:rPr lang="vi-VN" sz="7200" dirty="0">
                <a:effectLst/>
                <a:ea typeface="Times New Roman" panose="02020603050405020304" pitchFamily="18" charset="0"/>
              </a:rPr>
              <a:t>:</a:t>
            </a:r>
          </a:p>
          <a:p>
            <a:pPr lvl="1" algn="just">
              <a:lnSpc>
                <a:spcPct val="150000"/>
              </a:lnSpc>
              <a:spcBef>
                <a:spcPts val="0"/>
              </a:spcBef>
            </a:pPr>
            <a:r>
              <a:rPr lang="vi-VN" sz="7200" b="1" dirty="0">
                <a:effectLst/>
                <a:ea typeface="Times New Roman" panose="02020603050405020304" pitchFamily="18" charset="0"/>
              </a:rPr>
              <a:t>Giám Sát An Ninh và Phân Tích </a:t>
            </a:r>
            <a:r>
              <a:rPr lang="vi-VN" sz="7200" b="1" dirty="0" err="1">
                <a:effectLst/>
                <a:ea typeface="Times New Roman" panose="02020603050405020304" pitchFamily="18" charset="0"/>
              </a:rPr>
              <a:t>Video</a:t>
            </a:r>
            <a:r>
              <a:rPr lang="vi-VN" sz="7200" dirty="0">
                <a:effectLst/>
                <a:ea typeface="Times New Roman" panose="02020603050405020304" pitchFamily="18" charset="0"/>
              </a:rPr>
              <a:t>:</a:t>
            </a:r>
          </a:p>
          <a:p>
            <a:endParaRPr lang="vi-VN" sz="1800" b="1" dirty="0">
              <a:effectLst/>
              <a:ea typeface="Times New Roman" panose="02020603050405020304" pitchFamily="18" charset="0"/>
            </a:endParaRPr>
          </a:p>
          <a:p>
            <a:pPr marL="0" indent="0">
              <a:buNone/>
            </a:pPr>
            <a:endParaRPr lang="vi-VN" dirty="0"/>
          </a:p>
        </p:txBody>
      </p:sp>
    </p:spTree>
    <p:extLst>
      <p:ext uri="{BB962C8B-B14F-4D97-AF65-F5344CB8AC3E}">
        <p14:creationId xmlns:p14="http://schemas.microsoft.com/office/powerpoint/2010/main" val="2307217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E6148-6AF6-E7AA-0EAA-78C6645299EB}"/>
              </a:ext>
            </a:extLst>
          </p:cNvPr>
          <p:cNvSpPr>
            <a:spLocks noGrp="1"/>
          </p:cNvSpPr>
          <p:nvPr>
            <p:ph type="title"/>
          </p:nvPr>
        </p:nvSpPr>
        <p:spPr/>
        <p:txBody>
          <a:bodyPr>
            <a:normAutofit/>
          </a:bodyPr>
          <a:lstStyle/>
          <a:p>
            <a:pPr algn="ctr"/>
            <a:r>
              <a:rPr lang="vi-VN" sz="4000" dirty="0">
                <a:solidFill>
                  <a:srgbClr val="00B050"/>
                </a:solidFill>
              </a:rPr>
              <a:t>Các thành </a:t>
            </a:r>
            <a:r>
              <a:rPr lang="vi-VN" sz="4500" dirty="0">
                <a:solidFill>
                  <a:srgbClr val="00B050"/>
                </a:solidFill>
              </a:rPr>
              <a:t>phần</a:t>
            </a:r>
            <a:r>
              <a:rPr lang="vi-VN" sz="4000" dirty="0">
                <a:solidFill>
                  <a:srgbClr val="00B050"/>
                </a:solidFill>
              </a:rPr>
              <a:t> chính trong </a:t>
            </a:r>
            <a:r>
              <a:rPr lang="vi-VN" sz="4000" dirty="0" err="1">
                <a:solidFill>
                  <a:srgbClr val="00B050"/>
                </a:solidFill>
              </a:rPr>
              <a:t>ResNet</a:t>
            </a:r>
            <a:endParaRPr lang="vi-VN" sz="4000" dirty="0">
              <a:solidFill>
                <a:srgbClr val="00B050"/>
              </a:solidFill>
            </a:endParaRPr>
          </a:p>
        </p:txBody>
      </p:sp>
      <p:sp>
        <p:nvSpPr>
          <p:cNvPr id="3" name="Content Placeholder 2">
            <a:extLst>
              <a:ext uri="{FF2B5EF4-FFF2-40B4-BE49-F238E27FC236}">
                <a16:creationId xmlns:a16="http://schemas.microsoft.com/office/drawing/2014/main" id="{A6872FA1-4BBA-5834-DDB3-C4623882B820}"/>
              </a:ext>
            </a:extLst>
          </p:cNvPr>
          <p:cNvSpPr>
            <a:spLocks noGrp="1"/>
          </p:cNvSpPr>
          <p:nvPr>
            <p:ph idx="1"/>
          </p:nvPr>
        </p:nvSpPr>
        <p:spPr>
          <a:xfrm>
            <a:off x="1267409" y="1620351"/>
            <a:ext cx="10515600" cy="4351338"/>
          </a:xfrm>
        </p:spPr>
        <p:txBody>
          <a:bodyPr>
            <a:normAutofit fontScale="92500"/>
          </a:bodyPr>
          <a:lstStyle/>
          <a:p>
            <a:pPr>
              <a:lnSpc>
                <a:spcPct val="150000"/>
              </a:lnSpc>
              <a:spcBef>
                <a:spcPts val="0"/>
              </a:spcBef>
            </a:pPr>
            <a:r>
              <a:rPr lang="vi-VN" sz="2500" b="1" dirty="0">
                <a:effectLst/>
                <a:ea typeface="Times New Roman" panose="02020603050405020304" pitchFamily="18" charset="0"/>
              </a:rPr>
              <a:t>Lớp </a:t>
            </a:r>
            <a:r>
              <a:rPr lang="vi-VN" sz="2500" b="1" dirty="0" err="1">
                <a:effectLst/>
                <a:ea typeface="Times New Roman" panose="02020603050405020304" pitchFamily="18" charset="0"/>
              </a:rPr>
              <a:t>Convolutional</a:t>
            </a:r>
            <a:r>
              <a:rPr lang="vi-VN" sz="2500" b="1" dirty="0">
                <a:effectLst/>
                <a:ea typeface="Times New Roman" panose="02020603050405020304" pitchFamily="18" charset="0"/>
              </a:rPr>
              <a:t> Đầu Tiên (</a:t>
            </a:r>
            <a:r>
              <a:rPr lang="vi-VN" sz="2500" b="1" dirty="0" err="1">
                <a:effectLst/>
                <a:ea typeface="Times New Roman" panose="02020603050405020304" pitchFamily="18" charset="0"/>
              </a:rPr>
              <a:t>Initial</a:t>
            </a:r>
            <a:r>
              <a:rPr lang="vi-VN" sz="2500" b="1" dirty="0">
                <a:effectLst/>
                <a:ea typeface="Times New Roman" panose="02020603050405020304" pitchFamily="18" charset="0"/>
              </a:rPr>
              <a:t> </a:t>
            </a:r>
            <a:r>
              <a:rPr lang="vi-VN" sz="2500" b="1" dirty="0" err="1">
                <a:effectLst/>
                <a:ea typeface="Times New Roman" panose="02020603050405020304" pitchFamily="18" charset="0"/>
              </a:rPr>
              <a:t>Convolution</a:t>
            </a:r>
            <a:r>
              <a:rPr lang="vi-VN" sz="2500" b="1" dirty="0">
                <a:effectLst/>
                <a:ea typeface="Times New Roman" panose="02020603050405020304" pitchFamily="18" charset="0"/>
              </a:rPr>
              <a:t> </a:t>
            </a:r>
            <a:r>
              <a:rPr lang="vi-VN" sz="2500" b="1" dirty="0" err="1">
                <a:effectLst/>
                <a:ea typeface="Times New Roman" panose="02020603050405020304" pitchFamily="18" charset="0"/>
              </a:rPr>
              <a:t>Layer</a:t>
            </a:r>
            <a:r>
              <a:rPr lang="vi-VN" sz="2500" b="1" dirty="0">
                <a:effectLst/>
                <a:ea typeface="Times New Roman" panose="02020603050405020304" pitchFamily="18" charset="0"/>
              </a:rPr>
              <a:t>)</a:t>
            </a:r>
          </a:p>
          <a:p>
            <a:pPr>
              <a:lnSpc>
                <a:spcPct val="150000"/>
              </a:lnSpc>
              <a:spcBef>
                <a:spcPts val="0"/>
              </a:spcBef>
            </a:pPr>
            <a:r>
              <a:rPr lang="vi-VN" sz="2500" b="1" dirty="0">
                <a:effectLst/>
                <a:ea typeface="Times New Roman" panose="02020603050405020304" pitchFamily="18" charset="0"/>
              </a:rPr>
              <a:t>Khối </a:t>
            </a:r>
            <a:r>
              <a:rPr lang="vi-VN" sz="2500" b="1" dirty="0" err="1">
                <a:effectLst/>
                <a:ea typeface="Times New Roman" panose="02020603050405020304" pitchFamily="18" charset="0"/>
              </a:rPr>
              <a:t>Residual</a:t>
            </a:r>
            <a:r>
              <a:rPr lang="vi-VN" sz="2500" b="1" dirty="0">
                <a:effectLst/>
                <a:ea typeface="Times New Roman" panose="02020603050405020304" pitchFamily="18" charset="0"/>
              </a:rPr>
              <a:t> (</a:t>
            </a:r>
            <a:r>
              <a:rPr lang="vi-VN" sz="2500" b="1" dirty="0" err="1">
                <a:effectLst/>
                <a:ea typeface="Times New Roman" panose="02020603050405020304" pitchFamily="18" charset="0"/>
              </a:rPr>
              <a:t>Residual</a:t>
            </a:r>
            <a:r>
              <a:rPr lang="vi-VN" sz="2500" b="1" dirty="0">
                <a:effectLst/>
                <a:ea typeface="Times New Roman" panose="02020603050405020304" pitchFamily="18" charset="0"/>
              </a:rPr>
              <a:t> </a:t>
            </a:r>
            <a:r>
              <a:rPr lang="vi-VN" sz="2500" b="1" dirty="0" err="1">
                <a:effectLst/>
                <a:ea typeface="Times New Roman" panose="02020603050405020304" pitchFamily="18" charset="0"/>
              </a:rPr>
              <a:t>Block</a:t>
            </a:r>
            <a:r>
              <a:rPr lang="vi-VN" sz="2500" b="1" dirty="0">
                <a:effectLst/>
                <a:ea typeface="Times New Roman" panose="02020603050405020304" pitchFamily="18" charset="0"/>
              </a:rPr>
              <a:t>)</a:t>
            </a:r>
          </a:p>
          <a:p>
            <a:pPr>
              <a:lnSpc>
                <a:spcPct val="150000"/>
              </a:lnSpc>
              <a:spcBef>
                <a:spcPts val="0"/>
              </a:spcBef>
            </a:pPr>
            <a:r>
              <a:rPr lang="en-US" sz="2500" b="1" dirty="0" err="1">
                <a:effectLst/>
                <a:ea typeface="Times New Roman" panose="02020603050405020304" pitchFamily="18" charset="0"/>
                <a:cs typeface="Arial" panose="020B0604020202020204" pitchFamily="34" charset="0"/>
              </a:rPr>
              <a:t>Lớp</a:t>
            </a:r>
            <a:r>
              <a:rPr lang="en-US" sz="2500" b="1" dirty="0">
                <a:effectLst/>
                <a:ea typeface="Times New Roman" panose="02020603050405020304" pitchFamily="18" charset="0"/>
                <a:cs typeface="Arial" panose="020B0604020202020204" pitchFamily="34" charset="0"/>
              </a:rPr>
              <a:t> Batch Normalization (Batch Norm)</a:t>
            </a:r>
          </a:p>
          <a:p>
            <a:pPr>
              <a:lnSpc>
                <a:spcPct val="150000"/>
              </a:lnSpc>
              <a:spcBef>
                <a:spcPts val="0"/>
              </a:spcBef>
            </a:pPr>
            <a:r>
              <a:rPr lang="vi-VN" sz="2500" b="1" dirty="0">
                <a:effectLst/>
                <a:ea typeface="Times New Roman" panose="02020603050405020304" pitchFamily="18" charset="0"/>
              </a:rPr>
              <a:t>Lớp </a:t>
            </a:r>
            <a:r>
              <a:rPr lang="vi-VN" sz="2500" b="1" dirty="0" err="1">
                <a:effectLst/>
                <a:ea typeface="Times New Roman" panose="02020603050405020304" pitchFamily="18" charset="0"/>
              </a:rPr>
              <a:t>Activation</a:t>
            </a:r>
            <a:r>
              <a:rPr lang="vi-VN" sz="2500" b="1" dirty="0">
                <a:effectLst/>
                <a:ea typeface="Times New Roman" panose="02020603050405020304" pitchFamily="18" charset="0"/>
              </a:rPr>
              <a:t> (</a:t>
            </a:r>
            <a:r>
              <a:rPr lang="vi-VN" sz="2500" b="1" dirty="0" err="1">
                <a:effectLst/>
                <a:ea typeface="Times New Roman" panose="02020603050405020304" pitchFamily="18" charset="0"/>
              </a:rPr>
              <a:t>ReLU</a:t>
            </a:r>
            <a:r>
              <a:rPr lang="vi-VN" sz="2500" b="1" dirty="0">
                <a:effectLst/>
                <a:ea typeface="Times New Roman" panose="02020603050405020304" pitchFamily="18" charset="0"/>
              </a:rPr>
              <a:t>)</a:t>
            </a:r>
          </a:p>
          <a:p>
            <a:pPr>
              <a:lnSpc>
                <a:spcPct val="150000"/>
              </a:lnSpc>
              <a:spcBef>
                <a:spcPts val="0"/>
              </a:spcBef>
            </a:pPr>
            <a:r>
              <a:rPr lang="en-US" sz="2500" b="1" dirty="0" err="1">
                <a:effectLst/>
                <a:ea typeface="Times New Roman" panose="02020603050405020304" pitchFamily="18" charset="0"/>
                <a:cs typeface="Arial" panose="020B0604020202020204" pitchFamily="34" charset="0"/>
              </a:rPr>
              <a:t>Lớp</a:t>
            </a:r>
            <a:r>
              <a:rPr lang="en-US" sz="2500" b="1" dirty="0">
                <a:effectLst/>
                <a:ea typeface="Times New Roman" panose="02020603050405020304" pitchFamily="18" charset="0"/>
                <a:cs typeface="Arial" panose="020B0604020202020204" pitchFamily="34" charset="0"/>
              </a:rPr>
              <a:t> Max Pooling (Max Pooling Layer)</a:t>
            </a:r>
            <a:endParaRPr lang="vi-VN" sz="2500" b="1" dirty="0">
              <a:ea typeface="Times New Roman" panose="02020603050405020304" pitchFamily="18" charset="0"/>
              <a:cs typeface="Arial" panose="020B0604020202020204" pitchFamily="34" charset="0"/>
            </a:endParaRPr>
          </a:p>
          <a:p>
            <a:pPr>
              <a:lnSpc>
                <a:spcPct val="150000"/>
              </a:lnSpc>
              <a:spcBef>
                <a:spcPts val="0"/>
              </a:spcBef>
            </a:pPr>
            <a:r>
              <a:rPr lang="vi-VN" sz="2500" b="1" dirty="0">
                <a:effectLst/>
                <a:ea typeface="Times New Roman" panose="02020603050405020304" pitchFamily="18" charset="0"/>
              </a:rPr>
              <a:t>Lớp </a:t>
            </a:r>
            <a:r>
              <a:rPr lang="vi-VN" sz="2500" b="1" dirty="0" err="1">
                <a:effectLst/>
                <a:ea typeface="Times New Roman" panose="02020603050405020304" pitchFamily="18" charset="0"/>
              </a:rPr>
              <a:t>Fully</a:t>
            </a:r>
            <a:r>
              <a:rPr lang="vi-VN" sz="2500" b="1" dirty="0">
                <a:effectLst/>
                <a:ea typeface="Times New Roman" panose="02020603050405020304" pitchFamily="18" charset="0"/>
              </a:rPr>
              <a:t> </a:t>
            </a:r>
            <a:r>
              <a:rPr lang="vi-VN" sz="2500" b="1" dirty="0" err="1">
                <a:effectLst/>
                <a:ea typeface="Times New Roman" panose="02020603050405020304" pitchFamily="18" charset="0"/>
              </a:rPr>
              <a:t>Connected</a:t>
            </a:r>
            <a:r>
              <a:rPr lang="vi-VN" sz="2500" b="1" dirty="0">
                <a:effectLst/>
                <a:ea typeface="Times New Roman" panose="02020603050405020304" pitchFamily="18" charset="0"/>
              </a:rPr>
              <a:t> (FC) </a:t>
            </a:r>
            <a:r>
              <a:rPr lang="vi-VN" sz="2500" b="1" dirty="0" err="1">
                <a:effectLst/>
                <a:ea typeface="Times New Roman" panose="02020603050405020304" pitchFamily="18" charset="0"/>
              </a:rPr>
              <a:t>Layer</a:t>
            </a:r>
            <a:endParaRPr lang="vi-VN" sz="2500" b="1" dirty="0">
              <a:effectLst/>
              <a:ea typeface="Times New Roman" panose="02020603050405020304" pitchFamily="18" charset="0"/>
            </a:endParaRPr>
          </a:p>
          <a:p>
            <a:pPr>
              <a:lnSpc>
                <a:spcPct val="150000"/>
              </a:lnSpc>
              <a:spcBef>
                <a:spcPts val="0"/>
              </a:spcBef>
            </a:pPr>
            <a:r>
              <a:rPr lang="vi-VN" sz="2500" b="1" dirty="0">
                <a:effectLst/>
                <a:ea typeface="Times New Roman" panose="02020603050405020304" pitchFamily="18" charset="0"/>
              </a:rPr>
              <a:t>Lớp </a:t>
            </a:r>
            <a:r>
              <a:rPr lang="vi-VN" sz="2500" b="1" dirty="0" err="1">
                <a:effectLst/>
                <a:ea typeface="Times New Roman" panose="02020603050405020304" pitchFamily="18" charset="0"/>
              </a:rPr>
              <a:t>Softmax</a:t>
            </a:r>
            <a:r>
              <a:rPr lang="vi-VN" sz="2500" b="1" dirty="0">
                <a:effectLst/>
                <a:ea typeface="Times New Roman" panose="02020603050405020304" pitchFamily="18" charset="0"/>
              </a:rPr>
              <a:t> (</a:t>
            </a:r>
            <a:r>
              <a:rPr lang="vi-VN" sz="2500" b="1" dirty="0" err="1">
                <a:effectLst/>
                <a:ea typeface="Times New Roman" panose="02020603050405020304" pitchFamily="18" charset="0"/>
              </a:rPr>
              <a:t>Softmax</a:t>
            </a:r>
            <a:r>
              <a:rPr lang="vi-VN" sz="2500" b="1" dirty="0">
                <a:effectLst/>
                <a:ea typeface="Times New Roman" panose="02020603050405020304" pitchFamily="18" charset="0"/>
              </a:rPr>
              <a:t> </a:t>
            </a:r>
            <a:r>
              <a:rPr lang="vi-VN" sz="2500" b="1" dirty="0" err="1">
                <a:effectLst/>
                <a:ea typeface="Times New Roman" panose="02020603050405020304" pitchFamily="18" charset="0"/>
              </a:rPr>
              <a:t>Layer</a:t>
            </a:r>
            <a:r>
              <a:rPr lang="vi-VN" sz="2500" b="1" dirty="0">
                <a:effectLst/>
                <a:ea typeface="Times New Roman" panose="02020603050405020304" pitchFamily="18" charset="0"/>
              </a:rPr>
              <a:t>)</a:t>
            </a:r>
          </a:p>
          <a:p>
            <a:pPr>
              <a:lnSpc>
                <a:spcPct val="150000"/>
              </a:lnSpc>
              <a:spcBef>
                <a:spcPts val="0"/>
              </a:spcBef>
            </a:pPr>
            <a:r>
              <a:rPr lang="en-US" sz="2500" b="1" dirty="0" err="1">
                <a:effectLst/>
                <a:ea typeface="Times New Roman" panose="02020603050405020304" pitchFamily="18" charset="0"/>
                <a:cs typeface="Arial" panose="020B0604020202020204" pitchFamily="34" charset="0"/>
              </a:rPr>
              <a:t>Kiến</a:t>
            </a:r>
            <a:r>
              <a:rPr lang="en-US" sz="2500" b="1" dirty="0">
                <a:effectLst/>
                <a:ea typeface="Times New Roman" panose="02020603050405020304" pitchFamily="18" charset="0"/>
                <a:cs typeface="Arial" panose="020B0604020202020204" pitchFamily="34" charset="0"/>
              </a:rPr>
              <a:t> Trúc Bottleneck (Bottleneck Architecture)</a:t>
            </a:r>
            <a:endParaRPr lang="vi-VN" sz="2500" b="1" dirty="0">
              <a:effectLst/>
              <a:ea typeface="Times New Roman" panose="02020603050405020304" pitchFamily="18" charset="0"/>
              <a:cs typeface="Arial" panose="020B0604020202020204" pitchFamily="34" charset="0"/>
            </a:endParaRPr>
          </a:p>
          <a:p>
            <a:endParaRPr lang="vi-VN" sz="2000" b="1" dirty="0">
              <a:effectLst/>
              <a:ea typeface="Times New Roman" panose="02020603050405020304" pitchFamily="18" charset="0"/>
            </a:endParaRPr>
          </a:p>
          <a:p>
            <a:endParaRPr lang="vi-VN" dirty="0"/>
          </a:p>
        </p:txBody>
      </p:sp>
    </p:spTree>
    <p:extLst>
      <p:ext uri="{BB962C8B-B14F-4D97-AF65-F5344CB8AC3E}">
        <p14:creationId xmlns:p14="http://schemas.microsoft.com/office/powerpoint/2010/main" val="217497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8834-77D8-B193-CDEA-95DC9683F932}"/>
              </a:ext>
            </a:extLst>
          </p:cNvPr>
          <p:cNvSpPr>
            <a:spLocks noGrp="1"/>
          </p:cNvSpPr>
          <p:nvPr>
            <p:ph type="title"/>
          </p:nvPr>
        </p:nvSpPr>
        <p:spPr>
          <a:xfrm>
            <a:off x="838200" y="2395538"/>
            <a:ext cx="10515600" cy="2066924"/>
          </a:xfrm>
        </p:spPr>
        <p:txBody>
          <a:bodyPr>
            <a:noAutofit/>
          </a:bodyPr>
          <a:lstStyle/>
          <a:p>
            <a:pPr algn="ctr"/>
            <a:r>
              <a:rPr lang="vi-VN" sz="8000" dirty="0">
                <a:solidFill>
                  <a:srgbClr val="00B050"/>
                </a:solidFill>
                <a:latin typeface="Calibri" panose="020F0502020204030204" pitchFamily="34" charset="0"/>
                <a:ea typeface="Calibri" panose="020F0502020204030204" pitchFamily="34" charset="0"/>
                <a:cs typeface="Calibri" panose="020F0502020204030204" pitchFamily="34" charset="0"/>
              </a:rPr>
              <a:t>3.Hiện thực hóa nghiên cứu</a:t>
            </a:r>
          </a:p>
        </p:txBody>
      </p:sp>
    </p:spTree>
    <p:extLst>
      <p:ext uri="{BB962C8B-B14F-4D97-AF65-F5344CB8AC3E}">
        <p14:creationId xmlns:p14="http://schemas.microsoft.com/office/powerpoint/2010/main" val="1401166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74182-FF10-0B55-3657-30E1220341EF}"/>
              </a:ext>
            </a:extLst>
          </p:cNvPr>
          <p:cNvSpPr>
            <a:spLocks noGrp="1"/>
          </p:cNvSpPr>
          <p:nvPr>
            <p:ph type="title"/>
          </p:nvPr>
        </p:nvSpPr>
        <p:spPr/>
        <p:txBody>
          <a:bodyPr>
            <a:normAutofit/>
          </a:bodyPr>
          <a:lstStyle/>
          <a:p>
            <a:pPr algn="ctr"/>
            <a:r>
              <a:rPr lang="vi-VN" sz="4500">
                <a:solidFill>
                  <a:srgbClr val="00B050"/>
                </a:solidFill>
                <a:ea typeface="Calibri" panose="020F0502020204030204" pitchFamily="34" charset="0"/>
                <a:cs typeface="Calibri" panose="020F0502020204030204" pitchFamily="34" charset="0"/>
              </a:rPr>
              <a:t>Tổng quan bài toán</a:t>
            </a:r>
            <a:endParaRPr lang="vi-VN" sz="4500" dirty="0">
              <a:solidFill>
                <a:srgbClr val="00B050"/>
              </a:solidFill>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D74AEAC1-E09F-039E-716F-57A36D7879A1}"/>
              </a:ext>
            </a:extLst>
          </p:cNvPr>
          <p:cNvSpPr>
            <a:spLocks noGrp="1"/>
          </p:cNvSpPr>
          <p:nvPr>
            <p:ph idx="1"/>
          </p:nvPr>
        </p:nvSpPr>
        <p:spPr>
          <a:xfrm>
            <a:off x="903515" y="1690688"/>
            <a:ext cx="10515600" cy="2326497"/>
          </a:xfrm>
        </p:spPr>
        <p:txBody>
          <a:bodyPr>
            <a:noAutofit/>
          </a:bodyPr>
          <a:lstStyle/>
          <a:p>
            <a:pPr marL="0" indent="0" algn="just">
              <a:buNone/>
            </a:pPr>
            <a:r>
              <a:rPr lang="vi-VN" sz="3000" dirty="0">
                <a:effectLst/>
                <a:ea typeface="Times New Roman" panose="02020603050405020304" pitchFamily="18" charset="0"/>
              </a:rPr>
              <a:t>Bài toán được thực hiện nhằm giải quyết vấn đề phân loại hình ảnh thuộc tập dữ liệu CIFAR-10 bằng mô hình ResNet50. Mục tiêu chính của bài toán là xây dựng một mô hình học sâu có khả năng nhận diện và phân loại chính xác các đối tượng từ ảnh, thuộc 10 lớp khác nhau như máy bay, ô tô, chim, mèo, và chó. Hình ảnh đầu vào của bài toán là các ảnh màu RGB kích thước 32×32 </a:t>
            </a:r>
            <a:r>
              <a:rPr lang="vi-VN" sz="3000" dirty="0" err="1">
                <a:effectLst/>
                <a:ea typeface="Times New Roman" panose="02020603050405020304" pitchFamily="18" charset="0"/>
              </a:rPr>
              <a:t>pixel</a:t>
            </a:r>
            <a:r>
              <a:rPr lang="vi-VN" sz="3000" dirty="0">
                <a:effectLst/>
                <a:ea typeface="Times New Roman" panose="02020603050405020304" pitchFamily="18" charset="0"/>
              </a:rPr>
              <a:t>, thuộc tập dữ liệu CIFAR-10.</a:t>
            </a:r>
            <a:endParaRPr lang="vi-VN" sz="3000" dirty="0"/>
          </a:p>
        </p:txBody>
      </p:sp>
    </p:spTree>
    <p:extLst>
      <p:ext uri="{BB962C8B-B14F-4D97-AF65-F5344CB8AC3E}">
        <p14:creationId xmlns:p14="http://schemas.microsoft.com/office/powerpoint/2010/main" val="4175263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B0504CE-DADA-976A-62C6-2D3E8A651067}"/>
              </a:ext>
            </a:extLst>
          </p:cNvPr>
          <p:cNvSpPr>
            <a:spLocks noChangeArrowheads="1"/>
          </p:cNvSpPr>
          <p:nvPr/>
        </p:nvSpPr>
        <p:spPr bwMode="auto">
          <a:xfrm>
            <a:off x="3123378" y="378015"/>
            <a:ext cx="594524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Hình ảnh đầu vào của bài toán là các ảnh màu RGB kích thước 32×32 </a:t>
            </a:r>
            <a:r>
              <a:rPr kumimoji="0" lang="vi-VN" altLang="vi-VN"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pixel</a:t>
            </a:r>
            <a:r>
              <a:rPr kumimoji="0" lang="vi-VN" altLang="vi-VN"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thuộc tập dữ liệu CIFAR-10, tương tự như hình  dưới đây:</a:t>
            </a:r>
            <a:endParaRPr kumimoji="0" lang="vi-VN" altLang="vi-VN" b="0" i="0" u="none" strike="noStrike" cap="none" normalizeH="0" baseline="0" dirty="0">
              <a:ln>
                <a:noFill/>
              </a:ln>
              <a:solidFill>
                <a:schemeClr val="tx1"/>
              </a:solidFill>
              <a:effectLst/>
              <a:latin typeface="Arial" panose="020B0604020202020204" pitchFamily="34" charset="0"/>
            </a:endParaRPr>
          </a:p>
        </p:txBody>
      </p:sp>
      <p:pic>
        <p:nvPicPr>
          <p:cNvPr id="9217" name="Picture 1">
            <a:extLst>
              <a:ext uri="{FF2B5EF4-FFF2-40B4-BE49-F238E27FC236}">
                <a16:creationId xmlns:a16="http://schemas.microsoft.com/office/drawing/2014/main" id="{A4E8FD89-97AF-0662-697A-2EAE08A8DE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6561"/>
          <a:stretch>
            <a:fillRect/>
          </a:stretch>
        </p:blipFill>
        <p:spPr bwMode="auto">
          <a:xfrm>
            <a:off x="4766467" y="1321470"/>
            <a:ext cx="2659063" cy="26209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9687A4B-6841-267B-84F0-AFBBCF33F713}"/>
              </a:ext>
            </a:extLst>
          </p:cNvPr>
          <p:cNvSpPr>
            <a:spLocks noChangeArrowheads="1"/>
          </p:cNvSpPr>
          <p:nvPr/>
        </p:nvSpPr>
        <p:spPr bwMode="auto">
          <a:xfrm>
            <a:off x="3123378" y="3952342"/>
            <a:ext cx="640079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Kết quả đầu ra (</a:t>
            </a:r>
            <a:r>
              <a:rPr kumimoji="0" lang="vi-VN" altLang="vi-VN"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Output</a:t>
            </a:r>
            <a:r>
              <a:rPr kumimoji="0" lang="vi-VN" altLang="vi-VN"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của bài toán là một nhãn tương ứng với đối tượng trong hình ảnh đầu vào. Sau khi thực hiện các bước tiền xử lý và huấn luyện, mô hình sẽ phân loại và đưa ra kết quả như minh họa tương tự như hình dưới đây:</a:t>
            </a:r>
            <a:endParaRPr kumimoji="0" lang="vi-VN" altLang="vi-VN"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dirty="0">
              <a:ln>
                <a:noFill/>
              </a:ln>
              <a:solidFill>
                <a:schemeClr val="tx1"/>
              </a:solidFill>
              <a:effectLst/>
              <a:latin typeface="Arial" panose="020B0604020202020204" pitchFamily="34" charset="0"/>
            </a:endParaRPr>
          </a:p>
        </p:txBody>
      </p:sp>
      <p:pic>
        <p:nvPicPr>
          <p:cNvPr id="9219" name="Picture 1">
            <a:extLst>
              <a:ext uri="{FF2B5EF4-FFF2-40B4-BE49-F238E27FC236}">
                <a16:creationId xmlns:a16="http://schemas.microsoft.com/office/drawing/2014/main" id="{D08FC7C7-E09B-0430-BD41-8ADB1F823E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8416" y="5439579"/>
            <a:ext cx="1935163" cy="549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D555303-C0A4-D60D-145C-AD51D1ED8AE9}"/>
              </a:ext>
            </a:extLst>
          </p:cNvPr>
          <p:cNvSpPr>
            <a:spLocks noChangeArrowheads="1"/>
          </p:cNvSpPr>
          <p:nvPr/>
        </p:nvSpPr>
        <p:spPr bwMode="auto">
          <a:xfrm>
            <a:off x="994787" y="52569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Tree>
    <p:extLst>
      <p:ext uri="{BB962C8B-B14F-4D97-AF65-F5344CB8AC3E}">
        <p14:creationId xmlns:p14="http://schemas.microsoft.com/office/powerpoint/2010/main" val="1079164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2AE5E-0478-390D-FA68-A309514B5DA7}"/>
              </a:ext>
            </a:extLst>
          </p:cNvPr>
          <p:cNvSpPr>
            <a:spLocks noGrp="1"/>
          </p:cNvSpPr>
          <p:nvPr>
            <p:ph type="title"/>
          </p:nvPr>
        </p:nvSpPr>
        <p:spPr>
          <a:xfrm>
            <a:off x="838200" y="187130"/>
            <a:ext cx="10515600" cy="987814"/>
          </a:xfrm>
        </p:spPr>
        <p:txBody>
          <a:bodyPr/>
          <a:lstStyle/>
          <a:p>
            <a:pPr algn="ctr"/>
            <a:r>
              <a:rPr lang="vi-VN" dirty="0">
                <a:solidFill>
                  <a:srgbClr val="00B050"/>
                </a:solidFill>
                <a:ea typeface="Calibri" panose="020F0502020204030204" pitchFamily="34" charset="0"/>
                <a:cs typeface="Calibri" panose="020F0502020204030204" pitchFamily="34" charset="0"/>
              </a:rPr>
              <a:t>Sơ đồ khối của bài toán</a:t>
            </a:r>
          </a:p>
        </p:txBody>
      </p:sp>
      <p:pic>
        <p:nvPicPr>
          <p:cNvPr id="4098" name="Picture 2" descr="Ảnh đầu ra">
            <a:extLst>
              <a:ext uri="{FF2B5EF4-FFF2-40B4-BE49-F238E27FC236}">
                <a16:creationId xmlns:a16="http://schemas.microsoft.com/office/drawing/2014/main" id="{879C9A56-5E9B-BC88-6C7A-FA1892DA94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8103" y="1174944"/>
            <a:ext cx="4055794" cy="5603026"/>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976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E91E7CB-CD46-67B0-9358-2E3CA7066CF9}"/>
              </a:ext>
            </a:extLst>
          </p:cNvPr>
          <p:cNvSpPr>
            <a:spLocks noGrp="1"/>
          </p:cNvSpPr>
          <p:nvPr>
            <p:ph type="title"/>
          </p:nvPr>
        </p:nvSpPr>
        <p:spPr>
          <a:xfrm>
            <a:off x="838200" y="461249"/>
            <a:ext cx="10515600" cy="1325563"/>
          </a:xfrm>
        </p:spPr>
        <p:txBody>
          <a:bodyPr>
            <a:normAutofit fontScale="90000"/>
          </a:bodyPr>
          <a:lstStyle/>
          <a:p>
            <a:pPr algn="ctr"/>
            <a:r>
              <a:rPr lang="vi-VN" dirty="0">
                <a:solidFill>
                  <a:srgbClr val="00B050"/>
                </a:solidFill>
              </a:rPr>
              <a:t>Thiết lập môi trường thực nghiệm trên </a:t>
            </a:r>
            <a:r>
              <a:rPr lang="vi-VN" dirty="0" err="1">
                <a:solidFill>
                  <a:srgbClr val="00B050"/>
                </a:solidFill>
              </a:rPr>
              <a:t>Google</a:t>
            </a:r>
            <a:r>
              <a:rPr lang="vi-VN" dirty="0">
                <a:solidFill>
                  <a:srgbClr val="00B050"/>
                </a:solidFill>
              </a:rPr>
              <a:t> </a:t>
            </a:r>
            <a:r>
              <a:rPr lang="vi-VN" dirty="0" err="1">
                <a:solidFill>
                  <a:srgbClr val="00B050"/>
                </a:solidFill>
              </a:rPr>
              <a:t>Colab</a:t>
            </a:r>
            <a:endParaRPr lang="vi-VN" dirty="0">
              <a:solidFill>
                <a:srgbClr val="00B050"/>
              </a:solidFill>
            </a:endParaRPr>
          </a:p>
        </p:txBody>
      </p:sp>
      <p:sp>
        <p:nvSpPr>
          <p:cNvPr id="9" name="TextBox 8">
            <a:extLst>
              <a:ext uri="{FF2B5EF4-FFF2-40B4-BE49-F238E27FC236}">
                <a16:creationId xmlns:a16="http://schemas.microsoft.com/office/drawing/2014/main" id="{1BE9B8E0-589E-2473-6867-97AA746293AF}"/>
              </a:ext>
            </a:extLst>
          </p:cNvPr>
          <p:cNvSpPr txBox="1"/>
          <p:nvPr/>
        </p:nvSpPr>
        <p:spPr>
          <a:xfrm>
            <a:off x="3125755" y="2575249"/>
            <a:ext cx="6876661" cy="2084225"/>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vi-VN" sz="3000" b="1" dirty="0">
                <a:effectLst/>
                <a:ea typeface="Times New Roman" panose="02020603050405020304" pitchFamily="18" charset="0"/>
              </a:rPr>
              <a:t> Cài đặt môi trường</a:t>
            </a:r>
          </a:p>
          <a:p>
            <a:pPr marL="285750" indent="-285750">
              <a:lnSpc>
                <a:spcPct val="150000"/>
              </a:lnSpc>
              <a:buFont typeface="Wingdings" panose="05000000000000000000" pitchFamily="2" charset="2"/>
              <a:buChar char="q"/>
            </a:pPr>
            <a:r>
              <a:rPr lang="vi-VN" sz="3000" b="1" dirty="0">
                <a:effectLst/>
                <a:ea typeface="Times New Roman" panose="02020603050405020304" pitchFamily="18" charset="0"/>
              </a:rPr>
              <a:t> Kiểm tra tài nguyên và tích hợp    công cụ</a:t>
            </a:r>
          </a:p>
        </p:txBody>
      </p:sp>
    </p:spTree>
    <p:extLst>
      <p:ext uri="{BB962C8B-B14F-4D97-AF65-F5344CB8AC3E}">
        <p14:creationId xmlns:p14="http://schemas.microsoft.com/office/powerpoint/2010/main" val="282458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289F3-A5C2-A0E3-66D7-7E7725178D12}"/>
              </a:ext>
            </a:extLst>
          </p:cNvPr>
          <p:cNvSpPr>
            <a:spLocks noGrp="1"/>
          </p:cNvSpPr>
          <p:nvPr>
            <p:ph type="title"/>
          </p:nvPr>
        </p:nvSpPr>
        <p:spPr>
          <a:xfrm>
            <a:off x="838200" y="1758950"/>
            <a:ext cx="10515600" cy="3340100"/>
          </a:xfrm>
        </p:spPr>
        <p:txBody>
          <a:bodyPr>
            <a:noAutofit/>
          </a:bodyPr>
          <a:lstStyle/>
          <a:p>
            <a:pPr algn="ctr"/>
            <a:r>
              <a:rPr lang="vi-VN" dirty="0">
                <a:solidFill>
                  <a:srgbClr val="00B050"/>
                </a:solidFill>
                <a:ea typeface="Calibri" panose="020F0502020204030204" pitchFamily="34" charset="0"/>
                <a:cs typeface="Calibri" panose="020F0502020204030204" pitchFamily="34" charset="0"/>
              </a:rPr>
              <a:t>ĐỀ TÀI</a:t>
            </a:r>
            <a:br>
              <a:rPr lang="vi-VN" dirty="0">
                <a:solidFill>
                  <a:srgbClr val="00B050"/>
                </a:solidFill>
                <a:ea typeface="Calibri" panose="020F0502020204030204" pitchFamily="34" charset="0"/>
                <a:cs typeface="Calibri" panose="020F0502020204030204" pitchFamily="34" charset="0"/>
              </a:rPr>
            </a:br>
            <a:r>
              <a:rPr lang="vi-VN" dirty="0">
                <a:solidFill>
                  <a:srgbClr val="00B050"/>
                </a:solidFill>
                <a:ea typeface="Calibri" panose="020F0502020204030204" pitchFamily="34" charset="0"/>
                <a:cs typeface="Calibri" panose="020F0502020204030204" pitchFamily="34" charset="0"/>
              </a:rPr>
              <a:t>NHẬN DẠNG ĐỐI TƯỢNG DỰA TRÊN MO HÌNH RESNET</a:t>
            </a:r>
            <a:br>
              <a:rPr lang="vi-VN" sz="5400" b="0" dirty="0">
                <a:solidFill>
                  <a:srgbClr val="00B050"/>
                </a:solidFill>
                <a:latin typeface="Calibri" panose="020F0502020204030204" pitchFamily="34" charset="0"/>
                <a:ea typeface="Calibri" panose="020F0502020204030204" pitchFamily="34" charset="0"/>
                <a:cs typeface="Calibri" panose="020F0502020204030204" pitchFamily="34" charset="0"/>
              </a:rPr>
            </a:br>
            <a:endParaRPr lang="vi-VN" sz="5400" b="0" dirty="0">
              <a:solidFill>
                <a:srgbClr val="00B05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1647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C55C-8D2C-4D47-2073-E936AAE05942}"/>
              </a:ext>
            </a:extLst>
          </p:cNvPr>
          <p:cNvSpPr>
            <a:spLocks noGrp="1"/>
          </p:cNvSpPr>
          <p:nvPr>
            <p:ph type="title"/>
          </p:nvPr>
        </p:nvSpPr>
        <p:spPr/>
        <p:txBody>
          <a:bodyPr/>
          <a:lstStyle/>
          <a:p>
            <a:pPr algn="ctr"/>
            <a:r>
              <a:rPr lang="vi-VN" dirty="0">
                <a:solidFill>
                  <a:srgbClr val="00B050"/>
                </a:solidFill>
                <a:latin typeface="Calibri" panose="020F0502020204030204" pitchFamily="34" charset="0"/>
                <a:ea typeface="Calibri" panose="020F0502020204030204" pitchFamily="34" charset="0"/>
                <a:cs typeface="Calibri" panose="020F0502020204030204" pitchFamily="34" charset="0"/>
              </a:rPr>
              <a:t>Các bước triển khai</a:t>
            </a:r>
            <a:endParaRPr lang="vi-VN" dirty="0"/>
          </a:p>
        </p:txBody>
      </p:sp>
      <p:sp>
        <p:nvSpPr>
          <p:cNvPr id="5" name="TextBox 4">
            <a:extLst>
              <a:ext uri="{FF2B5EF4-FFF2-40B4-BE49-F238E27FC236}">
                <a16:creationId xmlns:a16="http://schemas.microsoft.com/office/drawing/2014/main" id="{4487D0E7-09E2-DA2E-5517-8F54F351CCB9}"/>
              </a:ext>
            </a:extLst>
          </p:cNvPr>
          <p:cNvSpPr txBox="1"/>
          <p:nvPr/>
        </p:nvSpPr>
        <p:spPr>
          <a:xfrm>
            <a:off x="1884784" y="1856792"/>
            <a:ext cx="8649477" cy="3224152"/>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vi-VN" sz="3500" dirty="0"/>
              <a:t>Tiền xử lý dữ liệu</a:t>
            </a:r>
          </a:p>
          <a:p>
            <a:pPr marL="285750" indent="-285750">
              <a:lnSpc>
                <a:spcPct val="150000"/>
              </a:lnSpc>
              <a:buFont typeface="Wingdings" panose="05000000000000000000" pitchFamily="2" charset="2"/>
              <a:buChar char="v"/>
            </a:pPr>
            <a:r>
              <a:rPr lang="vi-VN" sz="3500" dirty="0"/>
              <a:t>Chuẩn hóa dữ liệu</a:t>
            </a:r>
          </a:p>
          <a:p>
            <a:pPr marL="285750" indent="-285750">
              <a:lnSpc>
                <a:spcPct val="150000"/>
              </a:lnSpc>
              <a:buFont typeface="Wingdings" panose="05000000000000000000" pitchFamily="2" charset="2"/>
              <a:buChar char="v"/>
            </a:pPr>
            <a:r>
              <a:rPr lang="vi-VN" sz="3500" dirty="0"/>
              <a:t>Xây dựng kiến trúc mô hình ResNet-50</a:t>
            </a:r>
          </a:p>
          <a:p>
            <a:pPr marL="285750" indent="-285750">
              <a:lnSpc>
                <a:spcPct val="150000"/>
              </a:lnSpc>
              <a:buFont typeface="Wingdings" panose="05000000000000000000" pitchFamily="2" charset="2"/>
              <a:buChar char="v"/>
            </a:pPr>
            <a:r>
              <a:rPr lang="vi-VN" sz="3500" dirty="0"/>
              <a:t>Triển khai mô hình</a:t>
            </a:r>
          </a:p>
        </p:txBody>
      </p:sp>
    </p:spTree>
    <p:extLst>
      <p:ext uri="{BB962C8B-B14F-4D97-AF65-F5344CB8AC3E}">
        <p14:creationId xmlns:p14="http://schemas.microsoft.com/office/powerpoint/2010/main" val="1917888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4F7E8-3166-361E-0EE0-276EBACF8B8A}"/>
              </a:ext>
            </a:extLst>
          </p:cNvPr>
          <p:cNvSpPr>
            <a:spLocks noGrp="1"/>
          </p:cNvSpPr>
          <p:nvPr>
            <p:ph type="title"/>
          </p:nvPr>
        </p:nvSpPr>
        <p:spPr>
          <a:xfrm>
            <a:off x="838200" y="365125"/>
            <a:ext cx="10515600" cy="877177"/>
          </a:xfrm>
        </p:spPr>
        <p:txBody>
          <a:bodyPr>
            <a:normAutofit/>
          </a:bodyPr>
          <a:lstStyle/>
          <a:p>
            <a:pPr algn="ctr"/>
            <a:r>
              <a:rPr lang="vi-VN" sz="4500" dirty="0">
                <a:solidFill>
                  <a:srgbClr val="00B050"/>
                </a:solidFill>
              </a:rPr>
              <a:t>Tiền xử lý dữ liệu</a:t>
            </a:r>
          </a:p>
        </p:txBody>
      </p:sp>
      <p:sp>
        <p:nvSpPr>
          <p:cNvPr id="8" name="Rectangle 2">
            <a:extLst>
              <a:ext uri="{FF2B5EF4-FFF2-40B4-BE49-F238E27FC236}">
                <a16:creationId xmlns:a16="http://schemas.microsoft.com/office/drawing/2014/main" id="{506CB4EA-F2F2-2DE6-F2C3-7E5A5B123EFB}"/>
              </a:ext>
            </a:extLst>
          </p:cNvPr>
          <p:cNvSpPr>
            <a:spLocks noGrp="1" noChangeArrowheads="1"/>
          </p:cNvSpPr>
          <p:nvPr>
            <p:ph idx="1"/>
          </p:nvPr>
        </p:nvSpPr>
        <p:spPr bwMode="auto">
          <a:xfrm>
            <a:off x="1295400" y="2441812"/>
            <a:ext cx="9601199" cy="1759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vi-VN" altLang="vi-VN" sz="2500" b="1" i="0" u="none" strike="noStrike" cap="none" normalizeH="0" baseline="0" dirty="0">
                <a:ln>
                  <a:noFill/>
                </a:ln>
                <a:solidFill>
                  <a:schemeClr val="tx1"/>
                </a:solidFill>
                <a:effectLst/>
              </a:rPr>
              <a:t> </a:t>
            </a:r>
            <a:r>
              <a:rPr kumimoji="0" lang="vi-VN" altLang="vi-VN" sz="3000" b="1" i="0" u="none" strike="noStrike" cap="none" normalizeH="0" baseline="0" dirty="0">
                <a:ln>
                  <a:noFill/>
                </a:ln>
                <a:solidFill>
                  <a:schemeClr val="tx1"/>
                </a:solidFill>
                <a:effectLst/>
              </a:rPr>
              <a:t>Tải và phân tích dữ liệu CIFAR-10 với </a:t>
            </a:r>
            <a:r>
              <a:rPr kumimoji="0" lang="vi-VN" altLang="vi-VN" sz="3000" b="1" i="0" u="none" strike="noStrike" cap="none" normalizeH="0" baseline="0" dirty="0" err="1">
                <a:ln>
                  <a:noFill/>
                </a:ln>
                <a:solidFill>
                  <a:schemeClr val="tx1"/>
                </a:solidFill>
                <a:effectLst/>
              </a:rPr>
              <a:t>TensorFlow</a:t>
            </a:r>
            <a:endParaRPr kumimoji="0" lang="vi-VN" altLang="vi-VN" sz="3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endParaRPr kumimoji="0" lang="vi-VN" altLang="vi-VN" sz="3000" b="1" i="0" u="none" strike="noStrike" cap="none" normalizeH="0" baseline="0" dirty="0">
              <a:ln>
                <a:noFill/>
              </a:ln>
              <a:solidFill>
                <a:schemeClr val="tx1"/>
              </a:solidFill>
              <a:effectLst/>
            </a:endParaRPr>
          </a:p>
          <a:p>
            <a:pPr eaLnBrk="0" fontAlgn="base" hangingPunct="0">
              <a:lnSpc>
                <a:spcPct val="100000"/>
              </a:lnSpc>
              <a:spcBef>
                <a:spcPct val="0"/>
              </a:spcBef>
              <a:spcAft>
                <a:spcPct val="0"/>
              </a:spcAft>
              <a:buFont typeface="Wingdings" panose="05000000000000000000" pitchFamily="2" charset="2"/>
              <a:buChar char="q"/>
            </a:pPr>
            <a:r>
              <a:rPr lang="vi-VN" sz="3000" b="1" dirty="0">
                <a:effectLst/>
                <a:ea typeface="Calibri" panose="020F0502020204030204" pitchFamily="34" charset="0"/>
              </a:rPr>
              <a:t> Phân tích dữ liệu ban đầu</a:t>
            </a:r>
            <a:endParaRPr lang="vi-VN" sz="3000" dirty="0">
              <a:effectLst/>
              <a:ea typeface="Calibri" panose="020F0502020204030204" pitchFamily="34" charset="0"/>
            </a:endParaRPr>
          </a:p>
          <a:p>
            <a:pPr marL="0" indent="0" eaLnBrk="0" fontAlgn="base" hangingPunct="0">
              <a:lnSpc>
                <a:spcPct val="100000"/>
              </a:lnSpc>
              <a:spcBef>
                <a:spcPct val="0"/>
              </a:spcBef>
              <a:spcAft>
                <a:spcPct val="0"/>
              </a:spcAft>
              <a:buNone/>
            </a:pPr>
            <a:endParaRPr kumimoji="0" lang="vi-VN" altLang="vi-V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0656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CB458-8590-1303-6C66-58713385B2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F82766-6BBF-2CE5-3C87-785E9217CCE8}"/>
              </a:ext>
            </a:extLst>
          </p:cNvPr>
          <p:cNvSpPr>
            <a:spLocks noGrp="1"/>
          </p:cNvSpPr>
          <p:nvPr>
            <p:ph type="title"/>
          </p:nvPr>
        </p:nvSpPr>
        <p:spPr>
          <a:xfrm>
            <a:off x="838200" y="365125"/>
            <a:ext cx="10515600" cy="877177"/>
          </a:xfrm>
        </p:spPr>
        <p:txBody>
          <a:bodyPr>
            <a:normAutofit/>
          </a:bodyPr>
          <a:lstStyle/>
          <a:p>
            <a:pPr algn="ctr"/>
            <a:r>
              <a:rPr lang="vi-VN" sz="4500" dirty="0">
                <a:solidFill>
                  <a:srgbClr val="00B050"/>
                </a:solidFill>
              </a:rPr>
              <a:t>Chuẩn hóa dữ liệu</a:t>
            </a:r>
          </a:p>
        </p:txBody>
      </p:sp>
      <p:sp>
        <p:nvSpPr>
          <p:cNvPr id="3" name="Rectangle 1">
            <a:extLst>
              <a:ext uri="{FF2B5EF4-FFF2-40B4-BE49-F238E27FC236}">
                <a16:creationId xmlns:a16="http://schemas.microsoft.com/office/drawing/2014/main" id="{67495548-E1E9-F263-B736-447F6B3B93E2}"/>
              </a:ext>
            </a:extLst>
          </p:cNvPr>
          <p:cNvSpPr>
            <a:spLocks noGrp="1" noChangeArrowheads="1"/>
          </p:cNvSpPr>
          <p:nvPr>
            <p:ph idx="1"/>
          </p:nvPr>
        </p:nvSpPr>
        <p:spPr bwMode="auto">
          <a:xfrm>
            <a:off x="1384429" y="1892336"/>
            <a:ext cx="9423141" cy="351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a:lnSpc>
                <a:spcPct val="150000"/>
              </a:lnSpc>
              <a:buNone/>
            </a:pPr>
            <a:r>
              <a:rPr lang="en-US" sz="2500" b="1" dirty="0" err="1">
                <a:effectLst/>
                <a:ea typeface="Calibri" panose="020F0502020204030204" pitchFamily="34" charset="0"/>
              </a:rPr>
              <a:t>Chuẩn</a:t>
            </a:r>
            <a:r>
              <a:rPr lang="en-US" sz="2500" b="1" dirty="0">
                <a:effectLst/>
                <a:ea typeface="Calibri" panose="020F0502020204030204" pitchFamily="34" charset="0"/>
              </a:rPr>
              <a:t> </a:t>
            </a:r>
            <a:r>
              <a:rPr lang="en-US" sz="2500" b="1" dirty="0" err="1">
                <a:effectLst/>
                <a:ea typeface="Calibri" panose="020F0502020204030204" pitchFamily="34" charset="0"/>
              </a:rPr>
              <a:t>hóa</a:t>
            </a:r>
            <a:r>
              <a:rPr lang="en-US" sz="2500" b="1" dirty="0">
                <a:effectLst/>
                <a:ea typeface="Calibri" panose="020F0502020204030204" pitchFamily="34" charset="0"/>
              </a:rPr>
              <a:t> </a:t>
            </a:r>
            <a:r>
              <a:rPr lang="en-US" sz="2500" b="1" dirty="0" err="1">
                <a:effectLst/>
                <a:ea typeface="Calibri" panose="020F0502020204030204" pitchFamily="34" charset="0"/>
              </a:rPr>
              <a:t>dữ</a:t>
            </a:r>
            <a:r>
              <a:rPr lang="en-US" sz="2500" b="1" dirty="0">
                <a:effectLst/>
                <a:ea typeface="Calibri" panose="020F0502020204030204" pitchFamily="34" charset="0"/>
              </a:rPr>
              <a:t> </a:t>
            </a:r>
            <a:r>
              <a:rPr lang="en-US" sz="2500" b="1" dirty="0" err="1">
                <a:effectLst/>
                <a:ea typeface="Calibri" panose="020F0502020204030204" pitchFamily="34" charset="0"/>
              </a:rPr>
              <a:t>liệu</a:t>
            </a:r>
            <a:r>
              <a:rPr lang="en-US" sz="2500" b="1" dirty="0">
                <a:effectLst/>
                <a:ea typeface="Calibri" panose="020F0502020204030204" pitchFamily="34" charset="0"/>
              </a:rPr>
              <a:t>:</a:t>
            </a:r>
            <a:endParaRPr lang="vi-VN" sz="2500" dirty="0">
              <a:effectLst/>
              <a:ea typeface="Calibri" panose="020F0502020204030204" pitchFamily="34" charset="0"/>
            </a:endParaRPr>
          </a:p>
          <a:p>
            <a:pPr marL="342900" lvl="0" indent="-342900" algn="just">
              <a:lnSpc>
                <a:spcPct val="150000"/>
              </a:lnSpc>
              <a:buFont typeface="Wingdings" panose="05000000000000000000" pitchFamily="2" charset="2"/>
              <a:buChar char=""/>
            </a:pPr>
            <a:r>
              <a:rPr lang="en-US" sz="2500" dirty="0" err="1">
                <a:effectLst/>
                <a:ea typeface="Calibri" panose="020F0502020204030204" pitchFamily="34" charset="0"/>
              </a:rPr>
              <a:t>Ảnh</a:t>
            </a:r>
            <a:r>
              <a:rPr lang="en-US" sz="2500" dirty="0">
                <a:effectLst/>
                <a:ea typeface="Calibri" panose="020F0502020204030204" pitchFamily="34" charset="0"/>
              </a:rPr>
              <a:t> </a:t>
            </a:r>
            <a:r>
              <a:rPr lang="en-US" sz="2500" dirty="0" err="1">
                <a:effectLst/>
                <a:ea typeface="Calibri" panose="020F0502020204030204" pitchFamily="34" charset="0"/>
              </a:rPr>
              <a:t>trong</a:t>
            </a:r>
            <a:r>
              <a:rPr lang="en-US" sz="2500" dirty="0">
                <a:effectLst/>
                <a:ea typeface="Calibri" panose="020F0502020204030204" pitchFamily="34" charset="0"/>
              </a:rPr>
              <a:t> </a:t>
            </a:r>
            <a:r>
              <a:rPr lang="en-US" sz="2500" dirty="0" err="1">
                <a:effectLst/>
                <a:ea typeface="Calibri" panose="020F0502020204030204" pitchFamily="34" charset="0"/>
              </a:rPr>
              <a:t>tập</a:t>
            </a:r>
            <a:r>
              <a:rPr lang="en-US" sz="2500" dirty="0">
                <a:effectLst/>
                <a:ea typeface="Calibri" panose="020F0502020204030204" pitchFamily="34" charset="0"/>
              </a:rPr>
              <a:t> </a:t>
            </a:r>
            <a:r>
              <a:rPr lang="en-US" sz="2500" dirty="0" err="1">
                <a:effectLst/>
                <a:ea typeface="Calibri" panose="020F0502020204030204" pitchFamily="34" charset="0"/>
              </a:rPr>
              <a:t>dữ</a:t>
            </a:r>
            <a:r>
              <a:rPr lang="en-US" sz="2500" dirty="0">
                <a:effectLst/>
                <a:ea typeface="Calibri" panose="020F0502020204030204" pitchFamily="34" charset="0"/>
              </a:rPr>
              <a:t> </a:t>
            </a:r>
            <a:r>
              <a:rPr lang="en-US" sz="2500" dirty="0" err="1">
                <a:effectLst/>
                <a:ea typeface="Calibri" panose="020F0502020204030204" pitchFamily="34" charset="0"/>
              </a:rPr>
              <a:t>liệu</a:t>
            </a:r>
            <a:r>
              <a:rPr lang="en-US" sz="2500" dirty="0">
                <a:effectLst/>
                <a:ea typeface="Calibri" panose="020F0502020204030204" pitchFamily="34" charset="0"/>
              </a:rPr>
              <a:t> </a:t>
            </a:r>
            <a:r>
              <a:rPr lang="en-US" sz="2500" dirty="0" err="1">
                <a:effectLst/>
                <a:ea typeface="Calibri" panose="020F0502020204030204" pitchFamily="34" charset="0"/>
              </a:rPr>
              <a:t>được</a:t>
            </a:r>
            <a:r>
              <a:rPr lang="en-US" sz="2500" dirty="0">
                <a:effectLst/>
                <a:ea typeface="Calibri" panose="020F0502020204030204" pitchFamily="34" charset="0"/>
              </a:rPr>
              <a:t> </a:t>
            </a:r>
            <a:r>
              <a:rPr lang="en-US" sz="2500" dirty="0" err="1">
                <a:effectLst/>
                <a:ea typeface="Calibri" panose="020F0502020204030204" pitchFamily="34" charset="0"/>
              </a:rPr>
              <a:t>chuẩn</a:t>
            </a:r>
            <a:r>
              <a:rPr lang="en-US" sz="2500" dirty="0">
                <a:effectLst/>
                <a:ea typeface="Calibri" panose="020F0502020204030204" pitchFamily="34" charset="0"/>
              </a:rPr>
              <a:t> </a:t>
            </a:r>
            <a:r>
              <a:rPr lang="en-US" sz="2500" dirty="0" err="1">
                <a:effectLst/>
                <a:ea typeface="Calibri" panose="020F0502020204030204" pitchFamily="34" charset="0"/>
              </a:rPr>
              <a:t>hóa</a:t>
            </a:r>
            <a:r>
              <a:rPr lang="en-US" sz="2500" dirty="0">
                <a:effectLst/>
                <a:ea typeface="Calibri" panose="020F0502020204030204" pitchFamily="34" charset="0"/>
              </a:rPr>
              <a:t> </a:t>
            </a:r>
            <a:r>
              <a:rPr lang="en-US" sz="2500" dirty="0" err="1">
                <a:effectLst/>
                <a:ea typeface="Calibri" panose="020F0502020204030204" pitchFamily="34" charset="0"/>
              </a:rPr>
              <a:t>về</a:t>
            </a:r>
            <a:r>
              <a:rPr lang="en-US" sz="2500" dirty="0">
                <a:effectLst/>
                <a:ea typeface="Calibri" panose="020F0502020204030204" pitchFamily="34" charset="0"/>
              </a:rPr>
              <a:t> </a:t>
            </a:r>
            <a:r>
              <a:rPr lang="en-US" sz="2500" dirty="0" err="1">
                <a:effectLst/>
                <a:ea typeface="Calibri" panose="020F0502020204030204" pitchFamily="34" charset="0"/>
              </a:rPr>
              <a:t>khoảng</a:t>
            </a:r>
            <a:r>
              <a:rPr lang="en-US" sz="2500" dirty="0">
                <a:effectLst/>
                <a:ea typeface="Calibri" panose="020F0502020204030204" pitchFamily="34" charset="0"/>
              </a:rPr>
              <a:t> </a:t>
            </a:r>
            <a:r>
              <a:rPr lang="en-US" sz="2500" dirty="0" err="1">
                <a:effectLst/>
                <a:ea typeface="Calibri" panose="020F0502020204030204" pitchFamily="34" charset="0"/>
              </a:rPr>
              <a:t>giá</a:t>
            </a:r>
            <a:r>
              <a:rPr lang="en-US" sz="2500" dirty="0">
                <a:effectLst/>
                <a:ea typeface="Calibri" panose="020F0502020204030204" pitchFamily="34" charset="0"/>
              </a:rPr>
              <a:t> </a:t>
            </a:r>
            <a:r>
              <a:rPr lang="en-US" sz="2500" dirty="0" err="1">
                <a:effectLst/>
                <a:ea typeface="Calibri" panose="020F0502020204030204" pitchFamily="34" charset="0"/>
              </a:rPr>
              <a:t>trị</a:t>
            </a:r>
            <a:r>
              <a:rPr lang="en-US" sz="2500" dirty="0">
                <a:effectLst/>
                <a:ea typeface="Calibri" panose="020F0502020204030204" pitchFamily="34" charset="0"/>
              </a:rPr>
              <a:t> [0, 1] </a:t>
            </a:r>
            <a:r>
              <a:rPr lang="en-US" sz="2500" dirty="0" err="1">
                <a:effectLst/>
                <a:ea typeface="Calibri" panose="020F0502020204030204" pitchFamily="34" charset="0"/>
              </a:rPr>
              <a:t>bằng</a:t>
            </a:r>
            <a:r>
              <a:rPr lang="en-US" sz="2500" dirty="0">
                <a:effectLst/>
                <a:ea typeface="Calibri" panose="020F0502020204030204" pitchFamily="34" charset="0"/>
              </a:rPr>
              <a:t> </a:t>
            </a:r>
            <a:r>
              <a:rPr lang="en-US" sz="2500" dirty="0" err="1">
                <a:effectLst/>
                <a:ea typeface="Calibri" panose="020F0502020204030204" pitchFamily="34" charset="0"/>
              </a:rPr>
              <a:t>cách</a:t>
            </a:r>
            <a:r>
              <a:rPr lang="en-US" sz="2500" dirty="0">
                <a:effectLst/>
                <a:ea typeface="Calibri" panose="020F0502020204030204" pitchFamily="34" charset="0"/>
              </a:rPr>
              <a:t> chia </a:t>
            </a:r>
            <a:r>
              <a:rPr lang="en-US" sz="2500" dirty="0" err="1">
                <a:effectLst/>
                <a:ea typeface="Calibri" panose="020F0502020204030204" pitchFamily="34" charset="0"/>
              </a:rPr>
              <a:t>toàn</a:t>
            </a:r>
            <a:r>
              <a:rPr lang="en-US" sz="2500" dirty="0">
                <a:effectLst/>
                <a:ea typeface="Calibri" panose="020F0502020204030204" pitchFamily="34" charset="0"/>
              </a:rPr>
              <a:t> </a:t>
            </a:r>
            <a:r>
              <a:rPr lang="en-US" sz="2500" dirty="0" err="1">
                <a:effectLst/>
                <a:ea typeface="Calibri" panose="020F0502020204030204" pitchFamily="34" charset="0"/>
              </a:rPr>
              <a:t>bộ</a:t>
            </a:r>
            <a:r>
              <a:rPr lang="en-US" sz="2500" dirty="0">
                <a:effectLst/>
                <a:ea typeface="Calibri" panose="020F0502020204030204" pitchFamily="34" charset="0"/>
              </a:rPr>
              <a:t> </a:t>
            </a:r>
            <a:r>
              <a:rPr lang="en-US" sz="2500" dirty="0" err="1">
                <a:effectLst/>
                <a:ea typeface="Calibri" panose="020F0502020204030204" pitchFamily="34" charset="0"/>
              </a:rPr>
              <a:t>giá</a:t>
            </a:r>
            <a:r>
              <a:rPr lang="en-US" sz="2500" dirty="0">
                <a:effectLst/>
                <a:ea typeface="Calibri" panose="020F0502020204030204" pitchFamily="34" charset="0"/>
              </a:rPr>
              <a:t> </a:t>
            </a:r>
            <a:r>
              <a:rPr lang="en-US" sz="2500" dirty="0" err="1">
                <a:effectLst/>
                <a:ea typeface="Calibri" panose="020F0502020204030204" pitchFamily="34" charset="0"/>
              </a:rPr>
              <a:t>trị</a:t>
            </a:r>
            <a:r>
              <a:rPr lang="en-US" sz="2500" dirty="0">
                <a:effectLst/>
                <a:ea typeface="Calibri" panose="020F0502020204030204" pitchFamily="34" charset="0"/>
              </a:rPr>
              <a:t> </a:t>
            </a:r>
            <a:r>
              <a:rPr lang="en-US" sz="2500" dirty="0" err="1">
                <a:effectLst/>
                <a:ea typeface="Calibri" panose="020F0502020204030204" pitchFamily="34" charset="0"/>
              </a:rPr>
              <a:t>điểm</a:t>
            </a:r>
            <a:r>
              <a:rPr lang="en-US" sz="2500" dirty="0">
                <a:effectLst/>
                <a:ea typeface="Calibri" panose="020F0502020204030204" pitchFamily="34" charset="0"/>
              </a:rPr>
              <a:t> </a:t>
            </a:r>
            <a:r>
              <a:rPr lang="en-US" sz="2500" dirty="0" err="1">
                <a:effectLst/>
                <a:ea typeface="Calibri" panose="020F0502020204030204" pitchFamily="34" charset="0"/>
              </a:rPr>
              <a:t>ảnh</a:t>
            </a:r>
            <a:r>
              <a:rPr lang="en-US" sz="2500" dirty="0">
                <a:effectLst/>
                <a:ea typeface="Calibri" panose="020F0502020204030204" pitchFamily="34" charset="0"/>
              </a:rPr>
              <a:t> </a:t>
            </a:r>
            <a:r>
              <a:rPr lang="en-US" sz="2500" dirty="0" err="1">
                <a:effectLst/>
                <a:ea typeface="Calibri" panose="020F0502020204030204" pitchFamily="34" charset="0"/>
              </a:rPr>
              <a:t>cho</a:t>
            </a:r>
            <a:r>
              <a:rPr lang="en-US" sz="2500" dirty="0">
                <a:effectLst/>
                <a:ea typeface="Calibri" panose="020F0502020204030204" pitchFamily="34" charset="0"/>
              </a:rPr>
              <a:t> 255.</a:t>
            </a:r>
            <a:endParaRPr lang="vi-VN" sz="2500" dirty="0">
              <a:effectLst/>
              <a:ea typeface="Calibri" panose="020F0502020204030204" pitchFamily="34" charset="0"/>
            </a:endParaRPr>
          </a:p>
          <a:p>
            <a:pPr marL="342900" lvl="0" indent="-342900" algn="just">
              <a:lnSpc>
                <a:spcPct val="150000"/>
              </a:lnSpc>
              <a:buFont typeface="Wingdings" panose="05000000000000000000" pitchFamily="2" charset="2"/>
              <a:buChar char=""/>
            </a:pPr>
            <a:r>
              <a:rPr lang="en-US" sz="2500" dirty="0" err="1">
                <a:effectLst/>
                <a:ea typeface="Calibri" panose="020F0502020204030204" pitchFamily="34" charset="0"/>
              </a:rPr>
              <a:t>Điều</a:t>
            </a:r>
            <a:r>
              <a:rPr lang="en-US" sz="2500" dirty="0">
                <a:effectLst/>
                <a:ea typeface="Calibri" panose="020F0502020204030204" pitchFamily="34" charset="0"/>
              </a:rPr>
              <a:t> </a:t>
            </a:r>
            <a:r>
              <a:rPr lang="en-US" sz="2500" dirty="0" err="1">
                <a:effectLst/>
                <a:ea typeface="Calibri" panose="020F0502020204030204" pitchFamily="34" charset="0"/>
              </a:rPr>
              <a:t>này</a:t>
            </a:r>
            <a:r>
              <a:rPr lang="en-US" sz="2500" dirty="0">
                <a:effectLst/>
                <a:ea typeface="Calibri" panose="020F0502020204030204" pitchFamily="34" charset="0"/>
              </a:rPr>
              <a:t> </a:t>
            </a:r>
            <a:r>
              <a:rPr lang="en-US" sz="2500" dirty="0" err="1">
                <a:effectLst/>
                <a:ea typeface="Calibri" panose="020F0502020204030204" pitchFamily="34" charset="0"/>
              </a:rPr>
              <a:t>giúp</a:t>
            </a:r>
            <a:r>
              <a:rPr lang="en-US" sz="2500" dirty="0">
                <a:effectLst/>
                <a:ea typeface="Calibri" panose="020F0502020204030204" pitchFamily="34" charset="0"/>
              </a:rPr>
              <a:t> </a:t>
            </a:r>
            <a:r>
              <a:rPr lang="en-US" sz="2500" dirty="0" err="1">
                <a:effectLst/>
                <a:ea typeface="Calibri" panose="020F0502020204030204" pitchFamily="34" charset="0"/>
              </a:rPr>
              <a:t>giảm</a:t>
            </a:r>
            <a:r>
              <a:rPr lang="en-US" sz="2500" dirty="0">
                <a:effectLst/>
                <a:ea typeface="Calibri" panose="020F0502020204030204" pitchFamily="34" charset="0"/>
              </a:rPr>
              <a:t> </a:t>
            </a:r>
            <a:r>
              <a:rPr lang="en-US" sz="2500" dirty="0" err="1">
                <a:effectLst/>
                <a:ea typeface="Calibri" panose="020F0502020204030204" pitchFamily="34" charset="0"/>
              </a:rPr>
              <a:t>độ</a:t>
            </a:r>
            <a:r>
              <a:rPr lang="en-US" sz="2500" dirty="0">
                <a:effectLst/>
                <a:ea typeface="Calibri" panose="020F0502020204030204" pitchFamily="34" charset="0"/>
              </a:rPr>
              <a:t> </a:t>
            </a:r>
            <a:r>
              <a:rPr lang="en-US" sz="2500" dirty="0" err="1">
                <a:effectLst/>
                <a:ea typeface="Calibri" panose="020F0502020204030204" pitchFamily="34" charset="0"/>
              </a:rPr>
              <a:t>lớn</a:t>
            </a:r>
            <a:r>
              <a:rPr lang="en-US" sz="2500" dirty="0">
                <a:effectLst/>
                <a:ea typeface="Calibri" panose="020F0502020204030204" pitchFamily="34" charset="0"/>
              </a:rPr>
              <a:t> </a:t>
            </a:r>
            <a:r>
              <a:rPr lang="en-US" sz="2500" dirty="0" err="1">
                <a:effectLst/>
                <a:ea typeface="Calibri" panose="020F0502020204030204" pitchFamily="34" charset="0"/>
              </a:rPr>
              <a:t>của</a:t>
            </a:r>
            <a:r>
              <a:rPr lang="en-US" sz="2500" dirty="0">
                <a:effectLst/>
                <a:ea typeface="Calibri" panose="020F0502020204030204" pitchFamily="34" charset="0"/>
              </a:rPr>
              <a:t> </a:t>
            </a:r>
            <a:r>
              <a:rPr lang="en-US" sz="2500" dirty="0" err="1">
                <a:effectLst/>
                <a:ea typeface="Calibri" panose="020F0502020204030204" pitchFamily="34" charset="0"/>
              </a:rPr>
              <a:t>dữ</a:t>
            </a:r>
            <a:r>
              <a:rPr lang="en-US" sz="2500" dirty="0">
                <a:effectLst/>
                <a:ea typeface="Calibri" panose="020F0502020204030204" pitchFamily="34" charset="0"/>
              </a:rPr>
              <a:t> </a:t>
            </a:r>
            <a:r>
              <a:rPr lang="en-US" sz="2500" dirty="0" err="1">
                <a:effectLst/>
                <a:ea typeface="Calibri" panose="020F0502020204030204" pitchFamily="34" charset="0"/>
              </a:rPr>
              <a:t>liệu</a:t>
            </a:r>
            <a:r>
              <a:rPr lang="en-US" sz="2500" dirty="0">
                <a:effectLst/>
                <a:ea typeface="Calibri" panose="020F0502020204030204" pitchFamily="34" charset="0"/>
              </a:rPr>
              <a:t>, </a:t>
            </a:r>
            <a:r>
              <a:rPr lang="en-US" sz="2500" dirty="0" err="1">
                <a:effectLst/>
                <a:ea typeface="Calibri" panose="020F0502020204030204" pitchFamily="34" charset="0"/>
              </a:rPr>
              <a:t>tối</a:t>
            </a:r>
            <a:r>
              <a:rPr lang="en-US" sz="2500" dirty="0">
                <a:effectLst/>
                <a:ea typeface="Calibri" panose="020F0502020204030204" pitchFamily="34" charset="0"/>
              </a:rPr>
              <a:t> </a:t>
            </a:r>
            <a:r>
              <a:rPr lang="en-US" sz="2500" dirty="0" err="1">
                <a:effectLst/>
                <a:ea typeface="Calibri" panose="020F0502020204030204" pitchFamily="34" charset="0"/>
              </a:rPr>
              <a:t>ưu</a:t>
            </a:r>
            <a:r>
              <a:rPr lang="en-US" sz="2500" dirty="0">
                <a:effectLst/>
                <a:ea typeface="Calibri" panose="020F0502020204030204" pitchFamily="34" charset="0"/>
              </a:rPr>
              <a:t> </a:t>
            </a:r>
            <a:r>
              <a:rPr lang="en-US" sz="2500" dirty="0" err="1">
                <a:effectLst/>
                <a:ea typeface="Calibri" panose="020F0502020204030204" pitchFamily="34" charset="0"/>
              </a:rPr>
              <a:t>hóa</a:t>
            </a:r>
            <a:r>
              <a:rPr lang="en-US" sz="2500" dirty="0">
                <a:effectLst/>
                <a:ea typeface="Calibri" panose="020F0502020204030204" pitchFamily="34" charset="0"/>
              </a:rPr>
              <a:t> </a:t>
            </a:r>
            <a:r>
              <a:rPr lang="en-US" sz="2500" dirty="0" err="1">
                <a:effectLst/>
                <a:ea typeface="Calibri" panose="020F0502020204030204" pitchFamily="34" charset="0"/>
              </a:rPr>
              <a:t>hiệu</a:t>
            </a:r>
            <a:r>
              <a:rPr lang="en-US" sz="2500" dirty="0">
                <a:effectLst/>
                <a:ea typeface="Calibri" panose="020F0502020204030204" pitchFamily="34" charset="0"/>
              </a:rPr>
              <a:t> </a:t>
            </a:r>
            <a:r>
              <a:rPr lang="en-US" sz="2500" dirty="0" err="1">
                <a:effectLst/>
                <a:ea typeface="Calibri" panose="020F0502020204030204" pitchFamily="34" charset="0"/>
              </a:rPr>
              <a:t>suất</a:t>
            </a:r>
            <a:r>
              <a:rPr lang="en-US" sz="2500" dirty="0">
                <a:effectLst/>
                <a:ea typeface="Calibri" panose="020F0502020204030204" pitchFamily="34" charset="0"/>
              </a:rPr>
              <a:t> </a:t>
            </a:r>
            <a:r>
              <a:rPr lang="en-US" sz="2500" dirty="0" err="1">
                <a:effectLst/>
                <a:ea typeface="Calibri" panose="020F0502020204030204" pitchFamily="34" charset="0"/>
              </a:rPr>
              <a:t>tính</a:t>
            </a:r>
            <a:r>
              <a:rPr lang="en-US" sz="2500" dirty="0">
                <a:effectLst/>
                <a:ea typeface="Calibri" panose="020F0502020204030204" pitchFamily="34" charset="0"/>
              </a:rPr>
              <a:t> </a:t>
            </a:r>
            <a:r>
              <a:rPr lang="en-US" sz="2500" dirty="0" err="1">
                <a:effectLst/>
                <a:ea typeface="Calibri" panose="020F0502020204030204" pitchFamily="34" charset="0"/>
              </a:rPr>
              <a:t>toán</a:t>
            </a:r>
            <a:r>
              <a:rPr lang="en-US" sz="2500" dirty="0">
                <a:effectLst/>
                <a:ea typeface="Calibri" panose="020F0502020204030204" pitchFamily="34" charset="0"/>
              </a:rPr>
              <a:t> </a:t>
            </a:r>
            <a:r>
              <a:rPr lang="en-US" sz="2500" dirty="0" err="1">
                <a:effectLst/>
                <a:ea typeface="Calibri" panose="020F0502020204030204" pitchFamily="34" charset="0"/>
              </a:rPr>
              <a:t>và</a:t>
            </a:r>
            <a:r>
              <a:rPr lang="en-US" sz="2500" dirty="0">
                <a:effectLst/>
                <a:ea typeface="Calibri" panose="020F0502020204030204" pitchFamily="34" charset="0"/>
              </a:rPr>
              <a:t> </a:t>
            </a:r>
            <a:r>
              <a:rPr lang="en-US" sz="2500" dirty="0" err="1">
                <a:effectLst/>
                <a:ea typeface="Calibri" panose="020F0502020204030204" pitchFamily="34" charset="0"/>
              </a:rPr>
              <a:t>tăng</a:t>
            </a:r>
            <a:r>
              <a:rPr lang="en-US" sz="2500" dirty="0">
                <a:effectLst/>
                <a:ea typeface="Calibri" panose="020F0502020204030204" pitchFamily="34" charset="0"/>
              </a:rPr>
              <a:t> </a:t>
            </a:r>
            <a:r>
              <a:rPr lang="en-US" sz="2500" dirty="0" err="1">
                <a:effectLst/>
                <a:ea typeface="Calibri" panose="020F0502020204030204" pitchFamily="34" charset="0"/>
              </a:rPr>
              <a:t>khả</a:t>
            </a:r>
            <a:r>
              <a:rPr lang="en-US" sz="2500" dirty="0">
                <a:effectLst/>
                <a:ea typeface="Calibri" panose="020F0502020204030204" pitchFamily="34" charset="0"/>
              </a:rPr>
              <a:t> </a:t>
            </a:r>
            <a:r>
              <a:rPr lang="en-US" sz="2500" dirty="0" err="1">
                <a:effectLst/>
                <a:ea typeface="Calibri" panose="020F0502020204030204" pitchFamily="34" charset="0"/>
              </a:rPr>
              <a:t>năng</a:t>
            </a:r>
            <a:r>
              <a:rPr lang="en-US" sz="2500" dirty="0">
                <a:effectLst/>
                <a:ea typeface="Calibri" panose="020F0502020204030204" pitchFamily="34" charset="0"/>
              </a:rPr>
              <a:t> </a:t>
            </a:r>
            <a:r>
              <a:rPr lang="en-US" sz="2500" dirty="0" err="1">
                <a:effectLst/>
                <a:ea typeface="Calibri" panose="020F0502020204030204" pitchFamily="34" charset="0"/>
              </a:rPr>
              <a:t>hội</a:t>
            </a:r>
            <a:r>
              <a:rPr lang="en-US" sz="2500" dirty="0">
                <a:effectLst/>
                <a:ea typeface="Calibri" panose="020F0502020204030204" pitchFamily="34" charset="0"/>
              </a:rPr>
              <a:t> </a:t>
            </a:r>
            <a:r>
              <a:rPr lang="en-US" sz="2500" dirty="0" err="1">
                <a:effectLst/>
                <a:ea typeface="Calibri" panose="020F0502020204030204" pitchFamily="34" charset="0"/>
              </a:rPr>
              <a:t>tụ</a:t>
            </a:r>
            <a:r>
              <a:rPr lang="en-US" sz="2500" dirty="0">
                <a:effectLst/>
                <a:ea typeface="Calibri" panose="020F0502020204030204" pitchFamily="34" charset="0"/>
              </a:rPr>
              <a:t> </a:t>
            </a:r>
            <a:r>
              <a:rPr lang="en-US" sz="2500" dirty="0" err="1">
                <a:effectLst/>
                <a:ea typeface="Calibri" panose="020F0502020204030204" pitchFamily="34" charset="0"/>
              </a:rPr>
              <a:t>trong</a:t>
            </a:r>
            <a:r>
              <a:rPr lang="en-US" sz="2500" dirty="0">
                <a:effectLst/>
                <a:ea typeface="Calibri" panose="020F0502020204030204" pitchFamily="34" charset="0"/>
              </a:rPr>
              <a:t> </a:t>
            </a:r>
            <a:r>
              <a:rPr lang="en-US" sz="2500" dirty="0" err="1">
                <a:effectLst/>
                <a:ea typeface="Calibri" panose="020F0502020204030204" pitchFamily="34" charset="0"/>
              </a:rPr>
              <a:t>quá</a:t>
            </a:r>
            <a:r>
              <a:rPr lang="en-US" sz="2500" dirty="0">
                <a:effectLst/>
                <a:ea typeface="Calibri" panose="020F0502020204030204" pitchFamily="34" charset="0"/>
              </a:rPr>
              <a:t> </a:t>
            </a:r>
            <a:r>
              <a:rPr lang="en-US" sz="2500" dirty="0" err="1">
                <a:effectLst/>
                <a:ea typeface="Calibri" panose="020F0502020204030204" pitchFamily="34" charset="0"/>
              </a:rPr>
              <a:t>trình</a:t>
            </a:r>
            <a:r>
              <a:rPr lang="en-US" sz="2500" dirty="0">
                <a:effectLst/>
                <a:ea typeface="Calibri" panose="020F0502020204030204" pitchFamily="34" charset="0"/>
              </a:rPr>
              <a:t> </a:t>
            </a:r>
            <a:r>
              <a:rPr lang="en-US" sz="2500" dirty="0" err="1">
                <a:effectLst/>
                <a:ea typeface="Calibri" panose="020F0502020204030204" pitchFamily="34" charset="0"/>
              </a:rPr>
              <a:t>huấn</a:t>
            </a:r>
            <a:r>
              <a:rPr lang="en-US" sz="2500" dirty="0">
                <a:effectLst/>
                <a:ea typeface="Calibri" panose="020F0502020204030204" pitchFamily="34" charset="0"/>
              </a:rPr>
              <a:t> </a:t>
            </a:r>
            <a:r>
              <a:rPr lang="en-US" sz="2500" dirty="0" err="1">
                <a:effectLst/>
                <a:ea typeface="Calibri" panose="020F0502020204030204" pitchFamily="34" charset="0"/>
              </a:rPr>
              <a:t>luyện</a:t>
            </a:r>
            <a:r>
              <a:rPr lang="en-US" sz="2500" dirty="0">
                <a:effectLst/>
                <a:ea typeface="Calibri" panose="020F0502020204030204" pitchFamily="34" charset="0"/>
              </a:rPr>
              <a:t>.</a:t>
            </a:r>
            <a:endParaRPr lang="vi-VN" sz="2500" dirty="0">
              <a:effectLst/>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8321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B61C46-381D-9EDE-597C-4FB8754E63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737685-730D-51AE-ECE0-5E73732F84BC}"/>
              </a:ext>
            </a:extLst>
          </p:cNvPr>
          <p:cNvSpPr>
            <a:spLocks noGrp="1"/>
          </p:cNvSpPr>
          <p:nvPr>
            <p:ph type="title"/>
          </p:nvPr>
        </p:nvSpPr>
        <p:spPr>
          <a:xfrm>
            <a:off x="838200" y="365125"/>
            <a:ext cx="10515600" cy="877177"/>
          </a:xfrm>
        </p:spPr>
        <p:txBody>
          <a:bodyPr>
            <a:normAutofit/>
          </a:bodyPr>
          <a:lstStyle/>
          <a:p>
            <a:pPr algn="ctr"/>
            <a:r>
              <a:rPr lang="vi-VN" sz="4500" dirty="0">
                <a:solidFill>
                  <a:srgbClr val="00B050"/>
                </a:solidFill>
              </a:rPr>
              <a:t>Chuẩn hóa dữ liệu</a:t>
            </a:r>
          </a:p>
        </p:txBody>
      </p:sp>
      <p:sp>
        <p:nvSpPr>
          <p:cNvPr id="3" name="Rectangle 1">
            <a:extLst>
              <a:ext uri="{FF2B5EF4-FFF2-40B4-BE49-F238E27FC236}">
                <a16:creationId xmlns:a16="http://schemas.microsoft.com/office/drawing/2014/main" id="{23C692E2-37AC-DA6C-D5EB-FE68146BF892}"/>
              </a:ext>
            </a:extLst>
          </p:cNvPr>
          <p:cNvSpPr>
            <a:spLocks noGrp="1" noChangeArrowheads="1"/>
          </p:cNvSpPr>
          <p:nvPr>
            <p:ph idx="1"/>
          </p:nvPr>
        </p:nvSpPr>
        <p:spPr bwMode="auto">
          <a:xfrm>
            <a:off x="1856986" y="1139171"/>
            <a:ext cx="8478028" cy="5986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sz="1800" b="1" dirty="0" err="1">
                <a:effectLst/>
                <a:ea typeface="Calibri" panose="020F0502020204030204" pitchFamily="34" charset="0"/>
              </a:rPr>
              <a:t>Tăng</a:t>
            </a:r>
            <a:r>
              <a:rPr lang="en-US" sz="1800" b="1" dirty="0">
                <a:effectLst/>
                <a:ea typeface="Calibri" panose="020F0502020204030204" pitchFamily="34" charset="0"/>
              </a:rPr>
              <a:t> </a:t>
            </a:r>
            <a:r>
              <a:rPr lang="en-US" sz="1800" b="1" dirty="0" err="1">
                <a:effectLst/>
                <a:ea typeface="Calibri" panose="020F0502020204030204" pitchFamily="34" charset="0"/>
              </a:rPr>
              <a:t>cường</a:t>
            </a:r>
            <a:r>
              <a:rPr lang="en-US" sz="1800" b="1" dirty="0">
                <a:effectLst/>
                <a:ea typeface="Calibri" panose="020F0502020204030204" pitchFamily="34" charset="0"/>
              </a:rPr>
              <a:t> </a:t>
            </a:r>
            <a:r>
              <a:rPr lang="en-US" sz="1800" b="1" dirty="0" err="1">
                <a:effectLst/>
                <a:ea typeface="Calibri" panose="020F0502020204030204" pitchFamily="34" charset="0"/>
              </a:rPr>
              <a:t>dữ</a:t>
            </a:r>
            <a:r>
              <a:rPr lang="en-US" sz="1800" b="1" dirty="0">
                <a:effectLst/>
                <a:ea typeface="Calibri" panose="020F0502020204030204" pitchFamily="34" charset="0"/>
              </a:rPr>
              <a:t> </a:t>
            </a:r>
            <a:r>
              <a:rPr lang="en-US" sz="1800" b="1" dirty="0" err="1">
                <a:effectLst/>
                <a:ea typeface="Calibri" panose="020F0502020204030204" pitchFamily="34" charset="0"/>
              </a:rPr>
              <a:t>liệu</a:t>
            </a:r>
            <a:r>
              <a:rPr lang="en-US" sz="1800" b="1" dirty="0">
                <a:effectLst/>
                <a:ea typeface="Calibri" panose="020F0502020204030204" pitchFamily="34" charset="0"/>
              </a:rPr>
              <a:t> </a:t>
            </a:r>
            <a:r>
              <a:rPr lang="en-US" sz="1800" b="1" dirty="0" err="1">
                <a:effectLst/>
                <a:ea typeface="Calibri" panose="020F0502020204030204" pitchFamily="34" charset="0"/>
              </a:rPr>
              <a:t>bằng</a:t>
            </a:r>
            <a:r>
              <a:rPr lang="en-US" sz="1800" b="1" dirty="0">
                <a:effectLst/>
                <a:ea typeface="Calibri" panose="020F0502020204030204" pitchFamily="34" charset="0"/>
              </a:rPr>
              <a:t> </a:t>
            </a:r>
            <a:r>
              <a:rPr lang="en-US" sz="1800" b="1" dirty="0" err="1">
                <a:effectLst/>
                <a:ea typeface="Calibri" panose="020F0502020204030204" pitchFamily="34" charset="0"/>
              </a:rPr>
              <a:t>ImageDataGenerato</a:t>
            </a:r>
            <a:endParaRPr lang="vi-VN" sz="1800" dirty="0">
              <a:effectLst/>
              <a:ea typeface="Calibri" panose="020F0502020204030204" pitchFamily="34" charset="0"/>
            </a:endParaRPr>
          </a:p>
          <a:p>
            <a:pPr marL="0" indent="0" algn="just">
              <a:lnSpc>
                <a:spcPct val="150000"/>
              </a:lnSpc>
              <a:buNone/>
            </a:pPr>
            <a:r>
              <a:rPr lang="vi-VN" sz="1800" dirty="0">
                <a:effectLst/>
                <a:ea typeface="Calibri" panose="020F0502020204030204" pitchFamily="34" charset="0"/>
              </a:rPr>
              <a:t>Các bước xử lý được thực hiện như sau:</a:t>
            </a:r>
          </a:p>
          <a:p>
            <a:pPr marL="342900" lvl="0" indent="-342900" algn="just">
              <a:lnSpc>
                <a:spcPct val="150000"/>
              </a:lnSpc>
              <a:buFont typeface="Symbol" panose="05050102010706020507" pitchFamily="18" charset="2"/>
              <a:buChar char=""/>
            </a:pPr>
            <a:r>
              <a:rPr lang="vi-VN" sz="1800" b="1" dirty="0">
                <a:effectLst/>
                <a:ea typeface="Calibri" panose="020F0502020204030204" pitchFamily="34" charset="0"/>
              </a:rPr>
              <a:t> </a:t>
            </a:r>
            <a:r>
              <a:rPr lang="en-US" sz="1800" b="1" dirty="0" err="1">
                <a:effectLst/>
                <a:ea typeface="Calibri" panose="020F0502020204030204" pitchFamily="34" charset="0"/>
              </a:rPr>
              <a:t>Cấu</a:t>
            </a:r>
            <a:r>
              <a:rPr lang="en-US" sz="1800" b="1" dirty="0">
                <a:effectLst/>
                <a:ea typeface="Calibri" panose="020F0502020204030204" pitchFamily="34" charset="0"/>
              </a:rPr>
              <a:t> </a:t>
            </a:r>
            <a:r>
              <a:rPr lang="en-US" sz="1800" b="1" dirty="0" err="1">
                <a:effectLst/>
                <a:ea typeface="Calibri" panose="020F0502020204030204" pitchFamily="34" charset="0"/>
              </a:rPr>
              <a:t>hình</a:t>
            </a:r>
            <a:r>
              <a:rPr lang="en-US" sz="1800" b="1" dirty="0">
                <a:effectLst/>
                <a:ea typeface="Calibri" panose="020F0502020204030204" pitchFamily="34" charset="0"/>
              </a:rPr>
              <a:t> </a:t>
            </a:r>
            <a:r>
              <a:rPr lang="en-US" sz="1800" b="1" dirty="0" err="1">
                <a:effectLst/>
                <a:ea typeface="Calibri" panose="020F0502020204030204" pitchFamily="34" charset="0"/>
              </a:rPr>
              <a:t>lớp</a:t>
            </a:r>
            <a:r>
              <a:rPr lang="en-US" sz="1800" b="1" dirty="0">
                <a:effectLst/>
                <a:ea typeface="Calibri" panose="020F0502020204030204" pitchFamily="34" charset="0"/>
              </a:rPr>
              <a:t> </a:t>
            </a:r>
            <a:r>
              <a:rPr lang="en-US" sz="1800" b="1" dirty="0" err="1">
                <a:effectLst/>
                <a:ea typeface="Calibri" panose="020F0502020204030204" pitchFamily="34" charset="0"/>
              </a:rPr>
              <a:t>ImageDataGenerator</a:t>
            </a:r>
            <a:r>
              <a:rPr lang="en-US" sz="1800" b="1" dirty="0">
                <a:effectLst/>
                <a:ea typeface="Calibri" panose="020F0502020204030204" pitchFamily="34" charset="0"/>
              </a:rPr>
              <a:t>:</a:t>
            </a:r>
            <a:endParaRPr lang="vi-VN" sz="1800" dirty="0">
              <a:effectLst/>
              <a:ea typeface="Calibri" panose="020F0502020204030204" pitchFamily="34" charset="0"/>
            </a:endParaRPr>
          </a:p>
          <a:p>
            <a:pPr marL="742950" lvl="1" indent="-285750" algn="just">
              <a:lnSpc>
                <a:spcPct val="150000"/>
              </a:lnSpc>
              <a:buFont typeface="Wingdings" panose="05000000000000000000" pitchFamily="2" charset="2"/>
              <a:buChar char=""/>
            </a:pPr>
            <a:r>
              <a:rPr lang="en-US" sz="1800" b="1" dirty="0" err="1">
                <a:effectLst/>
                <a:ea typeface="Calibri" panose="020F0502020204030204" pitchFamily="34" charset="0"/>
              </a:rPr>
              <a:t>Xoay</a:t>
            </a:r>
            <a:r>
              <a:rPr lang="en-US" sz="1800" b="1" dirty="0">
                <a:effectLst/>
                <a:ea typeface="Calibri" panose="020F0502020204030204" pitchFamily="34" charset="0"/>
              </a:rPr>
              <a:t> </a:t>
            </a:r>
            <a:r>
              <a:rPr lang="en-US" sz="1800" b="1" dirty="0" err="1">
                <a:effectLst/>
                <a:ea typeface="Calibri" panose="020F0502020204030204" pitchFamily="34" charset="0"/>
              </a:rPr>
              <a:t>ảnh</a:t>
            </a:r>
            <a:r>
              <a:rPr lang="en-US" sz="1800" b="1" dirty="0">
                <a:effectLst/>
                <a:ea typeface="Calibri" panose="020F0502020204030204" pitchFamily="34" charset="0"/>
              </a:rPr>
              <a:t>:</a:t>
            </a:r>
            <a:r>
              <a:rPr lang="en-US" sz="1800" dirty="0">
                <a:effectLst/>
                <a:ea typeface="Calibri" panose="020F0502020204030204" pitchFamily="34" charset="0"/>
              </a:rPr>
              <a:t> </a:t>
            </a:r>
            <a:r>
              <a:rPr lang="en-US" sz="1800" dirty="0" err="1">
                <a:effectLst/>
                <a:ea typeface="Calibri" panose="020F0502020204030204" pitchFamily="34" charset="0"/>
              </a:rPr>
              <a:t>Tạo</a:t>
            </a:r>
            <a:r>
              <a:rPr lang="en-US" sz="1800" dirty="0">
                <a:effectLst/>
                <a:ea typeface="Calibri" panose="020F0502020204030204" pitchFamily="34" charset="0"/>
              </a:rPr>
              <a:t> </a:t>
            </a:r>
            <a:r>
              <a:rPr lang="en-US" sz="1800" dirty="0" err="1">
                <a:effectLst/>
                <a:ea typeface="Calibri" panose="020F0502020204030204" pitchFamily="34" charset="0"/>
              </a:rPr>
              <a:t>ra</a:t>
            </a:r>
            <a:r>
              <a:rPr lang="en-US" sz="1800" dirty="0">
                <a:effectLst/>
                <a:ea typeface="Calibri" panose="020F0502020204030204" pitchFamily="34" charset="0"/>
              </a:rPr>
              <a:t> </a:t>
            </a:r>
            <a:r>
              <a:rPr lang="en-US" sz="1800" dirty="0" err="1">
                <a:effectLst/>
                <a:ea typeface="Calibri" panose="020F0502020204030204" pitchFamily="34" charset="0"/>
              </a:rPr>
              <a:t>xoay</a:t>
            </a:r>
            <a:r>
              <a:rPr lang="en-US" sz="1800" dirty="0">
                <a:effectLst/>
                <a:ea typeface="Calibri" panose="020F0502020204030204" pitchFamily="34" charset="0"/>
              </a:rPr>
              <a:t> </a:t>
            </a:r>
            <a:r>
              <a:rPr lang="vi-VN" sz="1800" dirty="0">
                <a:effectLst/>
                <a:ea typeface="Calibri" panose="020F0502020204030204" pitchFamily="34" charset="0"/>
              </a:rPr>
              <a:t>ảnh ngẫu nhiên</a:t>
            </a:r>
            <a:r>
              <a:rPr lang="en-US" sz="1800" dirty="0">
                <a:effectLst/>
                <a:ea typeface="Calibri" panose="020F0502020204030204" pitchFamily="34" charset="0"/>
              </a:rPr>
              <a:t> </a:t>
            </a:r>
            <a:r>
              <a:rPr lang="en-US" sz="1800" dirty="0" err="1">
                <a:effectLst/>
                <a:ea typeface="Calibri" panose="020F0502020204030204" pitchFamily="34" charset="0"/>
              </a:rPr>
              <a:t>trong</a:t>
            </a:r>
            <a:r>
              <a:rPr lang="en-US" sz="1800" dirty="0">
                <a:effectLst/>
                <a:ea typeface="Calibri" panose="020F0502020204030204" pitchFamily="34" charset="0"/>
              </a:rPr>
              <a:t> </a:t>
            </a:r>
            <a:r>
              <a:rPr lang="en-US" sz="1800" dirty="0" err="1">
                <a:effectLst/>
                <a:ea typeface="Calibri" panose="020F0502020204030204" pitchFamily="34" charset="0"/>
              </a:rPr>
              <a:t>khoảng</a:t>
            </a:r>
            <a:r>
              <a:rPr lang="en-US" sz="1800" dirty="0">
                <a:effectLst/>
                <a:ea typeface="Calibri" panose="020F0502020204030204" pitchFamily="34" charset="0"/>
              </a:rPr>
              <a:t> ± </a:t>
            </a:r>
            <a:r>
              <a:rPr lang="vi-VN" sz="1800" dirty="0">
                <a:effectLst/>
                <a:ea typeface="Calibri" panose="020F0502020204030204" pitchFamily="34" charset="0"/>
              </a:rPr>
              <a:t>1</a:t>
            </a:r>
            <a:r>
              <a:rPr lang="en-US" sz="1800" dirty="0">
                <a:effectLst/>
                <a:ea typeface="Calibri" panose="020F0502020204030204" pitchFamily="34" charset="0"/>
              </a:rPr>
              <a:t>5 </a:t>
            </a:r>
            <a:r>
              <a:rPr lang="en-US" sz="1800" dirty="0" err="1">
                <a:effectLst/>
                <a:ea typeface="Calibri" panose="020F0502020204030204" pitchFamily="34" charset="0"/>
              </a:rPr>
              <a:t>độ</a:t>
            </a:r>
            <a:r>
              <a:rPr lang="en-US" sz="1800" dirty="0">
                <a:effectLst/>
                <a:ea typeface="Calibri" panose="020F0502020204030204" pitchFamily="34" charset="0"/>
              </a:rPr>
              <a:t>.</a:t>
            </a:r>
            <a:endParaRPr lang="vi-VN" sz="1800" dirty="0">
              <a:effectLst/>
              <a:ea typeface="Calibri" panose="020F0502020204030204" pitchFamily="34" charset="0"/>
            </a:endParaRPr>
          </a:p>
          <a:p>
            <a:pPr marL="742950" lvl="1" indent="-285750" algn="just">
              <a:lnSpc>
                <a:spcPct val="150000"/>
              </a:lnSpc>
              <a:buFont typeface="Wingdings" panose="05000000000000000000" pitchFamily="2" charset="2"/>
              <a:buChar char=""/>
            </a:pPr>
            <a:r>
              <a:rPr lang="en-US" sz="1800" b="1" dirty="0" err="1">
                <a:effectLst/>
                <a:ea typeface="Calibri" panose="020F0502020204030204" pitchFamily="34" charset="0"/>
              </a:rPr>
              <a:t>Dịch</a:t>
            </a:r>
            <a:r>
              <a:rPr lang="en-US" sz="1800" b="1" dirty="0">
                <a:effectLst/>
                <a:ea typeface="Calibri" panose="020F0502020204030204" pitchFamily="34" charset="0"/>
              </a:rPr>
              <a:t> </a:t>
            </a:r>
            <a:r>
              <a:rPr lang="en-US" sz="1800" b="1" dirty="0" err="1">
                <a:effectLst/>
                <a:ea typeface="Calibri" panose="020F0502020204030204" pitchFamily="34" charset="0"/>
              </a:rPr>
              <a:t>chuyển</a:t>
            </a:r>
            <a:r>
              <a:rPr lang="en-US" sz="1800" b="1" dirty="0">
                <a:effectLst/>
                <a:ea typeface="Calibri" panose="020F0502020204030204" pitchFamily="34" charset="0"/>
              </a:rPr>
              <a:t> </a:t>
            </a:r>
            <a:r>
              <a:rPr lang="en-US" sz="1800" b="1" dirty="0" err="1">
                <a:effectLst/>
                <a:ea typeface="Calibri" panose="020F0502020204030204" pitchFamily="34" charset="0"/>
              </a:rPr>
              <a:t>ngang</a:t>
            </a:r>
            <a:r>
              <a:rPr lang="en-US" sz="1800" b="1" dirty="0">
                <a:effectLst/>
                <a:ea typeface="Calibri" panose="020F0502020204030204" pitchFamily="34" charset="0"/>
              </a:rPr>
              <a:t>:</a:t>
            </a:r>
            <a:r>
              <a:rPr lang="en-US" sz="1800" dirty="0">
                <a:effectLst/>
                <a:ea typeface="Calibri" panose="020F0502020204030204" pitchFamily="34" charset="0"/>
              </a:rPr>
              <a:t> </a:t>
            </a:r>
            <a:r>
              <a:rPr lang="en-US" sz="1800" dirty="0" err="1">
                <a:effectLst/>
                <a:ea typeface="Calibri" panose="020F0502020204030204" pitchFamily="34" charset="0"/>
              </a:rPr>
              <a:t>Dịch</a:t>
            </a:r>
            <a:r>
              <a:rPr lang="en-US" sz="1800" dirty="0">
                <a:effectLst/>
                <a:ea typeface="Calibri" panose="020F0502020204030204" pitchFamily="34" charset="0"/>
              </a:rPr>
              <a:t> </a:t>
            </a:r>
            <a:r>
              <a:rPr lang="en-US" sz="1800" dirty="0" err="1">
                <a:effectLst/>
                <a:ea typeface="Calibri" panose="020F0502020204030204" pitchFamily="34" charset="0"/>
              </a:rPr>
              <a:t>chuyển</a:t>
            </a:r>
            <a:r>
              <a:rPr lang="en-US" sz="1800" dirty="0">
                <a:effectLst/>
                <a:ea typeface="Calibri" panose="020F0502020204030204" pitchFamily="34" charset="0"/>
              </a:rPr>
              <a:t> </a:t>
            </a:r>
            <a:r>
              <a:rPr lang="en-US" sz="1800" dirty="0" err="1">
                <a:effectLst/>
                <a:ea typeface="Calibri" panose="020F0502020204030204" pitchFamily="34" charset="0"/>
              </a:rPr>
              <a:t>ảnh</a:t>
            </a:r>
            <a:r>
              <a:rPr lang="en-US" sz="1800" dirty="0">
                <a:effectLst/>
                <a:ea typeface="Calibri" panose="020F0502020204030204" pitchFamily="34" charset="0"/>
              </a:rPr>
              <a:t> </a:t>
            </a:r>
            <a:r>
              <a:rPr lang="en-US" sz="1800" dirty="0" err="1">
                <a:effectLst/>
                <a:ea typeface="Calibri" panose="020F0502020204030204" pitchFamily="34" charset="0"/>
              </a:rPr>
              <a:t>trong</a:t>
            </a:r>
            <a:r>
              <a:rPr lang="en-US" sz="1800" dirty="0">
                <a:effectLst/>
                <a:ea typeface="Calibri" panose="020F0502020204030204" pitchFamily="34" charset="0"/>
              </a:rPr>
              <a:t> </a:t>
            </a:r>
            <a:r>
              <a:rPr lang="en-US" sz="1800" dirty="0" err="1">
                <a:effectLst/>
                <a:ea typeface="Calibri" panose="020F0502020204030204" pitchFamily="34" charset="0"/>
              </a:rPr>
              <a:t>phạm</a:t>
            </a:r>
            <a:r>
              <a:rPr lang="en-US" sz="1800" dirty="0">
                <a:effectLst/>
                <a:ea typeface="Calibri" panose="020F0502020204030204" pitchFamily="34" charset="0"/>
              </a:rPr>
              <a:t> vi ± 20% </a:t>
            </a:r>
            <a:r>
              <a:rPr lang="en-US" sz="1800" dirty="0" err="1">
                <a:effectLst/>
                <a:ea typeface="Calibri" panose="020F0502020204030204" pitchFamily="34" charset="0"/>
              </a:rPr>
              <a:t>chiều</a:t>
            </a:r>
            <a:r>
              <a:rPr lang="en-US" sz="1800" dirty="0">
                <a:effectLst/>
                <a:ea typeface="Calibri" panose="020F0502020204030204" pitchFamily="34" charset="0"/>
              </a:rPr>
              <a:t> </a:t>
            </a:r>
            <a:r>
              <a:rPr lang="en-US" sz="1800" dirty="0" err="1">
                <a:effectLst/>
                <a:ea typeface="Calibri" panose="020F0502020204030204" pitchFamily="34" charset="0"/>
              </a:rPr>
              <a:t>rộng</a:t>
            </a:r>
            <a:r>
              <a:rPr lang="en-US" sz="1800" dirty="0">
                <a:effectLst/>
                <a:ea typeface="Calibri" panose="020F0502020204030204" pitchFamily="34" charset="0"/>
              </a:rPr>
              <a:t>.</a:t>
            </a:r>
            <a:endParaRPr lang="vi-VN" sz="1800" dirty="0">
              <a:effectLst/>
              <a:ea typeface="Calibri" panose="020F0502020204030204" pitchFamily="34" charset="0"/>
            </a:endParaRPr>
          </a:p>
          <a:p>
            <a:pPr marL="742950" lvl="1" indent="-285750" algn="just">
              <a:lnSpc>
                <a:spcPct val="150000"/>
              </a:lnSpc>
              <a:buFont typeface="Wingdings" panose="05000000000000000000" pitchFamily="2" charset="2"/>
              <a:buChar char=""/>
            </a:pPr>
            <a:r>
              <a:rPr lang="en-US" sz="1800" b="1" dirty="0" err="1">
                <a:effectLst/>
                <a:ea typeface="Calibri" panose="020F0502020204030204" pitchFamily="34" charset="0"/>
              </a:rPr>
              <a:t>Dịch</a:t>
            </a:r>
            <a:r>
              <a:rPr lang="en-US" sz="1800" b="1" dirty="0">
                <a:effectLst/>
                <a:ea typeface="Calibri" panose="020F0502020204030204" pitchFamily="34" charset="0"/>
              </a:rPr>
              <a:t> </a:t>
            </a:r>
            <a:r>
              <a:rPr lang="en-US" sz="1800" b="1" dirty="0" err="1">
                <a:effectLst/>
                <a:ea typeface="Calibri" panose="020F0502020204030204" pitchFamily="34" charset="0"/>
              </a:rPr>
              <a:t>chuyển</a:t>
            </a:r>
            <a:r>
              <a:rPr lang="en-US" sz="1800" dirty="0">
                <a:effectLst/>
                <a:ea typeface="Calibri" panose="020F0502020204030204" pitchFamily="34" charset="0"/>
              </a:rPr>
              <a:t> </a:t>
            </a:r>
            <a:r>
              <a:rPr lang="en-US" sz="1800" b="1" dirty="0" err="1">
                <a:effectLst/>
                <a:ea typeface="Calibri" panose="020F0502020204030204" pitchFamily="34" charset="0"/>
              </a:rPr>
              <a:t>dọ</a:t>
            </a:r>
            <a:r>
              <a:rPr lang="vi-VN" sz="1800" b="1" dirty="0">
                <a:effectLst/>
                <a:ea typeface="Calibri" panose="020F0502020204030204" pitchFamily="34" charset="0"/>
              </a:rPr>
              <a:t>c</a:t>
            </a:r>
            <a:r>
              <a:rPr lang="en-US" sz="1800" b="1" dirty="0">
                <a:effectLst/>
                <a:ea typeface="Calibri" panose="020F0502020204030204" pitchFamily="34" charset="0"/>
              </a:rPr>
              <a:t>:</a:t>
            </a:r>
            <a:r>
              <a:rPr lang="en-US" sz="1800" dirty="0">
                <a:effectLst/>
                <a:ea typeface="Calibri" panose="020F0502020204030204" pitchFamily="34" charset="0"/>
              </a:rPr>
              <a:t> </a:t>
            </a:r>
            <a:r>
              <a:rPr lang="en-US" sz="1800" dirty="0" err="1">
                <a:effectLst/>
                <a:ea typeface="Calibri" panose="020F0502020204030204" pitchFamily="34" charset="0"/>
              </a:rPr>
              <a:t>Dịch</a:t>
            </a:r>
            <a:r>
              <a:rPr lang="en-US" sz="1800" dirty="0">
                <a:effectLst/>
                <a:ea typeface="Calibri" panose="020F0502020204030204" pitchFamily="34" charset="0"/>
              </a:rPr>
              <a:t> </a:t>
            </a:r>
            <a:r>
              <a:rPr lang="en-US" sz="1800" dirty="0" err="1">
                <a:effectLst/>
                <a:ea typeface="Calibri" panose="020F0502020204030204" pitchFamily="34" charset="0"/>
              </a:rPr>
              <a:t>chuyển</a:t>
            </a:r>
            <a:r>
              <a:rPr lang="en-US" sz="1800" dirty="0">
                <a:effectLst/>
                <a:ea typeface="Calibri" panose="020F0502020204030204" pitchFamily="34" charset="0"/>
              </a:rPr>
              <a:t> </a:t>
            </a:r>
            <a:r>
              <a:rPr lang="en-US" sz="1800" dirty="0" err="1">
                <a:effectLst/>
                <a:ea typeface="Calibri" panose="020F0502020204030204" pitchFamily="34" charset="0"/>
              </a:rPr>
              <a:t>ảnh</a:t>
            </a:r>
            <a:r>
              <a:rPr lang="en-US" sz="1800" dirty="0">
                <a:effectLst/>
                <a:ea typeface="Calibri" panose="020F0502020204030204" pitchFamily="34" charset="0"/>
              </a:rPr>
              <a:t> </a:t>
            </a:r>
            <a:r>
              <a:rPr lang="en-US" sz="1800" dirty="0" err="1">
                <a:effectLst/>
                <a:ea typeface="Calibri" panose="020F0502020204030204" pitchFamily="34" charset="0"/>
              </a:rPr>
              <a:t>trong</a:t>
            </a:r>
            <a:r>
              <a:rPr lang="en-US" sz="1800" dirty="0">
                <a:effectLst/>
                <a:ea typeface="Calibri" panose="020F0502020204030204" pitchFamily="34" charset="0"/>
              </a:rPr>
              <a:t> </a:t>
            </a:r>
            <a:r>
              <a:rPr lang="en-US" sz="1800" dirty="0" err="1">
                <a:effectLst/>
                <a:ea typeface="Calibri" panose="020F0502020204030204" pitchFamily="34" charset="0"/>
              </a:rPr>
              <a:t>phạm</a:t>
            </a:r>
            <a:r>
              <a:rPr lang="en-US" sz="1800" dirty="0">
                <a:effectLst/>
                <a:ea typeface="Calibri" panose="020F0502020204030204" pitchFamily="34" charset="0"/>
              </a:rPr>
              <a:t> vi ± 20% </a:t>
            </a:r>
            <a:r>
              <a:rPr lang="en-US" sz="1800" dirty="0" err="1">
                <a:effectLst/>
                <a:ea typeface="Calibri" panose="020F0502020204030204" pitchFamily="34" charset="0"/>
              </a:rPr>
              <a:t>chiều</a:t>
            </a:r>
            <a:r>
              <a:rPr lang="en-US" sz="1800" dirty="0">
                <a:effectLst/>
                <a:ea typeface="Calibri" panose="020F0502020204030204" pitchFamily="34" charset="0"/>
              </a:rPr>
              <a:t> </a:t>
            </a:r>
            <a:r>
              <a:rPr lang="en-US" sz="1800" dirty="0" err="1">
                <a:effectLst/>
                <a:ea typeface="Calibri" panose="020F0502020204030204" pitchFamily="34" charset="0"/>
              </a:rPr>
              <a:t>cao</a:t>
            </a:r>
            <a:r>
              <a:rPr lang="en-US" sz="1800" dirty="0">
                <a:effectLst/>
                <a:ea typeface="Calibri" panose="020F0502020204030204" pitchFamily="34" charset="0"/>
              </a:rPr>
              <a:t>.</a:t>
            </a:r>
            <a:endParaRPr lang="vi-VN" sz="1800" dirty="0">
              <a:effectLst/>
              <a:ea typeface="Calibri" panose="020F0502020204030204" pitchFamily="34" charset="0"/>
            </a:endParaRPr>
          </a:p>
          <a:p>
            <a:pPr marL="742950" lvl="1" indent="-285750" algn="just">
              <a:lnSpc>
                <a:spcPct val="150000"/>
              </a:lnSpc>
              <a:buFont typeface="Wingdings" panose="05000000000000000000" pitchFamily="2" charset="2"/>
              <a:buChar char=""/>
            </a:pPr>
            <a:r>
              <a:rPr lang="en-US" sz="1800" b="1" dirty="0" err="1">
                <a:effectLst/>
                <a:ea typeface="Calibri" panose="020F0502020204030204" pitchFamily="34" charset="0"/>
              </a:rPr>
              <a:t>Lật</a:t>
            </a:r>
            <a:r>
              <a:rPr lang="en-US" sz="1800" b="1" dirty="0">
                <a:effectLst/>
                <a:ea typeface="Calibri" panose="020F0502020204030204" pitchFamily="34" charset="0"/>
              </a:rPr>
              <a:t> </a:t>
            </a:r>
            <a:r>
              <a:rPr lang="en-US" sz="1800" b="1" dirty="0" err="1">
                <a:effectLst/>
                <a:ea typeface="Calibri" panose="020F0502020204030204" pitchFamily="34" charset="0"/>
              </a:rPr>
              <a:t>ảnh</a:t>
            </a:r>
            <a:r>
              <a:rPr lang="en-US" sz="1800" b="1" dirty="0">
                <a:effectLst/>
                <a:ea typeface="Calibri" panose="020F0502020204030204" pitchFamily="34" charset="0"/>
              </a:rPr>
              <a:t> </a:t>
            </a:r>
            <a:r>
              <a:rPr lang="en-US" sz="1800" b="1" dirty="0" err="1">
                <a:effectLst/>
                <a:ea typeface="Calibri" panose="020F0502020204030204" pitchFamily="34" charset="0"/>
              </a:rPr>
              <a:t>ngang</a:t>
            </a:r>
            <a:r>
              <a:rPr lang="en-US" sz="1800" b="1" dirty="0">
                <a:effectLst/>
                <a:ea typeface="Calibri" panose="020F0502020204030204" pitchFamily="34" charset="0"/>
              </a:rPr>
              <a:t>:</a:t>
            </a:r>
            <a:r>
              <a:rPr lang="en-US" sz="1800" dirty="0">
                <a:effectLst/>
                <a:ea typeface="Calibri" panose="020F0502020204030204" pitchFamily="34" charset="0"/>
              </a:rPr>
              <a:t> </a:t>
            </a:r>
            <a:r>
              <a:rPr lang="vi-VN" sz="1800" dirty="0">
                <a:effectLst/>
                <a:ea typeface="Calibri" panose="020F0502020204030204" pitchFamily="34" charset="0"/>
              </a:rPr>
              <a:t>Thực hiện</a:t>
            </a:r>
            <a:r>
              <a:rPr lang="en-US" sz="1800" dirty="0">
                <a:effectLst/>
                <a:ea typeface="Calibri" panose="020F0502020204030204" pitchFamily="34" charset="0"/>
              </a:rPr>
              <a:t> </a:t>
            </a:r>
            <a:r>
              <a:rPr lang="en-US" sz="1800" dirty="0" err="1">
                <a:effectLst/>
                <a:ea typeface="Calibri" panose="020F0502020204030204" pitchFamily="34" charset="0"/>
              </a:rPr>
              <a:t>lật</a:t>
            </a:r>
            <a:r>
              <a:rPr lang="en-US" sz="1800" dirty="0">
                <a:effectLst/>
                <a:ea typeface="Calibri" panose="020F0502020204030204" pitchFamily="34" charset="0"/>
              </a:rPr>
              <a:t> </a:t>
            </a:r>
            <a:r>
              <a:rPr lang="en-US" sz="1800" dirty="0" err="1">
                <a:effectLst/>
                <a:ea typeface="Calibri" panose="020F0502020204030204" pitchFamily="34" charset="0"/>
              </a:rPr>
              <a:t>ảnh</a:t>
            </a:r>
            <a:r>
              <a:rPr lang="en-US" sz="1800" dirty="0">
                <a:effectLst/>
                <a:ea typeface="Calibri" panose="020F0502020204030204" pitchFamily="34" charset="0"/>
              </a:rPr>
              <a:t> </a:t>
            </a:r>
            <a:r>
              <a:rPr lang="en-US" sz="1800" dirty="0" err="1">
                <a:effectLst/>
                <a:ea typeface="Calibri" panose="020F0502020204030204" pitchFamily="34" charset="0"/>
              </a:rPr>
              <a:t>ngẫu</a:t>
            </a:r>
            <a:r>
              <a:rPr lang="en-US" sz="1800" dirty="0">
                <a:effectLst/>
                <a:ea typeface="Calibri" panose="020F0502020204030204" pitchFamily="34" charset="0"/>
              </a:rPr>
              <a:t> </a:t>
            </a:r>
            <a:r>
              <a:rPr lang="en-US" sz="1800" dirty="0" err="1">
                <a:effectLst/>
                <a:ea typeface="Calibri" panose="020F0502020204030204" pitchFamily="34" charset="0"/>
              </a:rPr>
              <a:t>nhiên</a:t>
            </a:r>
            <a:r>
              <a:rPr lang="en-US" sz="1800" dirty="0">
                <a:effectLst/>
                <a:ea typeface="Calibri" panose="020F0502020204030204" pitchFamily="34" charset="0"/>
              </a:rPr>
              <a:t> </a:t>
            </a:r>
            <a:r>
              <a:rPr lang="en-US" sz="1800" dirty="0" err="1">
                <a:effectLst/>
                <a:ea typeface="Calibri" panose="020F0502020204030204" pitchFamily="34" charset="0"/>
              </a:rPr>
              <a:t>theo</a:t>
            </a:r>
            <a:r>
              <a:rPr lang="en-US" sz="1800" dirty="0">
                <a:effectLst/>
                <a:ea typeface="Calibri" panose="020F0502020204030204" pitchFamily="34" charset="0"/>
              </a:rPr>
              <a:t> </a:t>
            </a:r>
            <a:r>
              <a:rPr lang="en-US" sz="1800" dirty="0" err="1">
                <a:effectLst/>
                <a:ea typeface="Calibri" panose="020F0502020204030204" pitchFamily="34" charset="0"/>
              </a:rPr>
              <a:t>chiều</a:t>
            </a:r>
            <a:r>
              <a:rPr lang="en-US" sz="1800" dirty="0">
                <a:effectLst/>
                <a:ea typeface="Calibri" panose="020F0502020204030204" pitchFamily="34" charset="0"/>
              </a:rPr>
              <a:t> </a:t>
            </a:r>
            <a:r>
              <a:rPr lang="en-US" sz="1800" dirty="0" err="1">
                <a:effectLst/>
                <a:ea typeface="Calibri" panose="020F0502020204030204" pitchFamily="34" charset="0"/>
              </a:rPr>
              <a:t>ngang</a:t>
            </a:r>
            <a:r>
              <a:rPr lang="en-US" sz="1800" dirty="0">
                <a:effectLst/>
                <a:ea typeface="Calibri" panose="020F0502020204030204" pitchFamily="34" charset="0"/>
              </a:rPr>
              <a:t>.</a:t>
            </a:r>
            <a:endParaRPr lang="vi-VN" sz="1800" dirty="0">
              <a:effectLst/>
              <a:ea typeface="Calibri" panose="020F0502020204030204" pitchFamily="34" charset="0"/>
            </a:endParaRPr>
          </a:p>
          <a:p>
            <a:pPr marL="342900" lvl="0" indent="-342900" algn="just">
              <a:lnSpc>
                <a:spcPct val="150000"/>
              </a:lnSpc>
              <a:buFont typeface="Symbol" panose="05050102010706020507" pitchFamily="18" charset="2"/>
              <a:buChar char=""/>
            </a:pPr>
            <a:r>
              <a:rPr lang="en-US" sz="1800" b="1" dirty="0">
                <a:effectLst/>
                <a:ea typeface="Calibri" panose="020F0502020204030204" pitchFamily="34" charset="0"/>
              </a:rPr>
              <a:t> </a:t>
            </a:r>
            <a:r>
              <a:rPr lang="en-US" sz="1800" b="1" dirty="0" err="1">
                <a:effectLst/>
                <a:ea typeface="Calibri" panose="020F0502020204030204" pitchFamily="34" charset="0"/>
              </a:rPr>
              <a:t>Thực</a:t>
            </a:r>
            <a:r>
              <a:rPr lang="en-US" sz="1800" b="1" dirty="0">
                <a:effectLst/>
                <a:ea typeface="Calibri" panose="020F0502020204030204" pitchFamily="34" charset="0"/>
              </a:rPr>
              <a:t> </a:t>
            </a:r>
            <a:r>
              <a:rPr lang="en-US" sz="1800" b="1" dirty="0" err="1">
                <a:effectLst/>
                <a:ea typeface="Calibri" panose="020F0502020204030204" pitchFamily="34" charset="0"/>
              </a:rPr>
              <a:t>hiện</a:t>
            </a:r>
            <a:r>
              <a:rPr lang="en-US" sz="1800" b="1" dirty="0">
                <a:effectLst/>
                <a:ea typeface="Calibri" panose="020F0502020204030204" pitchFamily="34" charset="0"/>
              </a:rPr>
              <a:t> </a:t>
            </a:r>
            <a:r>
              <a:rPr lang="en-US" sz="1800" b="1" dirty="0" err="1">
                <a:effectLst/>
                <a:ea typeface="Calibri" panose="020F0502020204030204" pitchFamily="34" charset="0"/>
              </a:rPr>
              <a:t>tăng</a:t>
            </a:r>
            <a:r>
              <a:rPr lang="en-US" sz="1800" b="1" dirty="0">
                <a:effectLst/>
                <a:ea typeface="Calibri" panose="020F0502020204030204" pitchFamily="34" charset="0"/>
              </a:rPr>
              <a:t> </a:t>
            </a:r>
            <a:r>
              <a:rPr lang="en-US" sz="1800" b="1" dirty="0" err="1">
                <a:effectLst/>
                <a:ea typeface="Calibri" panose="020F0502020204030204" pitchFamily="34" charset="0"/>
              </a:rPr>
              <a:t>cường</a:t>
            </a:r>
            <a:r>
              <a:rPr lang="en-US" sz="1800" b="1" dirty="0">
                <a:effectLst/>
                <a:ea typeface="Calibri" panose="020F0502020204030204" pitchFamily="34" charset="0"/>
              </a:rPr>
              <a:t> </a:t>
            </a:r>
            <a:r>
              <a:rPr lang="en-US" sz="1800" b="1" dirty="0" err="1">
                <a:effectLst/>
                <a:ea typeface="Calibri" panose="020F0502020204030204" pitchFamily="34" charset="0"/>
              </a:rPr>
              <a:t>dữ</a:t>
            </a:r>
            <a:r>
              <a:rPr lang="en-US" sz="1800" b="1" dirty="0">
                <a:effectLst/>
                <a:ea typeface="Calibri" panose="020F0502020204030204" pitchFamily="34" charset="0"/>
              </a:rPr>
              <a:t> </a:t>
            </a:r>
            <a:r>
              <a:rPr lang="en-US" sz="1800" b="1" dirty="0" err="1">
                <a:effectLst/>
                <a:ea typeface="Calibri" panose="020F0502020204030204" pitchFamily="34" charset="0"/>
              </a:rPr>
              <a:t>liệu</a:t>
            </a:r>
            <a:r>
              <a:rPr lang="en-US" sz="1800" b="1" dirty="0">
                <a:effectLst/>
                <a:ea typeface="Calibri" panose="020F0502020204030204" pitchFamily="34" charset="0"/>
              </a:rPr>
              <a:t>:</a:t>
            </a:r>
            <a:endParaRPr lang="vi-VN" sz="1800" dirty="0">
              <a:effectLst/>
              <a:ea typeface="Calibri" panose="020F0502020204030204" pitchFamily="34" charset="0"/>
            </a:endParaRPr>
          </a:p>
          <a:p>
            <a:pPr marL="742950" lvl="1" indent="-285750" algn="just">
              <a:lnSpc>
                <a:spcPct val="150000"/>
              </a:lnSpc>
              <a:buFont typeface="Wingdings" panose="05000000000000000000" pitchFamily="2" charset="2"/>
              <a:buChar char=""/>
            </a:pPr>
            <a:r>
              <a:rPr lang="en-US" sz="1800" dirty="0" err="1">
                <a:effectLst/>
                <a:ea typeface="Calibri" panose="020F0502020204030204" pitchFamily="34" charset="0"/>
              </a:rPr>
              <a:t>Phương</a:t>
            </a:r>
            <a:r>
              <a:rPr lang="en-US" sz="1800" dirty="0">
                <a:effectLst/>
                <a:ea typeface="Calibri" panose="020F0502020204030204" pitchFamily="34" charset="0"/>
              </a:rPr>
              <a:t> </a:t>
            </a:r>
            <a:r>
              <a:rPr lang="en-US" sz="1800" dirty="0" err="1">
                <a:effectLst/>
                <a:ea typeface="Calibri" panose="020F0502020204030204" pitchFamily="34" charset="0"/>
              </a:rPr>
              <a:t>thức</a:t>
            </a:r>
            <a:r>
              <a:rPr lang="en-US" sz="1800" dirty="0">
                <a:effectLst/>
                <a:ea typeface="Calibri" panose="020F0502020204030204" pitchFamily="34" charset="0"/>
              </a:rPr>
              <a:t> fit() </a:t>
            </a:r>
            <a:r>
              <a:rPr lang="en-US" sz="1800" dirty="0" err="1">
                <a:effectLst/>
                <a:ea typeface="Calibri" panose="020F0502020204030204" pitchFamily="34" charset="0"/>
              </a:rPr>
              <a:t>được</a:t>
            </a:r>
            <a:r>
              <a:rPr lang="en-US" sz="1800" dirty="0">
                <a:effectLst/>
                <a:ea typeface="Calibri" panose="020F0502020204030204" pitchFamily="34" charset="0"/>
              </a:rPr>
              <a:t> </a:t>
            </a:r>
            <a:r>
              <a:rPr lang="en-US" sz="1800" dirty="0" err="1">
                <a:effectLst/>
                <a:ea typeface="Calibri" panose="020F0502020204030204" pitchFamily="34" charset="0"/>
              </a:rPr>
              <a:t>sử</a:t>
            </a:r>
            <a:r>
              <a:rPr lang="en-US" sz="1800" dirty="0">
                <a:effectLst/>
                <a:ea typeface="Calibri" panose="020F0502020204030204" pitchFamily="34" charset="0"/>
              </a:rPr>
              <a:t> </a:t>
            </a:r>
            <a:r>
              <a:rPr lang="en-US" sz="1800" dirty="0" err="1">
                <a:effectLst/>
                <a:ea typeface="Calibri" panose="020F0502020204030204" pitchFamily="34" charset="0"/>
              </a:rPr>
              <a:t>dụng</a:t>
            </a:r>
            <a:r>
              <a:rPr lang="en-US" sz="1800" dirty="0">
                <a:effectLst/>
                <a:ea typeface="Calibri" panose="020F0502020204030204" pitchFamily="34" charset="0"/>
              </a:rPr>
              <a:t> </a:t>
            </a:r>
            <a:r>
              <a:rPr lang="en-US" sz="1800" dirty="0" err="1">
                <a:effectLst/>
                <a:ea typeface="Calibri" panose="020F0502020204030204" pitchFamily="34" charset="0"/>
              </a:rPr>
              <a:t>trên</a:t>
            </a:r>
            <a:r>
              <a:rPr lang="en-US" sz="1800" dirty="0">
                <a:effectLst/>
                <a:ea typeface="Calibri" panose="020F0502020204030204" pitchFamily="34" charset="0"/>
              </a:rPr>
              <a:t> </a:t>
            </a:r>
            <a:r>
              <a:rPr lang="en-US" sz="1800" dirty="0" err="1">
                <a:effectLst/>
                <a:ea typeface="Calibri" panose="020F0502020204030204" pitchFamily="34" charset="0"/>
              </a:rPr>
              <a:t>tập</a:t>
            </a:r>
            <a:r>
              <a:rPr lang="en-US" sz="1800" dirty="0">
                <a:effectLst/>
                <a:ea typeface="Calibri" panose="020F0502020204030204" pitchFamily="34" charset="0"/>
              </a:rPr>
              <a:t> </a:t>
            </a:r>
            <a:r>
              <a:rPr lang="en-US" sz="1800" dirty="0" err="1">
                <a:effectLst/>
                <a:ea typeface="Calibri" panose="020F0502020204030204" pitchFamily="34" charset="0"/>
              </a:rPr>
              <a:t>dữ</a:t>
            </a:r>
            <a:r>
              <a:rPr lang="en-US" sz="1800" dirty="0">
                <a:effectLst/>
                <a:ea typeface="Calibri" panose="020F0502020204030204" pitchFamily="34" charset="0"/>
              </a:rPr>
              <a:t> </a:t>
            </a:r>
            <a:r>
              <a:rPr lang="en-US" sz="1800" dirty="0" err="1">
                <a:effectLst/>
                <a:ea typeface="Calibri" panose="020F0502020204030204" pitchFamily="34" charset="0"/>
              </a:rPr>
              <a:t>liệu</a:t>
            </a:r>
            <a:r>
              <a:rPr lang="en-US" sz="1800" dirty="0">
                <a:effectLst/>
                <a:ea typeface="Calibri" panose="020F0502020204030204" pitchFamily="34" charset="0"/>
              </a:rPr>
              <a:t> </a:t>
            </a:r>
            <a:r>
              <a:rPr lang="en-US" sz="1800" dirty="0" err="1">
                <a:effectLst/>
                <a:ea typeface="Calibri" panose="020F0502020204030204" pitchFamily="34" charset="0"/>
              </a:rPr>
              <a:t>huấn</a:t>
            </a:r>
            <a:r>
              <a:rPr lang="en-US" sz="1800" dirty="0">
                <a:effectLst/>
                <a:ea typeface="Calibri" panose="020F0502020204030204" pitchFamily="34" charset="0"/>
              </a:rPr>
              <a:t> </a:t>
            </a:r>
            <a:r>
              <a:rPr lang="en-US" sz="1800" dirty="0" err="1">
                <a:effectLst/>
                <a:ea typeface="Calibri" panose="020F0502020204030204" pitchFamily="34" charset="0"/>
              </a:rPr>
              <a:t>luyện</a:t>
            </a:r>
            <a:r>
              <a:rPr lang="en-US" sz="1800" dirty="0">
                <a:effectLst/>
                <a:ea typeface="Calibri" panose="020F0502020204030204" pitchFamily="34" charset="0"/>
              </a:rPr>
              <a:t> (</a:t>
            </a:r>
            <a:r>
              <a:rPr lang="en-US" sz="1800" dirty="0" err="1">
                <a:effectLst/>
                <a:ea typeface="Calibri" panose="020F0502020204030204" pitchFamily="34" charset="0"/>
              </a:rPr>
              <a:t>x_train</a:t>
            </a:r>
            <a:r>
              <a:rPr lang="en-US" sz="1800" dirty="0">
                <a:effectLst/>
                <a:ea typeface="Calibri" panose="020F0502020204030204" pitchFamily="34" charset="0"/>
              </a:rPr>
              <a:t>) </a:t>
            </a:r>
            <a:r>
              <a:rPr lang="en-US" sz="1800" dirty="0" err="1">
                <a:effectLst/>
                <a:ea typeface="Calibri" panose="020F0502020204030204" pitchFamily="34" charset="0"/>
              </a:rPr>
              <a:t>để</a:t>
            </a:r>
            <a:r>
              <a:rPr lang="en-US" sz="1800" dirty="0">
                <a:effectLst/>
                <a:ea typeface="Calibri" panose="020F0502020204030204" pitchFamily="34" charset="0"/>
              </a:rPr>
              <a:t> </a:t>
            </a:r>
            <a:r>
              <a:rPr lang="en-US" sz="1800" dirty="0" err="1">
                <a:effectLst/>
                <a:ea typeface="Calibri" panose="020F0502020204030204" pitchFamily="34" charset="0"/>
              </a:rPr>
              <a:t>tính</a:t>
            </a:r>
            <a:r>
              <a:rPr lang="en-US" sz="1800" dirty="0">
                <a:effectLst/>
                <a:ea typeface="Calibri" panose="020F0502020204030204" pitchFamily="34" charset="0"/>
              </a:rPr>
              <a:t> </a:t>
            </a:r>
            <a:r>
              <a:rPr lang="en-US" sz="1800" dirty="0" err="1">
                <a:effectLst/>
                <a:ea typeface="Calibri" panose="020F0502020204030204" pitchFamily="34" charset="0"/>
              </a:rPr>
              <a:t>toán</a:t>
            </a:r>
            <a:r>
              <a:rPr lang="en-US" sz="1800" dirty="0">
                <a:effectLst/>
                <a:ea typeface="Calibri" panose="020F0502020204030204" pitchFamily="34" charset="0"/>
              </a:rPr>
              <a:t> </a:t>
            </a:r>
            <a:r>
              <a:rPr lang="en-US" sz="1800" dirty="0" err="1">
                <a:effectLst/>
                <a:ea typeface="Calibri" panose="020F0502020204030204" pitchFamily="34" charset="0"/>
              </a:rPr>
              <a:t>các</a:t>
            </a:r>
            <a:r>
              <a:rPr lang="en-US" sz="1800" dirty="0">
                <a:effectLst/>
                <a:ea typeface="Calibri" panose="020F0502020204030204" pitchFamily="34" charset="0"/>
              </a:rPr>
              <a:t> </a:t>
            </a:r>
            <a:r>
              <a:rPr lang="en-US" sz="1800" dirty="0" err="1">
                <a:effectLst/>
                <a:ea typeface="Calibri" panose="020F0502020204030204" pitchFamily="34" charset="0"/>
              </a:rPr>
              <a:t>thông</a:t>
            </a:r>
            <a:r>
              <a:rPr lang="en-US" sz="1800" dirty="0">
                <a:effectLst/>
                <a:ea typeface="Calibri" panose="020F0502020204030204" pitchFamily="34" charset="0"/>
              </a:rPr>
              <a:t> </a:t>
            </a:r>
            <a:r>
              <a:rPr lang="en-US" sz="1800" dirty="0" err="1">
                <a:effectLst/>
                <a:ea typeface="Calibri" panose="020F0502020204030204" pitchFamily="34" charset="0"/>
              </a:rPr>
              <a:t>số</a:t>
            </a:r>
            <a:r>
              <a:rPr lang="en-US" sz="1800" dirty="0">
                <a:effectLst/>
                <a:ea typeface="Calibri" panose="020F0502020204030204" pitchFamily="34" charset="0"/>
              </a:rPr>
              <a:t> </a:t>
            </a:r>
            <a:r>
              <a:rPr lang="en-US" sz="1800" dirty="0" err="1">
                <a:effectLst/>
                <a:ea typeface="Calibri" panose="020F0502020204030204" pitchFamily="34" charset="0"/>
              </a:rPr>
              <a:t>chuẩn</a:t>
            </a:r>
            <a:r>
              <a:rPr lang="en-US" sz="1800" dirty="0">
                <a:effectLst/>
                <a:ea typeface="Calibri" panose="020F0502020204030204" pitchFamily="34" charset="0"/>
              </a:rPr>
              <a:t> </a:t>
            </a:r>
            <a:r>
              <a:rPr lang="en-US" sz="1800" dirty="0" err="1">
                <a:effectLst/>
                <a:ea typeface="Calibri" panose="020F0502020204030204" pitchFamily="34" charset="0"/>
              </a:rPr>
              <a:t>hóa</a:t>
            </a:r>
            <a:r>
              <a:rPr lang="en-US" sz="1800" dirty="0">
                <a:effectLst/>
                <a:ea typeface="Calibri" panose="020F0502020204030204" pitchFamily="34" charset="0"/>
              </a:rPr>
              <a:t> </a:t>
            </a:r>
            <a:r>
              <a:rPr lang="en-US" sz="1800" dirty="0" err="1">
                <a:effectLst/>
                <a:ea typeface="Calibri" panose="020F0502020204030204" pitchFamily="34" charset="0"/>
              </a:rPr>
              <a:t>cần</a:t>
            </a:r>
            <a:r>
              <a:rPr lang="en-US" sz="1800" dirty="0">
                <a:effectLst/>
                <a:ea typeface="Calibri" panose="020F0502020204030204" pitchFamily="34" charset="0"/>
              </a:rPr>
              <a:t> </a:t>
            </a:r>
            <a:r>
              <a:rPr lang="en-US" sz="1800" dirty="0" err="1">
                <a:effectLst/>
                <a:ea typeface="Calibri" panose="020F0502020204030204" pitchFamily="34" charset="0"/>
              </a:rPr>
              <a:t>thiết</a:t>
            </a:r>
            <a:r>
              <a:rPr lang="en-US" sz="1800" dirty="0">
                <a:effectLst/>
                <a:ea typeface="Calibri" panose="020F0502020204030204" pitchFamily="34" charset="0"/>
              </a:rPr>
              <a:t>.</a:t>
            </a:r>
            <a:endParaRPr lang="vi-VN" sz="1800" dirty="0">
              <a:effectLst/>
              <a:ea typeface="Calibri" panose="020F0502020204030204" pitchFamily="34" charset="0"/>
            </a:endParaRPr>
          </a:p>
          <a:p>
            <a:pPr marL="742950" lvl="1" indent="-285750" algn="just">
              <a:lnSpc>
                <a:spcPct val="150000"/>
              </a:lnSpc>
              <a:buFont typeface="Wingdings" panose="05000000000000000000" pitchFamily="2" charset="2"/>
              <a:buChar char=""/>
            </a:pPr>
            <a:r>
              <a:rPr lang="en-US" sz="1800" dirty="0">
                <a:effectLst/>
                <a:ea typeface="Calibri" panose="020F0502020204030204" pitchFamily="34" charset="0"/>
              </a:rPr>
              <a:t>Trong </a:t>
            </a:r>
            <a:r>
              <a:rPr lang="en-US" sz="1800" dirty="0" err="1">
                <a:effectLst/>
                <a:ea typeface="Calibri" panose="020F0502020204030204" pitchFamily="34" charset="0"/>
              </a:rPr>
              <a:t>quá</a:t>
            </a:r>
            <a:r>
              <a:rPr lang="en-US" sz="1800" dirty="0">
                <a:effectLst/>
                <a:ea typeface="Calibri" panose="020F0502020204030204" pitchFamily="34" charset="0"/>
              </a:rPr>
              <a:t> </a:t>
            </a:r>
            <a:r>
              <a:rPr lang="en-US" sz="1800" dirty="0" err="1">
                <a:effectLst/>
                <a:ea typeface="Calibri" panose="020F0502020204030204" pitchFamily="34" charset="0"/>
              </a:rPr>
              <a:t>trình</a:t>
            </a:r>
            <a:r>
              <a:rPr lang="en-US" sz="1800" dirty="0">
                <a:effectLst/>
                <a:ea typeface="Calibri" panose="020F0502020204030204" pitchFamily="34" charset="0"/>
              </a:rPr>
              <a:t> </a:t>
            </a:r>
            <a:r>
              <a:rPr lang="en-US" sz="1800" dirty="0" err="1">
                <a:effectLst/>
                <a:ea typeface="Calibri" panose="020F0502020204030204" pitchFamily="34" charset="0"/>
              </a:rPr>
              <a:t>huấn</a:t>
            </a:r>
            <a:r>
              <a:rPr lang="en-US" sz="1800" dirty="0">
                <a:effectLst/>
                <a:ea typeface="Calibri" panose="020F0502020204030204" pitchFamily="34" charset="0"/>
              </a:rPr>
              <a:t> </a:t>
            </a:r>
            <a:r>
              <a:rPr lang="en-US" sz="1800" dirty="0" err="1">
                <a:effectLst/>
                <a:ea typeface="Calibri" panose="020F0502020204030204" pitchFamily="34" charset="0"/>
              </a:rPr>
              <a:t>luyện</a:t>
            </a:r>
            <a:r>
              <a:rPr lang="en-US" sz="1800" dirty="0">
                <a:effectLst/>
                <a:ea typeface="Calibri" panose="020F0502020204030204" pitchFamily="34" charset="0"/>
              </a:rPr>
              <a:t>, </a:t>
            </a:r>
            <a:r>
              <a:rPr lang="en-US" sz="1800" dirty="0" err="1">
                <a:effectLst/>
                <a:ea typeface="Calibri" panose="020F0502020204030204" pitchFamily="34" charset="0"/>
              </a:rPr>
              <a:t>dữ</a:t>
            </a:r>
            <a:r>
              <a:rPr lang="en-US" sz="1800" dirty="0">
                <a:effectLst/>
                <a:ea typeface="Calibri" panose="020F0502020204030204" pitchFamily="34" charset="0"/>
              </a:rPr>
              <a:t> </a:t>
            </a:r>
            <a:r>
              <a:rPr lang="en-US" sz="1800" dirty="0" err="1">
                <a:effectLst/>
                <a:ea typeface="Calibri" panose="020F0502020204030204" pitchFamily="34" charset="0"/>
              </a:rPr>
              <a:t>liệu</a:t>
            </a:r>
            <a:r>
              <a:rPr lang="en-US" sz="1800" dirty="0">
                <a:effectLst/>
                <a:ea typeface="Calibri" panose="020F0502020204030204" pitchFamily="34" charset="0"/>
              </a:rPr>
              <a:t> </a:t>
            </a:r>
            <a:r>
              <a:rPr lang="en-US" sz="1800" dirty="0" err="1">
                <a:effectLst/>
                <a:ea typeface="Calibri" panose="020F0502020204030204" pitchFamily="34" charset="0"/>
              </a:rPr>
              <a:t>tăng</a:t>
            </a:r>
            <a:r>
              <a:rPr lang="en-US" sz="1800" dirty="0">
                <a:effectLst/>
                <a:ea typeface="Calibri" panose="020F0502020204030204" pitchFamily="34" charset="0"/>
              </a:rPr>
              <a:t> </a:t>
            </a:r>
            <a:r>
              <a:rPr lang="en-US" sz="1800" dirty="0" err="1">
                <a:effectLst/>
                <a:ea typeface="Calibri" panose="020F0502020204030204" pitchFamily="34" charset="0"/>
              </a:rPr>
              <a:t>cường</a:t>
            </a:r>
            <a:r>
              <a:rPr lang="en-US" sz="1800" dirty="0">
                <a:effectLst/>
                <a:ea typeface="Calibri" panose="020F0502020204030204" pitchFamily="34" charset="0"/>
              </a:rPr>
              <a:t> </a:t>
            </a:r>
            <a:r>
              <a:rPr lang="en-US" sz="1800" dirty="0" err="1">
                <a:effectLst/>
                <a:ea typeface="Calibri" panose="020F0502020204030204" pitchFamily="34" charset="0"/>
              </a:rPr>
              <a:t>được</a:t>
            </a:r>
            <a:r>
              <a:rPr lang="en-US" sz="1800" dirty="0">
                <a:effectLst/>
                <a:ea typeface="Calibri" panose="020F0502020204030204" pitchFamily="34" charset="0"/>
              </a:rPr>
              <a:t> </a:t>
            </a:r>
            <a:r>
              <a:rPr lang="en-US" sz="1800" dirty="0" err="1">
                <a:effectLst/>
                <a:ea typeface="Calibri" panose="020F0502020204030204" pitchFamily="34" charset="0"/>
              </a:rPr>
              <a:t>tạo</a:t>
            </a:r>
            <a:r>
              <a:rPr lang="en-US" sz="1800" dirty="0">
                <a:effectLst/>
                <a:ea typeface="Calibri" panose="020F0502020204030204" pitchFamily="34" charset="0"/>
              </a:rPr>
              <a:t> </a:t>
            </a:r>
            <a:r>
              <a:rPr lang="en-US" sz="1800" dirty="0" err="1">
                <a:effectLst/>
                <a:ea typeface="Calibri" panose="020F0502020204030204" pitchFamily="34" charset="0"/>
              </a:rPr>
              <a:t>ra</a:t>
            </a:r>
            <a:r>
              <a:rPr lang="en-US" sz="1800" dirty="0">
                <a:effectLst/>
                <a:ea typeface="Calibri" panose="020F0502020204030204" pitchFamily="34" charset="0"/>
              </a:rPr>
              <a:t> </a:t>
            </a:r>
            <a:r>
              <a:rPr lang="en-US" sz="1800" dirty="0" err="1">
                <a:effectLst/>
                <a:ea typeface="Calibri" panose="020F0502020204030204" pitchFamily="34" charset="0"/>
              </a:rPr>
              <a:t>tự</a:t>
            </a:r>
            <a:r>
              <a:rPr lang="en-US" sz="1800" dirty="0">
                <a:effectLst/>
                <a:ea typeface="Calibri" panose="020F0502020204030204" pitchFamily="34" charset="0"/>
              </a:rPr>
              <a:t> </a:t>
            </a:r>
            <a:r>
              <a:rPr lang="en-US" sz="1800" dirty="0" err="1">
                <a:effectLst/>
                <a:ea typeface="Calibri" panose="020F0502020204030204" pitchFamily="34" charset="0"/>
              </a:rPr>
              <a:t>động</a:t>
            </a:r>
            <a:r>
              <a:rPr lang="en-US" sz="1800" dirty="0">
                <a:effectLst/>
                <a:ea typeface="Calibri" panose="020F0502020204030204" pitchFamily="34" charset="0"/>
              </a:rPr>
              <a:t> </a:t>
            </a:r>
            <a:r>
              <a:rPr lang="en-US" sz="1800" dirty="0" err="1">
                <a:effectLst/>
                <a:ea typeface="Calibri" panose="020F0502020204030204" pitchFamily="34" charset="0"/>
              </a:rPr>
              <a:t>thông</a:t>
            </a:r>
            <a:r>
              <a:rPr lang="en-US" sz="1800" dirty="0">
                <a:effectLst/>
                <a:ea typeface="Calibri" panose="020F0502020204030204" pitchFamily="34" charset="0"/>
              </a:rPr>
              <a:t> qua generator (</a:t>
            </a:r>
            <a:r>
              <a:rPr lang="en-US" sz="1800" dirty="0" err="1">
                <a:effectLst/>
                <a:ea typeface="Calibri" panose="020F0502020204030204" pitchFamily="34" charset="0"/>
              </a:rPr>
              <a:t>datagen.flow</a:t>
            </a:r>
            <a:r>
              <a:rPr lang="en-US" sz="1800" dirty="0">
                <a:effectLst/>
                <a:ea typeface="Calibri" panose="020F0502020204030204" pitchFamily="34" charset="0"/>
              </a:rPr>
              <a:t>()), </a:t>
            </a:r>
            <a:r>
              <a:rPr lang="en-US" sz="1800" dirty="0" err="1">
                <a:effectLst/>
                <a:ea typeface="Calibri" panose="020F0502020204030204" pitchFamily="34" charset="0"/>
              </a:rPr>
              <a:t>đảm</a:t>
            </a:r>
            <a:r>
              <a:rPr lang="en-US" sz="1800" dirty="0">
                <a:effectLst/>
                <a:ea typeface="Calibri" panose="020F0502020204030204" pitchFamily="34" charset="0"/>
              </a:rPr>
              <a:t> </a:t>
            </a:r>
            <a:r>
              <a:rPr lang="en-US" sz="1800" dirty="0" err="1">
                <a:effectLst/>
                <a:ea typeface="Calibri" panose="020F0502020204030204" pitchFamily="34" charset="0"/>
              </a:rPr>
              <a:t>bảo</a:t>
            </a:r>
            <a:r>
              <a:rPr lang="en-US" sz="1800" dirty="0">
                <a:effectLst/>
                <a:ea typeface="Calibri" panose="020F0502020204030204" pitchFamily="34" charset="0"/>
              </a:rPr>
              <a:t> </a:t>
            </a:r>
            <a:r>
              <a:rPr lang="en-US" sz="1800" dirty="0" err="1">
                <a:effectLst/>
                <a:ea typeface="Calibri" panose="020F0502020204030204" pitchFamily="34" charset="0"/>
              </a:rPr>
              <a:t>việc</a:t>
            </a:r>
            <a:r>
              <a:rPr lang="en-US" sz="1800" dirty="0">
                <a:effectLst/>
                <a:ea typeface="Calibri" panose="020F0502020204030204" pitchFamily="34" charset="0"/>
              </a:rPr>
              <a:t> </a:t>
            </a:r>
            <a:r>
              <a:rPr lang="en-US" sz="1800" dirty="0" err="1">
                <a:effectLst/>
                <a:ea typeface="Calibri" panose="020F0502020204030204" pitchFamily="34" charset="0"/>
              </a:rPr>
              <a:t>cung</a:t>
            </a:r>
            <a:r>
              <a:rPr lang="en-US" sz="1800" dirty="0">
                <a:effectLst/>
                <a:ea typeface="Calibri" panose="020F0502020204030204" pitchFamily="34" charset="0"/>
              </a:rPr>
              <a:t> </a:t>
            </a:r>
            <a:r>
              <a:rPr lang="en-US" sz="1800" dirty="0" err="1">
                <a:effectLst/>
                <a:ea typeface="Calibri" panose="020F0502020204030204" pitchFamily="34" charset="0"/>
              </a:rPr>
              <a:t>cấp</a:t>
            </a:r>
            <a:r>
              <a:rPr lang="en-US" sz="1800" dirty="0">
                <a:effectLst/>
                <a:ea typeface="Calibri" panose="020F0502020204030204" pitchFamily="34" charset="0"/>
              </a:rPr>
              <a:t> </a:t>
            </a:r>
            <a:r>
              <a:rPr lang="en-US" sz="1800" dirty="0" err="1">
                <a:effectLst/>
                <a:ea typeface="Calibri" panose="020F0502020204030204" pitchFamily="34" charset="0"/>
              </a:rPr>
              <a:t>dữ</a:t>
            </a:r>
            <a:r>
              <a:rPr lang="en-US" sz="1800" dirty="0">
                <a:effectLst/>
                <a:ea typeface="Calibri" panose="020F0502020204030204" pitchFamily="34" charset="0"/>
              </a:rPr>
              <a:t> </a:t>
            </a:r>
            <a:r>
              <a:rPr lang="en-US" sz="1800" dirty="0" err="1">
                <a:effectLst/>
                <a:ea typeface="Calibri" panose="020F0502020204030204" pitchFamily="34" charset="0"/>
              </a:rPr>
              <a:t>liệu</a:t>
            </a:r>
            <a:r>
              <a:rPr lang="en-US" sz="1800" dirty="0">
                <a:effectLst/>
                <a:ea typeface="Calibri" panose="020F0502020204030204" pitchFamily="34" charset="0"/>
              </a:rPr>
              <a:t> </a:t>
            </a:r>
            <a:r>
              <a:rPr lang="en-US" sz="1800" dirty="0" err="1">
                <a:effectLst/>
                <a:ea typeface="Calibri" panose="020F0502020204030204" pitchFamily="34" charset="0"/>
              </a:rPr>
              <a:t>mới</a:t>
            </a:r>
            <a:r>
              <a:rPr lang="en-US" sz="1800" dirty="0">
                <a:effectLst/>
                <a:ea typeface="Calibri" panose="020F0502020204030204" pitchFamily="34" charset="0"/>
              </a:rPr>
              <a:t> </a:t>
            </a:r>
            <a:r>
              <a:rPr lang="en-US" sz="1800" dirty="0" err="1">
                <a:effectLst/>
                <a:ea typeface="Calibri" panose="020F0502020204030204" pitchFamily="34" charset="0"/>
              </a:rPr>
              <a:t>một</a:t>
            </a:r>
            <a:r>
              <a:rPr lang="en-US" sz="1800" dirty="0">
                <a:effectLst/>
                <a:ea typeface="Calibri" panose="020F0502020204030204" pitchFamily="34" charset="0"/>
              </a:rPr>
              <a:t> </a:t>
            </a:r>
            <a:r>
              <a:rPr lang="en-US" sz="1800" dirty="0" err="1">
                <a:effectLst/>
                <a:ea typeface="Calibri" panose="020F0502020204030204" pitchFamily="34" charset="0"/>
              </a:rPr>
              <a:t>cách</a:t>
            </a:r>
            <a:r>
              <a:rPr lang="en-US" sz="1800" dirty="0">
                <a:effectLst/>
                <a:ea typeface="Calibri" panose="020F0502020204030204" pitchFamily="34" charset="0"/>
              </a:rPr>
              <a:t> </a:t>
            </a:r>
            <a:r>
              <a:rPr lang="en-US" sz="1800" dirty="0" err="1">
                <a:effectLst/>
                <a:ea typeface="Calibri" panose="020F0502020204030204" pitchFamily="34" charset="0"/>
              </a:rPr>
              <a:t>liên</a:t>
            </a:r>
            <a:r>
              <a:rPr lang="en-US" sz="1800" dirty="0">
                <a:effectLst/>
                <a:ea typeface="Calibri" panose="020F0502020204030204" pitchFamily="34" charset="0"/>
              </a:rPr>
              <a:t> </a:t>
            </a:r>
            <a:r>
              <a:rPr lang="en-US" sz="1800" dirty="0" err="1">
                <a:effectLst/>
                <a:ea typeface="Calibri" panose="020F0502020204030204" pitchFamily="34" charset="0"/>
              </a:rPr>
              <a:t>tục</a:t>
            </a:r>
            <a:r>
              <a:rPr lang="en-US" sz="1800" dirty="0">
                <a:effectLst/>
                <a:ea typeface="Calibri" panose="020F0502020204030204" pitchFamily="34" charset="0"/>
              </a:rPr>
              <a:t>.</a:t>
            </a:r>
            <a:endParaRPr lang="vi-VN" sz="1800" dirty="0">
              <a:effectLst/>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6036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EA9A0-73C4-2E35-485E-B7CE060A2D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DF95DB-F9D2-CCCF-DBC4-F51749AC85DF}"/>
              </a:ext>
            </a:extLst>
          </p:cNvPr>
          <p:cNvSpPr>
            <a:spLocks noGrp="1"/>
          </p:cNvSpPr>
          <p:nvPr>
            <p:ph type="title"/>
          </p:nvPr>
        </p:nvSpPr>
        <p:spPr>
          <a:xfrm>
            <a:off x="838200" y="365125"/>
            <a:ext cx="10515600" cy="877177"/>
          </a:xfrm>
        </p:spPr>
        <p:txBody>
          <a:bodyPr>
            <a:normAutofit fontScale="90000"/>
          </a:bodyPr>
          <a:lstStyle/>
          <a:p>
            <a:pPr algn="ctr"/>
            <a:r>
              <a:rPr lang="vi-VN" sz="4500" dirty="0">
                <a:solidFill>
                  <a:srgbClr val="00B050"/>
                </a:solidFill>
              </a:rPr>
              <a:t>Xây dựng kiến trúc mô hình ResNet-50</a:t>
            </a:r>
          </a:p>
        </p:txBody>
      </p:sp>
      <p:sp>
        <p:nvSpPr>
          <p:cNvPr id="4" name="Rectangle 1">
            <a:extLst>
              <a:ext uri="{FF2B5EF4-FFF2-40B4-BE49-F238E27FC236}">
                <a16:creationId xmlns:a16="http://schemas.microsoft.com/office/drawing/2014/main" id="{A24808B4-3106-0E46-D257-825F2E17E89F}"/>
              </a:ext>
            </a:extLst>
          </p:cNvPr>
          <p:cNvSpPr>
            <a:spLocks noGrp="1" noChangeArrowheads="1"/>
          </p:cNvSpPr>
          <p:nvPr>
            <p:ph idx="1"/>
          </p:nvPr>
        </p:nvSpPr>
        <p:spPr bwMode="auto">
          <a:xfrm>
            <a:off x="2311658" y="1196980"/>
            <a:ext cx="7568683" cy="5770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300" b="1" i="0" u="none" strike="noStrike" cap="none" normalizeH="0" baseline="0" dirty="0">
                <a:ln>
                  <a:noFill/>
                </a:ln>
                <a:solidFill>
                  <a:schemeClr val="tx1"/>
                </a:solidFill>
                <a:effectLst/>
              </a:rPr>
              <a:t>Kiến trúc mô hình ResNet50 cho CIFAR-10</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300" b="1" i="0" u="none" strike="noStrike" cap="none" normalizeH="0" baseline="0" dirty="0">
                <a:ln>
                  <a:noFill/>
                </a:ln>
                <a:solidFill>
                  <a:schemeClr val="tx1"/>
                </a:solidFill>
                <a:effectLst/>
              </a:rPr>
              <a:t>1. Đầu vào (</a:t>
            </a:r>
            <a:r>
              <a:rPr kumimoji="0" lang="vi-VN" altLang="vi-VN" sz="1300" b="1" i="0" u="none" strike="noStrike" cap="none" normalizeH="0" baseline="0" dirty="0" err="1">
                <a:ln>
                  <a:noFill/>
                </a:ln>
                <a:solidFill>
                  <a:schemeClr val="tx1"/>
                </a:solidFill>
                <a:effectLst/>
              </a:rPr>
              <a:t>Input</a:t>
            </a:r>
            <a:r>
              <a:rPr kumimoji="0" lang="vi-VN" altLang="vi-VN" sz="1300" b="1" i="0" u="none" strike="noStrike" cap="none" normalizeH="0" baseline="0" dirty="0">
                <a:ln>
                  <a:noFill/>
                </a:ln>
                <a:solidFill>
                  <a:schemeClr val="tx1"/>
                </a:solidFill>
                <a:effectLst/>
              </a:rPr>
              <a:t> </a:t>
            </a:r>
            <a:r>
              <a:rPr kumimoji="0" lang="vi-VN" altLang="vi-VN" sz="1300" b="1" i="0" u="none" strike="noStrike" cap="none" normalizeH="0" baseline="0" dirty="0" err="1">
                <a:ln>
                  <a:noFill/>
                </a:ln>
                <a:solidFill>
                  <a:schemeClr val="tx1"/>
                </a:solidFill>
                <a:effectLst/>
              </a:rPr>
              <a:t>Layer</a:t>
            </a:r>
            <a:r>
              <a:rPr kumimoji="0" lang="vi-VN" altLang="vi-VN" sz="1300" b="1" i="0" u="none" strike="noStrike" cap="none" normalizeH="0" baseline="0" dirty="0">
                <a:ln>
                  <a:noFill/>
                </a:ln>
                <a:solidFill>
                  <a:schemeClr val="tx1"/>
                </a:solidFill>
                <a:effectLst/>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vi-VN" altLang="vi-VN" sz="1300" b="1" i="0" u="none" strike="noStrike" cap="none" normalizeH="0" baseline="0" dirty="0" err="1">
                <a:ln>
                  <a:noFill/>
                </a:ln>
                <a:solidFill>
                  <a:schemeClr val="tx1"/>
                </a:solidFill>
                <a:effectLst/>
              </a:rPr>
              <a:t>Input</a:t>
            </a:r>
            <a:r>
              <a:rPr kumimoji="0" lang="vi-VN" altLang="vi-VN" sz="1300" b="1" i="0" u="none" strike="noStrike" cap="none" normalizeH="0" baseline="0" dirty="0">
                <a:ln>
                  <a:noFill/>
                </a:ln>
                <a:solidFill>
                  <a:schemeClr val="tx1"/>
                </a:solidFill>
                <a:effectLst/>
              </a:rPr>
              <a:t> </a:t>
            </a:r>
            <a:r>
              <a:rPr kumimoji="0" lang="vi-VN" altLang="vi-VN" sz="1300" b="1" i="0" u="none" strike="noStrike" cap="none" normalizeH="0" baseline="0" dirty="0" err="1">
                <a:ln>
                  <a:noFill/>
                </a:ln>
                <a:solidFill>
                  <a:schemeClr val="tx1"/>
                </a:solidFill>
                <a:effectLst/>
              </a:rPr>
              <a:t>Shape</a:t>
            </a:r>
            <a:r>
              <a:rPr kumimoji="0" lang="vi-VN" altLang="vi-VN" sz="1300" b="1" i="0" u="none" strike="noStrike" cap="none" normalizeH="0" baseline="0" dirty="0">
                <a:ln>
                  <a:noFill/>
                </a:ln>
                <a:solidFill>
                  <a:schemeClr val="tx1"/>
                </a:solidFill>
                <a:effectLst/>
              </a:rPr>
              <a:t>:</a:t>
            </a:r>
            <a:r>
              <a:rPr kumimoji="0" lang="vi-VN" altLang="vi-VN" sz="1300" b="0" i="0" u="none" strike="noStrike" cap="none" normalizeH="0" baseline="0" dirty="0">
                <a:ln>
                  <a:noFill/>
                </a:ln>
                <a:solidFill>
                  <a:schemeClr val="tx1"/>
                </a:solidFill>
                <a:effectLst/>
              </a:rPr>
              <a:t> (32, 32, 3) (kích thước ảnh từ CIFAR-10).</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300" b="1" i="0" u="none" strike="noStrike" cap="none" normalizeH="0" baseline="0" dirty="0">
                <a:ln>
                  <a:noFill/>
                </a:ln>
                <a:solidFill>
                  <a:schemeClr val="tx1"/>
                </a:solidFill>
                <a:effectLst/>
              </a:rPr>
              <a:t>2. Các khối chính:</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vi-VN" altLang="vi-VN" sz="1300" b="1" i="0" u="none" strike="noStrike" cap="none" normalizeH="0" baseline="0" dirty="0">
                <a:ln>
                  <a:noFill/>
                </a:ln>
                <a:solidFill>
                  <a:schemeClr val="tx1"/>
                </a:solidFill>
                <a:effectLst/>
              </a:rPr>
              <a:t>Conv1:</a:t>
            </a:r>
            <a:endParaRPr kumimoji="0" lang="vi-VN" altLang="vi-VN" sz="1300" b="0" i="0" u="none" strike="noStrike" cap="none" normalizeH="0" baseline="0" dirty="0">
              <a:ln>
                <a:noFill/>
              </a:ln>
              <a:solidFill>
                <a:schemeClr val="tx1"/>
              </a:solidFill>
              <a:effectLst/>
            </a:endParaRP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vi-VN" altLang="vi-VN" sz="1300" b="0" i="0" u="none" strike="noStrike" cap="none" normalizeH="0" baseline="0" dirty="0">
                <a:ln>
                  <a:noFill/>
                </a:ln>
                <a:solidFill>
                  <a:schemeClr val="tx1"/>
                </a:solidFill>
                <a:effectLst/>
              </a:rPr>
              <a:t>64 bộ lọc, </a:t>
            </a:r>
            <a:r>
              <a:rPr kumimoji="0" lang="vi-VN" altLang="vi-VN" sz="1300" b="0" i="0" u="none" strike="noStrike" cap="none" normalizeH="0" baseline="0" dirty="0" err="1">
                <a:ln>
                  <a:noFill/>
                </a:ln>
                <a:solidFill>
                  <a:schemeClr val="tx1"/>
                </a:solidFill>
                <a:effectLst/>
              </a:rPr>
              <a:t>kernel</a:t>
            </a:r>
            <a:r>
              <a:rPr kumimoji="0" lang="vi-VN" altLang="vi-VN" sz="1300" b="0" i="0" u="none" strike="noStrike" cap="none" normalizeH="0" baseline="0" dirty="0">
                <a:ln>
                  <a:noFill/>
                </a:ln>
                <a:solidFill>
                  <a:schemeClr val="tx1"/>
                </a:solidFill>
                <a:effectLst/>
              </a:rPr>
              <a:t>: 3×3, </a:t>
            </a:r>
            <a:r>
              <a:rPr kumimoji="0" lang="vi-VN" altLang="vi-VN" sz="1300" b="0" i="0" u="none" strike="noStrike" cap="none" normalizeH="0" baseline="0" dirty="0" err="1">
                <a:ln>
                  <a:noFill/>
                </a:ln>
                <a:solidFill>
                  <a:schemeClr val="tx1"/>
                </a:solidFill>
                <a:effectLst/>
              </a:rPr>
              <a:t>stride</a:t>
            </a:r>
            <a:r>
              <a:rPr kumimoji="0" lang="vi-VN" altLang="vi-VN" sz="1300" b="0" i="0" u="none" strike="noStrike" cap="none" normalizeH="0" baseline="0" dirty="0">
                <a:ln>
                  <a:noFill/>
                </a:ln>
                <a:solidFill>
                  <a:schemeClr val="tx1"/>
                </a:solidFill>
                <a:effectLst/>
              </a:rPr>
              <a:t>: 1×1, </a:t>
            </a:r>
            <a:r>
              <a:rPr kumimoji="0" lang="vi-VN" altLang="vi-VN" sz="1300" b="0" i="0" u="none" strike="noStrike" cap="none" normalizeH="0" baseline="0" dirty="0" err="1">
                <a:ln>
                  <a:noFill/>
                </a:ln>
                <a:solidFill>
                  <a:schemeClr val="tx1"/>
                </a:solidFill>
                <a:effectLst/>
              </a:rPr>
              <a:t>BatchNormalization</a:t>
            </a:r>
            <a:r>
              <a:rPr kumimoji="0" lang="vi-VN" altLang="vi-VN" sz="1300" b="0" i="0" u="none" strike="noStrike" cap="none" normalizeH="0" baseline="0" dirty="0">
                <a:ln>
                  <a:noFill/>
                </a:ln>
                <a:solidFill>
                  <a:schemeClr val="tx1"/>
                </a:solidFill>
                <a:effectLst/>
              </a:rPr>
              <a:t>, </a:t>
            </a:r>
            <a:r>
              <a:rPr kumimoji="0" lang="vi-VN" altLang="vi-VN" sz="1300" b="0" i="0" u="none" strike="noStrike" cap="none" normalizeH="0" baseline="0" dirty="0" err="1">
                <a:ln>
                  <a:noFill/>
                </a:ln>
                <a:solidFill>
                  <a:schemeClr val="tx1"/>
                </a:solidFill>
                <a:effectLst/>
              </a:rPr>
              <a:t>ReLU</a:t>
            </a:r>
            <a:r>
              <a:rPr kumimoji="0" lang="vi-VN" altLang="vi-VN" sz="1300" b="0" i="0" u="none" strike="noStrike" cap="none" normalizeH="0" baseline="0" dirty="0">
                <a:ln>
                  <a:noFill/>
                </a:ln>
                <a:solidFill>
                  <a:schemeClr val="tx1"/>
                </a:solidFill>
                <a:effectLst/>
              </a:rPr>
              <a:t>.</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vi-VN" altLang="vi-VN" sz="1300" b="1" i="0" u="none" strike="noStrike" cap="none" normalizeH="0" baseline="0" dirty="0">
                <a:ln>
                  <a:noFill/>
                </a:ln>
                <a:solidFill>
                  <a:schemeClr val="tx1"/>
                </a:solidFill>
                <a:effectLst/>
              </a:rPr>
              <a:t>Mục tiêu:</a:t>
            </a:r>
            <a:r>
              <a:rPr kumimoji="0" lang="vi-VN" altLang="vi-VN" sz="1300" b="0" i="0" u="none" strike="noStrike" cap="none" normalizeH="0" baseline="0" dirty="0">
                <a:ln>
                  <a:noFill/>
                </a:ln>
                <a:solidFill>
                  <a:schemeClr val="tx1"/>
                </a:solidFill>
                <a:effectLst/>
              </a:rPr>
              <a:t> Trích xuất đặc trưng cơ bản.</a:t>
            </a:r>
          </a:p>
          <a:p>
            <a:pPr eaLnBrk="0" fontAlgn="base" hangingPunct="0">
              <a:lnSpc>
                <a:spcPct val="100000"/>
              </a:lnSpc>
              <a:spcBef>
                <a:spcPct val="0"/>
              </a:spcBef>
              <a:spcAft>
                <a:spcPct val="0"/>
              </a:spcAft>
              <a:buFont typeface="Wingdings" panose="05000000000000000000" pitchFamily="2" charset="2"/>
              <a:buChar char="q"/>
            </a:pPr>
            <a:r>
              <a:rPr kumimoji="0" lang="vi-VN" altLang="vi-VN" sz="1300" b="1" i="0" u="none" strike="noStrike" cap="none" normalizeH="0" baseline="0" dirty="0">
                <a:ln>
                  <a:noFill/>
                </a:ln>
                <a:solidFill>
                  <a:schemeClr val="tx1"/>
                </a:solidFill>
                <a:effectLst/>
              </a:rPr>
              <a:t>Conv2_x:</a:t>
            </a:r>
            <a:endParaRPr kumimoji="0" lang="vi-VN" altLang="vi-VN" sz="1300" b="0" i="0" u="none" strike="noStrike" cap="none" normalizeH="0" baseline="0" dirty="0">
              <a:ln>
                <a:noFill/>
              </a:ln>
              <a:solidFill>
                <a:schemeClr val="tx1"/>
              </a:solidFill>
              <a:effectLst/>
            </a:endParaRP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vi-VN" altLang="vi-VN" sz="1300" b="0" i="0" u="none" strike="noStrike" cap="none" normalizeH="0" baseline="0" dirty="0">
                <a:ln>
                  <a:noFill/>
                </a:ln>
                <a:solidFill>
                  <a:schemeClr val="tx1"/>
                </a:solidFill>
                <a:effectLst/>
              </a:rPr>
              <a:t>3 khối </a:t>
            </a:r>
            <a:r>
              <a:rPr kumimoji="0" lang="vi-VN" altLang="vi-VN" sz="1300" b="0" i="0" u="none" strike="noStrike" cap="none" normalizeH="0" baseline="0" dirty="0" err="1">
                <a:ln>
                  <a:noFill/>
                </a:ln>
                <a:solidFill>
                  <a:schemeClr val="tx1"/>
                </a:solidFill>
                <a:effectLst/>
              </a:rPr>
              <a:t>Bottleneck</a:t>
            </a:r>
            <a:r>
              <a:rPr kumimoji="0" lang="vi-VN" altLang="vi-VN" sz="1300" b="0" i="0" u="none" strike="noStrike" cap="none" normalizeH="0" baseline="0" dirty="0">
                <a:ln>
                  <a:noFill/>
                </a:ln>
                <a:solidFill>
                  <a:schemeClr val="tx1"/>
                </a:solidFill>
                <a:effectLst/>
              </a:rPr>
              <a:t>, 64 bộ lọc, </a:t>
            </a:r>
            <a:r>
              <a:rPr kumimoji="0" lang="vi-VN" altLang="vi-VN" sz="1300" b="0" i="0" u="none" strike="noStrike" cap="none" normalizeH="0" baseline="0" dirty="0" err="1">
                <a:ln>
                  <a:noFill/>
                </a:ln>
                <a:solidFill>
                  <a:schemeClr val="tx1"/>
                </a:solidFill>
                <a:effectLst/>
              </a:rPr>
              <a:t>Shortcut</a:t>
            </a:r>
            <a:r>
              <a:rPr kumimoji="0" lang="vi-VN" altLang="vi-VN" sz="1300" b="0" i="0" u="none" strike="noStrike" cap="none" normalizeH="0" baseline="0" dirty="0">
                <a:ln>
                  <a:noFill/>
                </a:ln>
                <a:solidFill>
                  <a:schemeClr val="tx1"/>
                </a:solidFill>
                <a:effectLst/>
              </a:rPr>
              <a:t> </a:t>
            </a:r>
            <a:r>
              <a:rPr kumimoji="0" lang="vi-VN" altLang="vi-VN" sz="1300" b="0" i="0" u="none" strike="noStrike" cap="none" normalizeH="0" baseline="0" dirty="0" err="1">
                <a:ln>
                  <a:noFill/>
                </a:ln>
                <a:solidFill>
                  <a:schemeClr val="tx1"/>
                </a:solidFill>
                <a:effectLst/>
              </a:rPr>
              <a:t>Connection</a:t>
            </a:r>
            <a:r>
              <a:rPr kumimoji="0" lang="vi-VN" altLang="vi-VN" sz="1300" b="0" i="0" u="none" strike="noStrike" cap="none" normalizeH="0" baseline="0" dirty="0">
                <a:ln>
                  <a:noFill/>
                </a:ln>
                <a:solidFill>
                  <a:schemeClr val="tx1"/>
                </a:solidFill>
                <a:effectLst/>
              </a:rPr>
              <a:t>.</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vi-VN" altLang="vi-VN" sz="1300" b="1" i="0" u="none" strike="noStrike" cap="none" normalizeH="0" baseline="0" dirty="0">
                <a:ln>
                  <a:noFill/>
                </a:ln>
                <a:solidFill>
                  <a:schemeClr val="tx1"/>
                </a:solidFill>
                <a:effectLst/>
              </a:rPr>
              <a:t>Mục tiêu:</a:t>
            </a:r>
            <a:r>
              <a:rPr kumimoji="0" lang="vi-VN" altLang="vi-VN" sz="1300" b="0" i="0" u="none" strike="noStrike" cap="none" normalizeH="0" baseline="0" dirty="0">
                <a:ln>
                  <a:noFill/>
                </a:ln>
                <a:solidFill>
                  <a:schemeClr val="tx1"/>
                </a:solidFill>
                <a:effectLst/>
              </a:rPr>
              <a:t> Học đặc trưng cơ bản.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vi-VN" altLang="vi-VN" sz="1300" b="1" i="0" u="none" strike="noStrike" cap="none" normalizeH="0" baseline="0" dirty="0">
                <a:ln>
                  <a:noFill/>
                </a:ln>
                <a:solidFill>
                  <a:schemeClr val="tx1"/>
                </a:solidFill>
                <a:effectLst/>
              </a:rPr>
              <a:t>Conv3_x:</a:t>
            </a:r>
            <a:endParaRPr kumimoji="0" lang="vi-VN" altLang="vi-VN" sz="1300" b="0" i="0" u="none" strike="noStrike" cap="none" normalizeH="0" baseline="0" dirty="0">
              <a:ln>
                <a:noFill/>
              </a:ln>
              <a:solidFill>
                <a:schemeClr val="tx1"/>
              </a:solidFill>
              <a:effectLst/>
            </a:endParaRP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vi-VN" altLang="vi-VN" sz="1300" b="0" i="0" u="none" strike="noStrike" cap="none" normalizeH="0" baseline="0" dirty="0">
                <a:ln>
                  <a:noFill/>
                </a:ln>
                <a:solidFill>
                  <a:schemeClr val="tx1"/>
                </a:solidFill>
                <a:effectLst/>
              </a:rPr>
              <a:t>4 khối </a:t>
            </a:r>
            <a:r>
              <a:rPr kumimoji="0" lang="vi-VN" altLang="vi-VN" sz="1300" b="0" i="0" u="none" strike="noStrike" cap="none" normalizeH="0" baseline="0" dirty="0" err="1">
                <a:ln>
                  <a:noFill/>
                </a:ln>
                <a:solidFill>
                  <a:schemeClr val="tx1"/>
                </a:solidFill>
                <a:effectLst/>
              </a:rPr>
              <a:t>Bottleneck</a:t>
            </a:r>
            <a:r>
              <a:rPr kumimoji="0" lang="vi-VN" altLang="vi-VN" sz="1300" b="0" i="0" u="none" strike="noStrike" cap="none" normalizeH="0" baseline="0" dirty="0">
                <a:ln>
                  <a:noFill/>
                </a:ln>
                <a:solidFill>
                  <a:schemeClr val="tx1"/>
                </a:solidFill>
                <a:effectLst/>
              </a:rPr>
              <a:t>, 128 bộ lọc, </a:t>
            </a:r>
            <a:r>
              <a:rPr kumimoji="0" lang="vi-VN" altLang="vi-VN" sz="1300" b="0" i="0" u="none" strike="noStrike" cap="none" normalizeH="0" baseline="0" dirty="0" err="1">
                <a:ln>
                  <a:noFill/>
                </a:ln>
                <a:solidFill>
                  <a:schemeClr val="tx1"/>
                </a:solidFill>
                <a:effectLst/>
              </a:rPr>
              <a:t>stride</a:t>
            </a:r>
            <a:r>
              <a:rPr kumimoji="0" lang="vi-VN" altLang="vi-VN" sz="1300" b="0" i="0" u="none" strike="noStrike" cap="none" normalizeH="0" baseline="0" dirty="0">
                <a:ln>
                  <a:noFill/>
                </a:ln>
                <a:solidFill>
                  <a:schemeClr val="tx1"/>
                </a:solidFill>
                <a:effectLst/>
              </a:rPr>
              <a:t>: 2×2 (khối đầu tiên).</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vi-VN" altLang="vi-VN" sz="1300" b="1" i="0" u="none" strike="noStrike" cap="none" normalizeH="0" baseline="0" dirty="0">
                <a:ln>
                  <a:noFill/>
                </a:ln>
                <a:solidFill>
                  <a:schemeClr val="tx1"/>
                </a:solidFill>
                <a:effectLst/>
              </a:rPr>
              <a:t>Mục tiêu:</a:t>
            </a:r>
            <a:r>
              <a:rPr kumimoji="0" lang="vi-VN" altLang="vi-VN" sz="1300" b="0" i="0" u="none" strike="noStrike" cap="none" normalizeH="0" baseline="0" dirty="0">
                <a:ln>
                  <a:noFill/>
                </a:ln>
                <a:solidFill>
                  <a:schemeClr val="tx1"/>
                </a:solidFill>
                <a:effectLst/>
              </a:rPr>
              <a:t> Học đặc trưng phức tạp hơn.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vi-VN" altLang="vi-VN" sz="1300" b="1" i="0" u="none" strike="noStrike" cap="none" normalizeH="0" baseline="0" dirty="0">
                <a:ln>
                  <a:noFill/>
                </a:ln>
                <a:solidFill>
                  <a:schemeClr val="tx1"/>
                </a:solidFill>
                <a:effectLst/>
              </a:rPr>
              <a:t>Conv4_x:</a:t>
            </a:r>
            <a:endParaRPr kumimoji="0" lang="vi-VN" altLang="vi-VN" sz="1300" b="0" i="0" u="none" strike="noStrike" cap="none" normalizeH="0" baseline="0" dirty="0">
              <a:ln>
                <a:noFill/>
              </a:ln>
              <a:solidFill>
                <a:schemeClr val="tx1"/>
              </a:solidFill>
              <a:effectLst/>
            </a:endParaRP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vi-VN" altLang="vi-VN" sz="1300" b="0" i="0" u="none" strike="noStrike" cap="none" normalizeH="0" baseline="0" dirty="0">
                <a:ln>
                  <a:noFill/>
                </a:ln>
                <a:solidFill>
                  <a:schemeClr val="tx1"/>
                </a:solidFill>
                <a:effectLst/>
              </a:rPr>
              <a:t>6 khối </a:t>
            </a:r>
            <a:r>
              <a:rPr kumimoji="0" lang="vi-VN" altLang="vi-VN" sz="1300" b="0" i="0" u="none" strike="noStrike" cap="none" normalizeH="0" baseline="0" dirty="0" err="1">
                <a:ln>
                  <a:noFill/>
                </a:ln>
                <a:solidFill>
                  <a:schemeClr val="tx1"/>
                </a:solidFill>
                <a:effectLst/>
              </a:rPr>
              <a:t>Bottleneck</a:t>
            </a:r>
            <a:r>
              <a:rPr kumimoji="0" lang="vi-VN" altLang="vi-VN" sz="1300" b="0" i="0" u="none" strike="noStrike" cap="none" normalizeH="0" baseline="0" dirty="0">
                <a:ln>
                  <a:noFill/>
                </a:ln>
                <a:solidFill>
                  <a:schemeClr val="tx1"/>
                </a:solidFill>
                <a:effectLst/>
              </a:rPr>
              <a:t>, 256 bộ lọc, </a:t>
            </a:r>
            <a:r>
              <a:rPr kumimoji="0" lang="vi-VN" altLang="vi-VN" sz="1300" b="0" i="0" u="none" strike="noStrike" cap="none" normalizeH="0" baseline="0" dirty="0" err="1">
                <a:ln>
                  <a:noFill/>
                </a:ln>
                <a:solidFill>
                  <a:schemeClr val="tx1"/>
                </a:solidFill>
                <a:effectLst/>
              </a:rPr>
              <a:t>stride</a:t>
            </a:r>
            <a:r>
              <a:rPr kumimoji="0" lang="vi-VN" altLang="vi-VN" sz="1300" b="0" i="0" u="none" strike="noStrike" cap="none" normalizeH="0" baseline="0" dirty="0">
                <a:ln>
                  <a:noFill/>
                </a:ln>
                <a:solidFill>
                  <a:schemeClr val="tx1"/>
                </a:solidFill>
                <a:effectLst/>
              </a:rPr>
              <a:t>: 2×2 (khối đầu tiên).</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vi-VN" altLang="vi-VN" sz="1300" b="1" i="0" u="none" strike="noStrike" cap="none" normalizeH="0" baseline="0" dirty="0">
                <a:ln>
                  <a:noFill/>
                </a:ln>
                <a:solidFill>
                  <a:schemeClr val="tx1"/>
                </a:solidFill>
                <a:effectLst/>
              </a:rPr>
              <a:t>Mục tiêu:</a:t>
            </a:r>
            <a:r>
              <a:rPr kumimoji="0" lang="vi-VN" altLang="vi-VN" sz="1300" b="0" i="0" u="none" strike="noStrike" cap="none" normalizeH="0" baseline="0" dirty="0">
                <a:ln>
                  <a:noFill/>
                </a:ln>
                <a:solidFill>
                  <a:schemeClr val="tx1"/>
                </a:solidFill>
                <a:effectLst/>
              </a:rPr>
              <a:t> Học đặc trưng sâu hơn.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vi-VN" altLang="vi-VN" sz="1300" b="1" i="0" u="none" strike="noStrike" cap="none" normalizeH="0" baseline="0" dirty="0">
                <a:ln>
                  <a:noFill/>
                </a:ln>
                <a:solidFill>
                  <a:schemeClr val="tx1"/>
                </a:solidFill>
                <a:effectLst/>
              </a:rPr>
              <a:t>Conv5_x:</a:t>
            </a:r>
            <a:endParaRPr kumimoji="0" lang="vi-VN" altLang="vi-VN" sz="1300" b="0" i="0" u="none" strike="noStrike" cap="none" normalizeH="0" baseline="0" dirty="0">
              <a:ln>
                <a:noFill/>
              </a:ln>
              <a:solidFill>
                <a:schemeClr val="tx1"/>
              </a:solidFill>
              <a:effectLst/>
            </a:endParaRP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vi-VN" altLang="vi-VN" sz="1300" b="0" i="0" u="none" strike="noStrike" cap="none" normalizeH="0" baseline="0" dirty="0">
                <a:ln>
                  <a:noFill/>
                </a:ln>
                <a:solidFill>
                  <a:schemeClr val="tx1"/>
                </a:solidFill>
                <a:effectLst/>
              </a:rPr>
              <a:t>3 khối </a:t>
            </a:r>
            <a:r>
              <a:rPr kumimoji="0" lang="vi-VN" altLang="vi-VN" sz="1300" b="0" i="0" u="none" strike="noStrike" cap="none" normalizeH="0" baseline="0" dirty="0" err="1">
                <a:ln>
                  <a:noFill/>
                </a:ln>
                <a:solidFill>
                  <a:schemeClr val="tx1"/>
                </a:solidFill>
                <a:effectLst/>
              </a:rPr>
              <a:t>Bottleneck</a:t>
            </a:r>
            <a:r>
              <a:rPr kumimoji="0" lang="vi-VN" altLang="vi-VN" sz="1300" b="0" i="0" u="none" strike="noStrike" cap="none" normalizeH="0" baseline="0" dirty="0">
                <a:ln>
                  <a:noFill/>
                </a:ln>
                <a:solidFill>
                  <a:schemeClr val="tx1"/>
                </a:solidFill>
                <a:effectLst/>
              </a:rPr>
              <a:t>, 512 bộ lọc, </a:t>
            </a:r>
            <a:r>
              <a:rPr kumimoji="0" lang="vi-VN" altLang="vi-VN" sz="1300" b="0" i="0" u="none" strike="noStrike" cap="none" normalizeH="0" baseline="0" dirty="0" err="1">
                <a:ln>
                  <a:noFill/>
                </a:ln>
                <a:solidFill>
                  <a:schemeClr val="tx1"/>
                </a:solidFill>
                <a:effectLst/>
              </a:rPr>
              <a:t>stride</a:t>
            </a:r>
            <a:r>
              <a:rPr kumimoji="0" lang="vi-VN" altLang="vi-VN" sz="1300" b="0" i="0" u="none" strike="noStrike" cap="none" normalizeH="0" baseline="0" dirty="0">
                <a:ln>
                  <a:noFill/>
                </a:ln>
                <a:solidFill>
                  <a:schemeClr val="tx1"/>
                </a:solidFill>
                <a:effectLst/>
              </a:rPr>
              <a:t>: 2×2 (khối đầu tiên).</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vi-VN" altLang="vi-VN" sz="1300" b="1" i="0" u="none" strike="noStrike" cap="none" normalizeH="0" baseline="0" dirty="0">
                <a:ln>
                  <a:noFill/>
                </a:ln>
                <a:solidFill>
                  <a:schemeClr val="tx1"/>
                </a:solidFill>
                <a:effectLst/>
              </a:rPr>
              <a:t>Mục tiêu:</a:t>
            </a:r>
            <a:r>
              <a:rPr kumimoji="0" lang="vi-VN" altLang="vi-VN" sz="1300" b="0" i="0" u="none" strike="noStrike" cap="none" normalizeH="0" baseline="0" dirty="0">
                <a:ln>
                  <a:noFill/>
                </a:ln>
                <a:solidFill>
                  <a:schemeClr val="tx1"/>
                </a:solidFill>
                <a:effectLst/>
              </a:rPr>
              <a:t> Học đặc trưng trừu tượng nhất.</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300" b="1" i="0" u="none" strike="noStrike" cap="none" normalizeH="0" baseline="0" dirty="0">
                <a:ln>
                  <a:noFill/>
                </a:ln>
                <a:solidFill>
                  <a:schemeClr val="tx1"/>
                </a:solidFill>
                <a:effectLst/>
              </a:rPr>
              <a:t>3. Các lớp cuối:</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vi-VN" altLang="vi-VN" sz="1300" b="1" i="0" u="none" strike="noStrike" cap="none" normalizeH="0" baseline="0" dirty="0" err="1">
                <a:ln>
                  <a:noFill/>
                </a:ln>
                <a:solidFill>
                  <a:schemeClr val="tx1"/>
                </a:solidFill>
                <a:effectLst/>
              </a:rPr>
              <a:t>Global</a:t>
            </a:r>
            <a:r>
              <a:rPr kumimoji="0" lang="vi-VN" altLang="vi-VN" sz="1300" b="1" i="0" u="none" strike="noStrike" cap="none" normalizeH="0" baseline="0" dirty="0">
                <a:ln>
                  <a:noFill/>
                </a:ln>
                <a:solidFill>
                  <a:schemeClr val="tx1"/>
                </a:solidFill>
                <a:effectLst/>
              </a:rPr>
              <a:t> </a:t>
            </a:r>
            <a:r>
              <a:rPr kumimoji="0" lang="vi-VN" altLang="vi-VN" sz="1300" b="1" i="0" u="none" strike="noStrike" cap="none" normalizeH="0" baseline="0" dirty="0" err="1">
                <a:ln>
                  <a:noFill/>
                </a:ln>
                <a:solidFill>
                  <a:schemeClr val="tx1"/>
                </a:solidFill>
                <a:effectLst/>
              </a:rPr>
              <a:t>Average</a:t>
            </a:r>
            <a:r>
              <a:rPr kumimoji="0" lang="vi-VN" altLang="vi-VN" sz="1300" b="1" i="0" u="none" strike="noStrike" cap="none" normalizeH="0" baseline="0" dirty="0">
                <a:ln>
                  <a:noFill/>
                </a:ln>
                <a:solidFill>
                  <a:schemeClr val="tx1"/>
                </a:solidFill>
                <a:effectLst/>
              </a:rPr>
              <a:t> </a:t>
            </a:r>
            <a:r>
              <a:rPr kumimoji="0" lang="vi-VN" altLang="vi-VN" sz="1300" b="1" i="0" u="none" strike="noStrike" cap="none" normalizeH="0" baseline="0" dirty="0" err="1">
                <a:ln>
                  <a:noFill/>
                </a:ln>
                <a:solidFill>
                  <a:schemeClr val="tx1"/>
                </a:solidFill>
                <a:effectLst/>
              </a:rPr>
              <a:t>Pooling</a:t>
            </a:r>
            <a:r>
              <a:rPr kumimoji="0" lang="vi-VN" altLang="vi-VN" sz="1300" b="1" i="0" u="none" strike="noStrike" cap="none" normalizeH="0" baseline="0" dirty="0">
                <a:ln>
                  <a:noFill/>
                </a:ln>
                <a:solidFill>
                  <a:schemeClr val="tx1"/>
                </a:solidFill>
                <a:effectLst/>
              </a:rPr>
              <a:t> (GAP):</a:t>
            </a:r>
            <a:r>
              <a:rPr kumimoji="0" lang="vi-VN" altLang="vi-VN" sz="1300" b="0" i="0" u="none" strike="noStrike" cap="none" normalizeH="0" baseline="0" dirty="0">
                <a:ln>
                  <a:noFill/>
                </a:ln>
                <a:solidFill>
                  <a:schemeClr val="tx1"/>
                </a:solidFill>
                <a:effectLst/>
              </a:rPr>
              <a:t> Tóm tắt thông tin thành </a:t>
            </a:r>
            <a:r>
              <a:rPr kumimoji="0" lang="vi-VN" altLang="vi-VN" sz="1300" b="0" i="0" u="none" strike="noStrike" cap="none" normalizeH="0" baseline="0" dirty="0" err="1">
                <a:ln>
                  <a:noFill/>
                </a:ln>
                <a:solidFill>
                  <a:schemeClr val="tx1"/>
                </a:solidFill>
                <a:effectLst/>
              </a:rPr>
              <a:t>vector</a:t>
            </a:r>
            <a:r>
              <a:rPr kumimoji="0" lang="vi-VN" altLang="vi-VN" sz="1300" b="0" i="0" u="none" strike="noStrike" cap="none" normalizeH="0" baseline="0" dirty="0">
                <a:ln>
                  <a:noFill/>
                </a:ln>
                <a:solidFill>
                  <a:schemeClr val="tx1"/>
                </a:solidFill>
                <a:effectLst/>
              </a:rPr>
              <a:t> duy nhất.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vi-VN" altLang="vi-VN" sz="1300" b="1" i="0" u="none" strike="noStrike" cap="none" normalizeH="0" baseline="0" dirty="0" err="1">
                <a:ln>
                  <a:noFill/>
                </a:ln>
                <a:solidFill>
                  <a:schemeClr val="tx1"/>
                </a:solidFill>
                <a:effectLst/>
              </a:rPr>
              <a:t>Dropout</a:t>
            </a:r>
            <a:r>
              <a:rPr kumimoji="0" lang="vi-VN" altLang="vi-VN" sz="1300" b="1" i="0" u="none" strike="noStrike" cap="none" normalizeH="0" baseline="0" dirty="0">
                <a:ln>
                  <a:noFill/>
                </a:ln>
                <a:solidFill>
                  <a:schemeClr val="tx1"/>
                </a:solidFill>
                <a:effectLst/>
              </a:rPr>
              <a:t> (0.5):</a:t>
            </a:r>
            <a:r>
              <a:rPr kumimoji="0" lang="vi-VN" altLang="vi-VN" sz="1300" b="0" i="0" u="none" strike="noStrike" cap="none" normalizeH="0" baseline="0" dirty="0">
                <a:ln>
                  <a:noFill/>
                </a:ln>
                <a:solidFill>
                  <a:schemeClr val="tx1"/>
                </a:solidFill>
                <a:effectLst/>
              </a:rPr>
              <a:t> Giảm </a:t>
            </a:r>
            <a:r>
              <a:rPr kumimoji="0" lang="vi-VN" altLang="vi-VN" sz="1300" b="0" i="0" u="none" strike="noStrike" cap="none" normalizeH="0" baseline="0" dirty="0" err="1">
                <a:ln>
                  <a:noFill/>
                </a:ln>
                <a:solidFill>
                  <a:schemeClr val="tx1"/>
                </a:solidFill>
                <a:effectLst/>
              </a:rPr>
              <a:t>overfitting</a:t>
            </a:r>
            <a:r>
              <a:rPr kumimoji="0" lang="vi-VN" altLang="vi-VN" sz="1300" b="0" i="0" u="none" strike="noStrike" cap="none" normalizeH="0" baseline="0" dirty="0">
                <a:ln>
                  <a:noFill/>
                </a:ln>
                <a:solidFill>
                  <a:schemeClr val="tx1"/>
                </a:solidFill>
                <a:effectLst/>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vi-VN" altLang="vi-VN" sz="1300" b="1" i="0" u="none" strike="noStrike" cap="none" normalizeH="0" baseline="0" dirty="0" err="1">
                <a:ln>
                  <a:noFill/>
                </a:ln>
                <a:solidFill>
                  <a:schemeClr val="tx1"/>
                </a:solidFill>
                <a:effectLst/>
              </a:rPr>
              <a:t>Dense</a:t>
            </a:r>
            <a:r>
              <a:rPr kumimoji="0" lang="vi-VN" altLang="vi-VN" sz="1300" b="1" i="0" u="none" strike="noStrike" cap="none" normalizeH="0" baseline="0" dirty="0">
                <a:ln>
                  <a:noFill/>
                </a:ln>
                <a:solidFill>
                  <a:schemeClr val="tx1"/>
                </a:solidFill>
                <a:effectLst/>
              </a:rPr>
              <a:t> </a:t>
            </a:r>
            <a:r>
              <a:rPr kumimoji="0" lang="vi-VN" altLang="vi-VN" sz="1300" b="1" i="0" u="none" strike="noStrike" cap="none" normalizeH="0" baseline="0" dirty="0" err="1">
                <a:ln>
                  <a:noFill/>
                </a:ln>
                <a:solidFill>
                  <a:schemeClr val="tx1"/>
                </a:solidFill>
                <a:effectLst/>
              </a:rPr>
              <a:t>Layer</a:t>
            </a:r>
            <a:r>
              <a:rPr kumimoji="0" lang="vi-VN" altLang="vi-VN" sz="1300" b="1" i="0" u="none" strike="noStrike" cap="none" normalizeH="0" baseline="0" dirty="0">
                <a:ln>
                  <a:noFill/>
                </a:ln>
                <a:solidFill>
                  <a:schemeClr val="tx1"/>
                </a:solidFill>
                <a:effectLst/>
              </a:rPr>
              <a:t>:</a:t>
            </a:r>
            <a:endParaRPr kumimoji="0" lang="vi-VN" altLang="vi-VN" sz="1300" b="0" i="0" u="none" strike="noStrike" cap="none" normalizeH="0" baseline="0" dirty="0">
              <a:ln>
                <a:noFill/>
              </a:ln>
              <a:solidFill>
                <a:schemeClr val="tx1"/>
              </a:solidFill>
              <a:effectLst/>
            </a:endParaRP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vi-VN" altLang="vi-VN" sz="1300" b="1" i="0" u="none" strike="noStrike" cap="none" normalizeH="0" baseline="0" dirty="0">
                <a:ln>
                  <a:noFill/>
                </a:ln>
                <a:solidFill>
                  <a:schemeClr val="tx1"/>
                </a:solidFill>
                <a:effectLst/>
              </a:rPr>
              <a:t>Số đơn vị:</a:t>
            </a:r>
            <a:r>
              <a:rPr kumimoji="0" lang="vi-VN" altLang="vi-VN" sz="1300" b="0" i="0" u="none" strike="noStrike" cap="none" normalizeH="0" baseline="0" dirty="0">
                <a:ln>
                  <a:noFill/>
                </a:ln>
                <a:solidFill>
                  <a:schemeClr val="tx1"/>
                </a:solidFill>
                <a:effectLst/>
              </a:rPr>
              <a:t> 10 (cho 10 lớp).</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vi-VN" altLang="vi-VN" sz="1300" b="1" i="0" u="none" strike="noStrike" cap="none" normalizeH="0" baseline="0" dirty="0">
                <a:ln>
                  <a:noFill/>
                </a:ln>
                <a:solidFill>
                  <a:schemeClr val="tx1"/>
                </a:solidFill>
                <a:effectLst/>
              </a:rPr>
              <a:t>Hàm kích hoạt:</a:t>
            </a:r>
            <a:r>
              <a:rPr kumimoji="0" lang="vi-VN" altLang="vi-VN" sz="1300" b="0" i="0" u="none" strike="noStrike" cap="none" normalizeH="0" baseline="0" dirty="0">
                <a:ln>
                  <a:noFill/>
                </a:ln>
                <a:solidFill>
                  <a:schemeClr val="tx1"/>
                </a:solidFill>
                <a:effectLst/>
              </a:rPr>
              <a:t> </a:t>
            </a:r>
            <a:r>
              <a:rPr kumimoji="0" lang="vi-VN" altLang="vi-VN" sz="1300" b="0" i="0" u="none" strike="noStrike" cap="none" normalizeH="0" baseline="0" dirty="0" err="1">
                <a:ln>
                  <a:noFill/>
                </a:ln>
                <a:solidFill>
                  <a:schemeClr val="tx1"/>
                </a:solidFill>
                <a:effectLst/>
              </a:rPr>
              <a:t>Softmax</a:t>
            </a:r>
            <a:r>
              <a:rPr kumimoji="0" lang="vi-VN" altLang="vi-VN" sz="1300" b="0" i="0" u="none" strike="noStrike" cap="none" normalizeH="0" baseline="0" dirty="0">
                <a:ln>
                  <a:noFill/>
                </a:ln>
                <a:solidFill>
                  <a:schemeClr val="tx1"/>
                </a:solidFill>
                <a:effectLst/>
              </a:rPr>
              <a:t> (dự đoán xác suất lớp).</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300" b="1" i="0" u="none" strike="noStrike" cap="none" normalizeH="0" baseline="0" dirty="0">
                <a:ln>
                  <a:noFill/>
                </a:ln>
                <a:solidFill>
                  <a:schemeClr val="tx1"/>
                </a:solidFill>
                <a:effectLst/>
              </a:rPr>
              <a:t>4. Kết quả:</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vi-VN" altLang="vi-VN" sz="1300" b="0" i="0" u="none" strike="noStrike" cap="none" normalizeH="0" baseline="0" dirty="0">
                <a:ln>
                  <a:noFill/>
                </a:ln>
                <a:solidFill>
                  <a:schemeClr val="tx1"/>
                </a:solidFill>
                <a:effectLst/>
              </a:rPr>
              <a:t>Mô hình </a:t>
            </a:r>
            <a:r>
              <a:rPr kumimoji="0" lang="vi-VN" altLang="vi-VN" sz="1300" b="1" i="0" u="none" strike="noStrike" cap="none" normalizeH="0" baseline="0" dirty="0">
                <a:ln>
                  <a:noFill/>
                </a:ln>
                <a:solidFill>
                  <a:schemeClr val="tx1"/>
                </a:solidFill>
                <a:effectLst/>
              </a:rPr>
              <a:t>"ResNet50_CIFAR10"</a:t>
            </a:r>
            <a:r>
              <a:rPr kumimoji="0" lang="vi-VN" altLang="vi-VN" sz="1300" b="0" i="0" u="none" strike="noStrike" cap="none" normalizeH="0" baseline="0" dirty="0">
                <a:ln>
                  <a:noFill/>
                </a:ln>
                <a:solidFill>
                  <a:schemeClr val="tx1"/>
                </a:solidFill>
                <a:effectLst/>
              </a:rPr>
              <a:t> kết nối đầy đủ các lớp, sẵn sàng cho quá trình huấn luyện.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0267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FE449-7752-144F-769C-533B14EAE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667715-9C04-0AFF-9139-6C6BE86F6742}"/>
              </a:ext>
            </a:extLst>
          </p:cNvPr>
          <p:cNvSpPr>
            <a:spLocks noGrp="1"/>
          </p:cNvSpPr>
          <p:nvPr>
            <p:ph type="title"/>
          </p:nvPr>
        </p:nvSpPr>
        <p:spPr>
          <a:xfrm>
            <a:off x="838200" y="365125"/>
            <a:ext cx="10515600" cy="877177"/>
          </a:xfrm>
        </p:spPr>
        <p:txBody>
          <a:bodyPr>
            <a:normAutofit/>
          </a:bodyPr>
          <a:lstStyle/>
          <a:p>
            <a:pPr algn="ctr"/>
            <a:r>
              <a:rPr lang="vi-VN" sz="4500" dirty="0">
                <a:solidFill>
                  <a:srgbClr val="00B050"/>
                </a:solidFill>
              </a:rPr>
              <a:t>Triển khai mô hình</a:t>
            </a:r>
          </a:p>
        </p:txBody>
      </p:sp>
      <p:sp>
        <p:nvSpPr>
          <p:cNvPr id="3" name="Rectangle 1">
            <a:extLst>
              <a:ext uri="{FF2B5EF4-FFF2-40B4-BE49-F238E27FC236}">
                <a16:creationId xmlns:a16="http://schemas.microsoft.com/office/drawing/2014/main" id="{8A7887FE-98C3-830A-DA9A-149A9F33CF0D}"/>
              </a:ext>
            </a:extLst>
          </p:cNvPr>
          <p:cNvSpPr>
            <a:spLocks noGrp="1" noChangeArrowheads="1"/>
          </p:cNvSpPr>
          <p:nvPr>
            <p:ph idx="1"/>
          </p:nvPr>
        </p:nvSpPr>
        <p:spPr bwMode="auto">
          <a:xfrm>
            <a:off x="1950293" y="1242302"/>
            <a:ext cx="8478028" cy="5932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lnSpc>
                <a:spcPct val="150000"/>
              </a:lnSpc>
              <a:buNone/>
            </a:pPr>
            <a:r>
              <a:rPr lang="vi-VN" sz="1800" b="1" dirty="0">
                <a:effectLst/>
                <a:ea typeface="Times New Roman" panose="02020603050405020304" pitchFamily="18" charset="0"/>
              </a:rPr>
              <a:t>Cấu hình mô hình</a:t>
            </a:r>
            <a:endParaRPr lang="vi-VN" sz="1800" dirty="0">
              <a:effectLst/>
              <a:ea typeface="Times New Roman" panose="02020603050405020304" pitchFamily="18" charset="0"/>
            </a:endParaRPr>
          </a:p>
          <a:p>
            <a:pPr marL="0" indent="0" algn="just">
              <a:lnSpc>
                <a:spcPct val="150000"/>
              </a:lnSpc>
              <a:buNone/>
            </a:pPr>
            <a:r>
              <a:rPr lang="vi-VN" sz="1800" b="1" dirty="0">
                <a:effectLst/>
                <a:ea typeface="Times New Roman" panose="02020603050405020304" pitchFamily="18" charset="0"/>
              </a:rPr>
              <a:t>Hàm mất mát (</a:t>
            </a:r>
            <a:r>
              <a:rPr lang="vi-VN" sz="1800" b="1" dirty="0" err="1">
                <a:effectLst/>
                <a:ea typeface="Times New Roman" panose="02020603050405020304" pitchFamily="18" charset="0"/>
              </a:rPr>
              <a:t>Loss</a:t>
            </a:r>
            <a:r>
              <a:rPr lang="vi-VN" sz="1800" b="1" dirty="0">
                <a:effectLst/>
                <a:ea typeface="Times New Roman" panose="02020603050405020304" pitchFamily="18" charset="0"/>
              </a:rPr>
              <a:t> </a:t>
            </a:r>
            <a:r>
              <a:rPr lang="vi-VN" sz="1800" b="1" dirty="0" err="1">
                <a:effectLst/>
                <a:ea typeface="Times New Roman" panose="02020603050405020304" pitchFamily="18" charset="0"/>
              </a:rPr>
              <a:t>Function</a:t>
            </a:r>
            <a:r>
              <a:rPr lang="vi-VN" sz="1800" b="1" dirty="0">
                <a:effectLst/>
                <a:ea typeface="Times New Roman" panose="02020603050405020304" pitchFamily="18" charset="0"/>
              </a:rPr>
              <a:t>):</a:t>
            </a:r>
            <a:endParaRPr lang="vi-VN" sz="1800" dirty="0">
              <a:effectLst/>
              <a:ea typeface="Times New Roman" panose="02020603050405020304" pitchFamily="18" charset="0"/>
            </a:endParaRPr>
          </a:p>
          <a:p>
            <a:pPr marL="742950" lvl="1" indent="-285750" algn="just">
              <a:lnSpc>
                <a:spcPct val="150000"/>
              </a:lnSpc>
              <a:buFont typeface="Wingdings" panose="05000000000000000000" pitchFamily="2" charset="2"/>
              <a:buChar char=""/>
            </a:pPr>
            <a:r>
              <a:rPr lang="vi-VN" sz="1800" dirty="0">
                <a:effectLst/>
                <a:ea typeface="Times New Roman" panose="02020603050405020304" pitchFamily="18" charset="0"/>
              </a:rPr>
              <a:t>Sử dụng </a:t>
            </a:r>
            <a:r>
              <a:rPr lang="vi-VN" sz="1800" dirty="0" err="1">
                <a:effectLst/>
                <a:ea typeface="Times New Roman" panose="02020603050405020304" pitchFamily="18" charset="0"/>
              </a:rPr>
              <a:t>sparse_categorical_crossentropy</a:t>
            </a:r>
            <a:r>
              <a:rPr lang="vi-VN" sz="1800" dirty="0">
                <a:effectLst/>
                <a:ea typeface="Times New Roman" panose="02020603050405020304" pitchFamily="18" charset="0"/>
              </a:rPr>
              <a:t>, phù hợp với bài toán phân loại đa lớp trong đó nhãn đầu ra là số nguyên. Hàm mất mát này giúp mô hình tối ưu hóa việc dự đoán xác suất chính xác cho từng lớp.</a:t>
            </a:r>
          </a:p>
          <a:p>
            <a:pPr marL="0" lvl="0" indent="0" algn="just">
              <a:lnSpc>
                <a:spcPct val="150000"/>
              </a:lnSpc>
              <a:buSzPts val="1000"/>
              <a:buNone/>
              <a:tabLst>
                <a:tab pos="457200" algn="l"/>
              </a:tabLst>
            </a:pPr>
            <a:r>
              <a:rPr lang="vi-VN" sz="1800" b="1" dirty="0">
                <a:effectLst/>
                <a:ea typeface="Times New Roman" panose="02020603050405020304" pitchFamily="18" charset="0"/>
              </a:rPr>
              <a:t>Bộ tối ưu hóa (</a:t>
            </a:r>
            <a:r>
              <a:rPr lang="vi-VN" sz="1800" b="1" dirty="0" err="1">
                <a:effectLst/>
                <a:ea typeface="Times New Roman" panose="02020603050405020304" pitchFamily="18" charset="0"/>
              </a:rPr>
              <a:t>Optimizer</a:t>
            </a:r>
            <a:r>
              <a:rPr lang="vi-VN" sz="1800" b="1" dirty="0">
                <a:effectLst/>
                <a:ea typeface="Times New Roman" panose="02020603050405020304" pitchFamily="18" charset="0"/>
              </a:rPr>
              <a:t>):</a:t>
            </a:r>
            <a:endParaRPr lang="vi-VN" sz="1800" dirty="0">
              <a:effectLst/>
              <a:ea typeface="Times New Roman" panose="02020603050405020304" pitchFamily="18" charset="0"/>
            </a:endParaRPr>
          </a:p>
          <a:p>
            <a:pPr marL="800100" lvl="1" indent="-342900" algn="just">
              <a:lnSpc>
                <a:spcPct val="150000"/>
              </a:lnSpc>
              <a:buFont typeface="Wingdings" panose="05000000000000000000" pitchFamily="2" charset="2"/>
              <a:buChar char=""/>
            </a:pPr>
            <a:r>
              <a:rPr lang="vi-VN" sz="1800" dirty="0">
                <a:effectLst/>
                <a:ea typeface="Times New Roman" panose="02020603050405020304" pitchFamily="18" charset="0"/>
              </a:rPr>
              <a:t>Sử dụng </a:t>
            </a:r>
            <a:r>
              <a:rPr lang="vi-VN" sz="1800" dirty="0" err="1">
                <a:effectLst/>
                <a:ea typeface="Times New Roman" panose="02020603050405020304" pitchFamily="18" charset="0"/>
              </a:rPr>
              <a:t>Adam</a:t>
            </a:r>
            <a:r>
              <a:rPr lang="vi-VN" sz="1800" dirty="0">
                <a:effectLst/>
                <a:ea typeface="Times New Roman" panose="02020603050405020304" pitchFamily="18" charset="0"/>
              </a:rPr>
              <a:t> với </a:t>
            </a:r>
            <a:r>
              <a:rPr lang="vi-VN" sz="1800" dirty="0" err="1">
                <a:effectLst/>
                <a:ea typeface="Times New Roman" panose="02020603050405020304" pitchFamily="18" charset="0"/>
              </a:rPr>
              <a:t>learning</a:t>
            </a:r>
            <a:r>
              <a:rPr lang="vi-VN" sz="1800" dirty="0">
                <a:effectLst/>
                <a:ea typeface="Times New Roman" panose="02020603050405020304" pitchFamily="18" charset="0"/>
              </a:rPr>
              <a:t> </a:t>
            </a:r>
            <a:r>
              <a:rPr lang="vi-VN" sz="1800" dirty="0" err="1">
                <a:effectLst/>
                <a:ea typeface="Times New Roman" panose="02020603050405020304" pitchFamily="18" charset="0"/>
              </a:rPr>
              <a:t>rate</a:t>
            </a:r>
            <a:r>
              <a:rPr lang="vi-VN" sz="1800" dirty="0">
                <a:effectLst/>
                <a:ea typeface="Times New Roman" panose="02020603050405020304" pitchFamily="18" charset="0"/>
              </a:rPr>
              <a:t> = 0.0005. Bộ tối ưu hóa này giúp điều chỉnh trọng số của mô hình một cách hiệu quả, đảm bảo tốc độ hội tụ nhanh và ổn định.</a:t>
            </a:r>
          </a:p>
          <a:p>
            <a:pPr marL="0" lvl="0" indent="0" algn="just">
              <a:lnSpc>
                <a:spcPct val="150000"/>
              </a:lnSpc>
              <a:buSzPts val="1000"/>
              <a:buNone/>
              <a:tabLst>
                <a:tab pos="457200" algn="l"/>
              </a:tabLst>
            </a:pPr>
            <a:r>
              <a:rPr lang="vi-VN" sz="1800" b="1" dirty="0">
                <a:effectLst/>
                <a:ea typeface="Times New Roman" panose="02020603050405020304" pitchFamily="18" charset="0"/>
              </a:rPr>
              <a:t>Các chỉ số đánh giá (</a:t>
            </a:r>
            <a:r>
              <a:rPr lang="vi-VN" sz="1800" b="1" dirty="0" err="1">
                <a:effectLst/>
                <a:ea typeface="Times New Roman" panose="02020603050405020304" pitchFamily="18" charset="0"/>
              </a:rPr>
              <a:t>Metrics</a:t>
            </a:r>
            <a:r>
              <a:rPr lang="vi-VN" sz="1800" b="1" dirty="0">
                <a:effectLst/>
                <a:ea typeface="Times New Roman" panose="02020603050405020304" pitchFamily="18" charset="0"/>
              </a:rPr>
              <a:t>):</a:t>
            </a:r>
            <a:endParaRPr lang="vi-VN" sz="1800" dirty="0">
              <a:effectLst/>
              <a:ea typeface="Times New Roman" panose="02020603050405020304" pitchFamily="18" charset="0"/>
            </a:endParaRPr>
          </a:p>
          <a:p>
            <a:pPr marL="742950" lvl="1" indent="-285750" algn="just">
              <a:lnSpc>
                <a:spcPct val="150000"/>
              </a:lnSpc>
              <a:buFont typeface="Wingdings" panose="05000000000000000000" pitchFamily="2" charset="2"/>
              <a:buChar char=""/>
            </a:pPr>
            <a:r>
              <a:rPr lang="vi-VN" sz="1800" dirty="0">
                <a:effectLst/>
                <a:ea typeface="Times New Roman" panose="02020603050405020304" pitchFamily="18" charset="0"/>
              </a:rPr>
              <a:t>Độ chính xác (</a:t>
            </a:r>
            <a:r>
              <a:rPr lang="vi-VN" sz="1800" dirty="0" err="1">
                <a:effectLst/>
                <a:ea typeface="Times New Roman" panose="02020603050405020304" pitchFamily="18" charset="0"/>
              </a:rPr>
              <a:t>accuracy</a:t>
            </a:r>
            <a:r>
              <a:rPr lang="vi-VN" sz="1800" dirty="0">
                <a:effectLst/>
                <a:ea typeface="Times New Roman" panose="02020603050405020304" pitchFamily="18" charset="0"/>
              </a:rPr>
              <a:t>) được sử dụng để đánh giá mức độ mô hình dự đoán chính xác các lớp.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7992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FE5AF-015D-CA20-C355-1830C5938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289ACB-5A4E-25EE-6D93-611CB6760629}"/>
              </a:ext>
            </a:extLst>
          </p:cNvPr>
          <p:cNvSpPr>
            <a:spLocks noGrp="1"/>
          </p:cNvSpPr>
          <p:nvPr>
            <p:ph type="title"/>
          </p:nvPr>
        </p:nvSpPr>
        <p:spPr>
          <a:xfrm>
            <a:off x="838200" y="283242"/>
            <a:ext cx="10515600" cy="877177"/>
          </a:xfrm>
        </p:spPr>
        <p:txBody>
          <a:bodyPr>
            <a:normAutofit/>
          </a:bodyPr>
          <a:lstStyle/>
          <a:p>
            <a:pPr algn="ctr"/>
            <a:r>
              <a:rPr lang="vi-VN" sz="4500" dirty="0">
                <a:solidFill>
                  <a:srgbClr val="00B050"/>
                </a:solidFill>
              </a:rPr>
              <a:t>Triển khai mô hình</a:t>
            </a:r>
          </a:p>
        </p:txBody>
      </p:sp>
      <p:sp>
        <p:nvSpPr>
          <p:cNvPr id="3" name="Rectangle 1">
            <a:extLst>
              <a:ext uri="{FF2B5EF4-FFF2-40B4-BE49-F238E27FC236}">
                <a16:creationId xmlns:a16="http://schemas.microsoft.com/office/drawing/2014/main" id="{F38077B5-1C57-3DDC-24BF-171B5BFCCF06}"/>
              </a:ext>
            </a:extLst>
          </p:cNvPr>
          <p:cNvSpPr>
            <a:spLocks noGrp="1" noChangeArrowheads="1"/>
          </p:cNvSpPr>
          <p:nvPr>
            <p:ph idx="1"/>
          </p:nvPr>
        </p:nvSpPr>
        <p:spPr bwMode="auto">
          <a:xfrm>
            <a:off x="1719943" y="1233426"/>
            <a:ext cx="8752113" cy="5640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lnSpc>
                <a:spcPct val="150000"/>
              </a:lnSpc>
              <a:buNone/>
            </a:pPr>
            <a:r>
              <a:rPr lang="vi-VN" sz="1500" b="1" dirty="0">
                <a:effectLst/>
                <a:ea typeface="Times New Roman" panose="02020603050405020304" pitchFamily="18" charset="0"/>
              </a:rPr>
              <a:t>Huấn luyện mô hình</a:t>
            </a:r>
            <a:endParaRPr lang="vi-VN" sz="1500" dirty="0">
              <a:effectLst/>
              <a:ea typeface="Times New Roman" panose="02020603050405020304" pitchFamily="18" charset="0"/>
            </a:endParaRPr>
          </a:p>
          <a:p>
            <a:pPr marL="0" lvl="0" indent="0" algn="just">
              <a:lnSpc>
                <a:spcPct val="150000"/>
              </a:lnSpc>
              <a:buSzPts val="1000"/>
              <a:buNone/>
              <a:tabLst>
                <a:tab pos="457200" algn="l"/>
              </a:tabLst>
            </a:pPr>
            <a:r>
              <a:rPr lang="vi-VN" sz="1500" b="1" dirty="0">
                <a:ea typeface="Times New Roman" panose="02020603050405020304" pitchFamily="18" charset="0"/>
              </a:rPr>
              <a:t>	</a:t>
            </a:r>
            <a:r>
              <a:rPr lang="vi-VN" sz="1500" b="1" dirty="0">
                <a:effectLst/>
                <a:ea typeface="Times New Roman" panose="02020603050405020304" pitchFamily="18" charset="0"/>
              </a:rPr>
              <a:t>Dữ liệu huấn luyện:</a:t>
            </a:r>
            <a:endParaRPr lang="vi-VN" sz="1500" dirty="0">
              <a:effectLst/>
              <a:ea typeface="Times New Roman" panose="02020603050405020304" pitchFamily="18" charset="0"/>
            </a:endParaRPr>
          </a:p>
          <a:p>
            <a:pPr marL="742950" lvl="1" indent="-285750" algn="just">
              <a:lnSpc>
                <a:spcPct val="150000"/>
              </a:lnSpc>
              <a:buFont typeface="Wingdings" panose="05000000000000000000" pitchFamily="2" charset="2"/>
              <a:buChar char=""/>
            </a:pPr>
            <a:r>
              <a:rPr lang="vi-VN" sz="1500" dirty="0">
                <a:effectLst/>
                <a:ea typeface="Times New Roman" panose="02020603050405020304" pitchFamily="18" charset="0"/>
              </a:rPr>
              <a:t>Tập dữ liệu CIFAR-10 được tiền xử lý bằng cách chuẩn hóa các giá trị </a:t>
            </a:r>
            <a:r>
              <a:rPr lang="vi-VN" sz="1500" dirty="0" err="1">
                <a:effectLst/>
                <a:ea typeface="Times New Roman" panose="02020603050405020304" pitchFamily="18" charset="0"/>
              </a:rPr>
              <a:t>pixel</a:t>
            </a:r>
            <a:r>
              <a:rPr lang="vi-VN" sz="1500" dirty="0">
                <a:effectLst/>
                <a:ea typeface="Times New Roman" panose="02020603050405020304" pitchFamily="18" charset="0"/>
              </a:rPr>
              <a:t> về khoảng [0, 1].</a:t>
            </a:r>
          </a:p>
          <a:p>
            <a:pPr marL="742950" lvl="1" indent="-285750" algn="just">
              <a:lnSpc>
                <a:spcPct val="150000"/>
              </a:lnSpc>
              <a:buFont typeface="Wingdings" panose="05000000000000000000" pitchFamily="2" charset="2"/>
              <a:buChar char=""/>
            </a:pPr>
            <a:r>
              <a:rPr lang="vi-VN" sz="1500" dirty="0">
                <a:effectLst/>
                <a:ea typeface="Times New Roman" panose="02020603050405020304" pitchFamily="18" charset="0"/>
              </a:rPr>
              <a:t>Dữ liệu huấn luyện được tăng cường bằng các phép biến đổi (</a:t>
            </a:r>
            <a:r>
              <a:rPr lang="vi-VN" sz="1500" dirty="0" err="1">
                <a:effectLst/>
                <a:ea typeface="Times New Roman" panose="02020603050405020304" pitchFamily="18" charset="0"/>
              </a:rPr>
              <a:t>data</a:t>
            </a:r>
            <a:r>
              <a:rPr lang="vi-VN" sz="1500" dirty="0">
                <a:effectLst/>
                <a:ea typeface="Times New Roman" panose="02020603050405020304" pitchFamily="18" charset="0"/>
              </a:rPr>
              <a:t> </a:t>
            </a:r>
            <a:r>
              <a:rPr lang="vi-VN" sz="1500" dirty="0" err="1">
                <a:effectLst/>
                <a:ea typeface="Times New Roman" panose="02020603050405020304" pitchFamily="18" charset="0"/>
              </a:rPr>
              <a:t>augmentation</a:t>
            </a:r>
            <a:r>
              <a:rPr lang="vi-VN" sz="1500" dirty="0">
                <a:effectLst/>
                <a:ea typeface="Times New Roman" panose="02020603050405020304" pitchFamily="18" charset="0"/>
              </a:rPr>
              <a:t>) như:</a:t>
            </a:r>
          </a:p>
          <a:p>
            <a:pPr marL="1143000" lvl="2" indent="-228600" algn="just">
              <a:lnSpc>
                <a:spcPct val="150000"/>
              </a:lnSpc>
              <a:buFont typeface="Wingdings" panose="05000000000000000000" pitchFamily="2" charset="2"/>
              <a:buChar char=""/>
            </a:pPr>
            <a:r>
              <a:rPr lang="vi-VN" sz="1500" dirty="0">
                <a:effectLst/>
                <a:ea typeface="Times New Roman" panose="02020603050405020304" pitchFamily="18" charset="0"/>
              </a:rPr>
              <a:t>Dịch chuyển ngang và dọc (</a:t>
            </a:r>
            <a:r>
              <a:rPr lang="vi-VN" sz="1500" dirty="0" err="1">
                <a:effectLst/>
                <a:ea typeface="Times New Roman" panose="02020603050405020304" pitchFamily="18" charset="0"/>
              </a:rPr>
              <a:t>width_shift_range</a:t>
            </a:r>
            <a:r>
              <a:rPr lang="vi-VN" sz="1500" dirty="0">
                <a:effectLst/>
                <a:ea typeface="Times New Roman" panose="02020603050405020304" pitchFamily="18" charset="0"/>
              </a:rPr>
              <a:t> = 0.2, </a:t>
            </a:r>
            <a:r>
              <a:rPr lang="vi-VN" sz="1500" dirty="0" err="1">
                <a:effectLst/>
                <a:ea typeface="Times New Roman" panose="02020603050405020304" pitchFamily="18" charset="0"/>
              </a:rPr>
              <a:t>height_shift_range</a:t>
            </a:r>
            <a:r>
              <a:rPr lang="vi-VN" sz="1500" dirty="0">
                <a:effectLst/>
                <a:ea typeface="Times New Roman" panose="02020603050405020304" pitchFamily="18" charset="0"/>
              </a:rPr>
              <a:t> = 0.2).</a:t>
            </a:r>
          </a:p>
          <a:p>
            <a:pPr marL="1143000" lvl="2" indent="-228600" algn="just">
              <a:lnSpc>
                <a:spcPct val="150000"/>
              </a:lnSpc>
              <a:buFont typeface="Wingdings" panose="05000000000000000000" pitchFamily="2" charset="2"/>
              <a:buChar char=""/>
            </a:pPr>
            <a:r>
              <a:rPr lang="vi-VN" sz="1500" dirty="0">
                <a:effectLst/>
                <a:ea typeface="Times New Roman" panose="02020603050405020304" pitchFamily="18" charset="0"/>
              </a:rPr>
              <a:t>Lật ngang (</a:t>
            </a:r>
            <a:r>
              <a:rPr lang="vi-VN" sz="1500" dirty="0" err="1">
                <a:effectLst/>
                <a:ea typeface="Times New Roman" panose="02020603050405020304" pitchFamily="18" charset="0"/>
              </a:rPr>
              <a:t>horizontal_flip</a:t>
            </a:r>
            <a:r>
              <a:rPr lang="vi-VN" sz="1500" dirty="0">
                <a:effectLst/>
                <a:ea typeface="Times New Roman" panose="02020603050405020304" pitchFamily="18" charset="0"/>
              </a:rPr>
              <a:t> = </a:t>
            </a:r>
            <a:r>
              <a:rPr lang="vi-VN" sz="1500" dirty="0" err="1">
                <a:effectLst/>
                <a:ea typeface="Times New Roman" panose="02020603050405020304" pitchFamily="18" charset="0"/>
              </a:rPr>
              <a:t>True</a:t>
            </a:r>
            <a:r>
              <a:rPr lang="vi-VN" sz="1500" dirty="0">
                <a:effectLst/>
                <a:ea typeface="Times New Roman" panose="02020603050405020304" pitchFamily="18" charset="0"/>
              </a:rPr>
              <a:t>).</a:t>
            </a:r>
          </a:p>
          <a:p>
            <a:pPr marL="1143000" lvl="2" indent="-228600" algn="just">
              <a:lnSpc>
                <a:spcPct val="150000"/>
              </a:lnSpc>
              <a:buFont typeface="Wingdings" panose="05000000000000000000" pitchFamily="2" charset="2"/>
              <a:buChar char=""/>
            </a:pPr>
            <a:r>
              <a:rPr lang="vi-VN" sz="1500" dirty="0">
                <a:effectLst/>
                <a:ea typeface="Times New Roman" panose="02020603050405020304" pitchFamily="18" charset="0"/>
              </a:rPr>
              <a:t>Xoay nhẹ (</a:t>
            </a:r>
            <a:r>
              <a:rPr lang="vi-VN" sz="1500" dirty="0" err="1">
                <a:effectLst/>
                <a:ea typeface="Times New Roman" panose="02020603050405020304" pitchFamily="18" charset="0"/>
              </a:rPr>
              <a:t>rotation_range</a:t>
            </a:r>
            <a:r>
              <a:rPr lang="vi-VN" sz="1500" dirty="0">
                <a:effectLst/>
                <a:ea typeface="Times New Roman" panose="02020603050405020304" pitchFamily="18" charset="0"/>
              </a:rPr>
              <a:t> = 15 độ).</a:t>
            </a:r>
          </a:p>
          <a:p>
            <a:pPr marL="457200" lvl="1" indent="0" algn="just">
              <a:lnSpc>
                <a:spcPct val="150000"/>
              </a:lnSpc>
              <a:buNone/>
            </a:pPr>
            <a:r>
              <a:rPr lang="vi-VN" sz="1500" b="1" dirty="0" err="1">
                <a:effectLst/>
                <a:ea typeface="Times New Roman" panose="02020603050405020304" pitchFamily="18" charset="0"/>
              </a:rPr>
              <a:t>Callback</a:t>
            </a:r>
            <a:r>
              <a:rPr lang="vi-VN" sz="1500" b="1" dirty="0">
                <a:effectLst/>
                <a:ea typeface="Times New Roman" panose="02020603050405020304" pitchFamily="18" charset="0"/>
              </a:rPr>
              <a:t> hỗ trợ trong huấn luyện</a:t>
            </a:r>
            <a:endParaRPr lang="vi-VN" sz="1500" dirty="0">
              <a:effectLst/>
              <a:ea typeface="Times New Roman" panose="02020603050405020304" pitchFamily="18" charset="0"/>
            </a:endParaRPr>
          </a:p>
          <a:p>
            <a:pPr marL="457200" lvl="1" indent="0" algn="just">
              <a:lnSpc>
                <a:spcPct val="150000"/>
              </a:lnSpc>
              <a:buNone/>
            </a:pPr>
            <a:r>
              <a:rPr lang="vi-VN" sz="1500" b="1" dirty="0">
                <a:effectLst/>
                <a:ea typeface="Times New Roman" panose="02020603050405020304" pitchFamily="18" charset="0"/>
              </a:rPr>
              <a:t>Thông số huấn luyện:</a:t>
            </a:r>
            <a:endParaRPr lang="vi-VN" sz="1500" dirty="0">
              <a:effectLst/>
              <a:ea typeface="Times New Roman" panose="02020603050405020304" pitchFamily="18" charset="0"/>
            </a:endParaRPr>
          </a:p>
          <a:p>
            <a:pPr marL="742950" lvl="1" indent="-285750" algn="just">
              <a:lnSpc>
                <a:spcPct val="150000"/>
              </a:lnSpc>
              <a:buFont typeface="Wingdings" panose="05000000000000000000" pitchFamily="2" charset="2"/>
              <a:buChar char=""/>
            </a:pPr>
            <a:r>
              <a:rPr lang="vi-VN" sz="1500" dirty="0" err="1">
                <a:effectLst/>
                <a:ea typeface="Times New Roman" panose="02020603050405020304" pitchFamily="18" charset="0"/>
              </a:rPr>
              <a:t>Batch</a:t>
            </a:r>
            <a:r>
              <a:rPr lang="vi-VN" sz="1500" dirty="0">
                <a:effectLst/>
                <a:ea typeface="Times New Roman" panose="02020603050405020304" pitchFamily="18" charset="0"/>
              </a:rPr>
              <a:t> </a:t>
            </a:r>
            <a:r>
              <a:rPr lang="vi-VN" sz="1500" dirty="0" err="1">
                <a:effectLst/>
                <a:ea typeface="Times New Roman" panose="02020603050405020304" pitchFamily="18" charset="0"/>
              </a:rPr>
              <a:t>size</a:t>
            </a:r>
            <a:r>
              <a:rPr lang="vi-VN" sz="1500" dirty="0">
                <a:effectLst/>
                <a:ea typeface="Times New Roman" panose="02020603050405020304" pitchFamily="18" charset="0"/>
              </a:rPr>
              <a:t>: 128.</a:t>
            </a:r>
          </a:p>
          <a:p>
            <a:pPr marL="742950" lvl="1" indent="-285750" algn="just">
              <a:lnSpc>
                <a:spcPct val="150000"/>
              </a:lnSpc>
              <a:buFont typeface="Wingdings" panose="05000000000000000000" pitchFamily="2" charset="2"/>
              <a:buChar char=""/>
            </a:pPr>
            <a:r>
              <a:rPr lang="vi-VN" sz="1500" dirty="0" err="1">
                <a:effectLst/>
                <a:ea typeface="Times New Roman" panose="02020603050405020304" pitchFamily="18" charset="0"/>
              </a:rPr>
              <a:t>Epochs</a:t>
            </a:r>
            <a:r>
              <a:rPr lang="vi-VN" sz="1500" dirty="0">
                <a:effectLst/>
                <a:ea typeface="Times New Roman" panose="02020603050405020304" pitchFamily="18" charset="0"/>
              </a:rPr>
              <a:t>: 100.</a:t>
            </a:r>
          </a:p>
          <a:p>
            <a:pPr marL="742950" lvl="1" indent="-285750" algn="just">
              <a:lnSpc>
                <a:spcPct val="150000"/>
              </a:lnSpc>
              <a:buFont typeface="Wingdings" panose="05000000000000000000" pitchFamily="2" charset="2"/>
              <a:buChar char=""/>
            </a:pPr>
            <a:r>
              <a:rPr lang="vi-VN" sz="1500" dirty="0">
                <a:effectLst/>
                <a:ea typeface="Times New Roman" panose="02020603050405020304" pitchFamily="18" charset="0"/>
              </a:rPr>
              <a:t>Tập huấn luyện và tập xác thực được chia theo tỷ lệ 80:20 từ tập dữ liệu ban đầu.</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3704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3E9AE-C92A-BEB8-003B-8B4570E54A74}"/>
              </a:ext>
            </a:extLst>
          </p:cNvPr>
          <p:cNvSpPr>
            <a:spLocks noGrp="1"/>
          </p:cNvSpPr>
          <p:nvPr>
            <p:ph type="title"/>
          </p:nvPr>
        </p:nvSpPr>
        <p:spPr>
          <a:xfrm>
            <a:off x="1411255" y="2766218"/>
            <a:ext cx="9369490" cy="1325563"/>
          </a:xfrm>
        </p:spPr>
        <p:txBody>
          <a:bodyPr>
            <a:normAutofit/>
          </a:bodyPr>
          <a:lstStyle/>
          <a:p>
            <a:pPr algn="ctr"/>
            <a:r>
              <a:rPr lang="vi-VN" sz="8000" dirty="0">
                <a:solidFill>
                  <a:srgbClr val="00B050"/>
                </a:solidFill>
                <a:latin typeface="Calibri" panose="020F0502020204030204" pitchFamily="34" charset="0"/>
                <a:ea typeface="Calibri" panose="020F0502020204030204" pitchFamily="34" charset="0"/>
                <a:cs typeface="Calibri" panose="020F0502020204030204" pitchFamily="34" charset="0"/>
              </a:rPr>
              <a:t>4.Kết quả nghiên cứu</a:t>
            </a:r>
          </a:p>
        </p:txBody>
      </p:sp>
    </p:spTree>
    <p:extLst>
      <p:ext uri="{BB962C8B-B14F-4D97-AF65-F5344CB8AC3E}">
        <p14:creationId xmlns:p14="http://schemas.microsoft.com/office/powerpoint/2010/main" val="2586998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C0EE8-1A63-BE01-28D3-E8C4AE1E9325}"/>
              </a:ext>
            </a:extLst>
          </p:cNvPr>
          <p:cNvSpPr>
            <a:spLocks noGrp="1"/>
          </p:cNvSpPr>
          <p:nvPr>
            <p:ph type="title"/>
          </p:nvPr>
        </p:nvSpPr>
        <p:spPr/>
        <p:txBody>
          <a:bodyPr>
            <a:normAutofit/>
          </a:bodyPr>
          <a:lstStyle/>
          <a:p>
            <a:pPr algn="ctr"/>
            <a:r>
              <a:rPr lang="vi-VN" sz="4500" dirty="0">
                <a:solidFill>
                  <a:srgbClr val="00B050"/>
                </a:solidFill>
                <a:ea typeface="Calibri" panose="020F0502020204030204" pitchFamily="34" charset="0"/>
                <a:cs typeface="Calibri" panose="020F0502020204030204" pitchFamily="34" charset="0"/>
              </a:rPr>
              <a:t>Kết quả huấn luyện</a:t>
            </a:r>
            <a:endParaRPr lang="vi-VN" sz="4500" dirty="0"/>
          </a:p>
        </p:txBody>
      </p:sp>
      <p:sp>
        <p:nvSpPr>
          <p:cNvPr id="3" name="Content Placeholder 2">
            <a:extLst>
              <a:ext uri="{FF2B5EF4-FFF2-40B4-BE49-F238E27FC236}">
                <a16:creationId xmlns:a16="http://schemas.microsoft.com/office/drawing/2014/main" id="{286360F2-CEE4-C632-880F-F55FEBD2091D}"/>
              </a:ext>
            </a:extLst>
          </p:cNvPr>
          <p:cNvSpPr>
            <a:spLocks noGrp="1"/>
          </p:cNvSpPr>
          <p:nvPr>
            <p:ph idx="1"/>
          </p:nvPr>
        </p:nvSpPr>
        <p:spPr>
          <a:xfrm>
            <a:off x="838200" y="1424409"/>
            <a:ext cx="10515600" cy="2475787"/>
          </a:xfrm>
        </p:spPr>
        <p:txBody>
          <a:bodyPr>
            <a:normAutofit/>
          </a:bodyPr>
          <a:lstStyle/>
          <a:p>
            <a:pPr marL="0" lvl="0" indent="0" algn="just">
              <a:lnSpc>
                <a:spcPct val="150000"/>
              </a:lnSpc>
              <a:buNone/>
            </a:pPr>
            <a:r>
              <a:rPr lang="vi-VN" sz="1500" b="1" dirty="0">
                <a:effectLst/>
                <a:ea typeface="Times New Roman" panose="02020603050405020304" pitchFamily="18" charset="0"/>
              </a:rPr>
              <a:t>Sử dụng GPU:</a:t>
            </a:r>
            <a:r>
              <a:rPr lang="vi-VN" sz="1500" dirty="0">
                <a:effectLst/>
                <a:ea typeface="Times New Roman" panose="02020603050405020304" pitchFamily="18" charset="0"/>
              </a:rPr>
              <a:t> Quá trình huấn luyện được thực hiện trên GPU NVIDIA T4, giúp tối ưu hóa thời gian huấn luyện.</a:t>
            </a:r>
          </a:p>
          <a:p>
            <a:pPr marL="0" lvl="0" indent="0" algn="just">
              <a:lnSpc>
                <a:spcPct val="150000"/>
              </a:lnSpc>
              <a:buNone/>
            </a:pPr>
            <a:r>
              <a:rPr lang="vi-VN" sz="1500" b="1" dirty="0">
                <a:effectLst/>
                <a:ea typeface="Times New Roman" panose="02020603050405020304" pitchFamily="18" charset="0"/>
              </a:rPr>
              <a:t>Kết quả huấn luyện sau 66/100 </a:t>
            </a:r>
            <a:r>
              <a:rPr lang="vi-VN" sz="1500" b="1" dirty="0" err="1">
                <a:effectLst/>
                <a:ea typeface="Times New Roman" panose="02020603050405020304" pitchFamily="18" charset="0"/>
              </a:rPr>
              <a:t>epoch</a:t>
            </a:r>
            <a:r>
              <a:rPr lang="vi-VN" sz="1500" b="1" dirty="0">
                <a:effectLst/>
                <a:ea typeface="Times New Roman" panose="02020603050405020304" pitchFamily="18" charset="0"/>
              </a:rPr>
              <a:t>:</a:t>
            </a:r>
            <a:endParaRPr lang="vi-VN" sz="1500" dirty="0">
              <a:effectLst/>
              <a:ea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1500" b="1" dirty="0">
                <a:effectLst/>
                <a:ea typeface="Times New Roman" panose="02020603050405020304" pitchFamily="18" charset="0"/>
              </a:rPr>
              <a:t>Loss </a:t>
            </a:r>
            <a:r>
              <a:rPr lang="en-US" sz="1500" b="1" dirty="0" err="1">
                <a:effectLst/>
                <a:ea typeface="Times New Roman" panose="02020603050405020304" pitchFamily="18" charset="0"/>
              </a:rPr>
              <a:t>trên</a:t>
            </a:r>
            <a:r>
              <a:rPr lang="en-US" sz="1500" b="1" dirty="0">
                <a:effectLst/>
                <a:ea typeface="Times New Roman" panose="02020603050405020304" pitchFamily="18" charset="0"/>
              </a:rPr>
              <a:t> </a:t>
            </a:r>
            <a:r>
              <a:rPr lang="en-US" sz="1500" b="1" dirty="0" err="1">
                <a:effectLst/>
                <a:ea typeface="Times New Roman" panose="02020603050405020304" pitchFamily="18" charset="0"/>
              </a:rPr>
              <a:t>tập</a:t>
            </a:r>
            <a:r>
              <a:rPr lang="en-US" sz="1500" b="1" dirty="0">
                <a:effectLst/>
                <a:ea typeface="Times New Roman" panose="02020603050405020304" pitchFamily="18" charset="0"/>
              </a:rPr>
              <a:t> </a:t>
            </a:r>
            <a:r>
              <a:rPr lang="en-US" sz="1500" b="1" dirty="0" err="1">
                <a:effectLst/>
                <a:ea typeface="Times New Roman" panose="02020603050405020304" pitchFamily="18" charset="0"/>
              </a:rPr>
              <a:t>huấn</a:t>
            </a:r>
            <a:r>
              <a:rPr lang="en-US" sz="1500" b="1" dirty="0">
                <a:effectLst/>
                <a:ea typeface="Times New Roman" panose="02020603050405020304" pitchFamily="18" charset="0"/>
              </a:rPr>
              <a:t> </a:t>
            </a:r>
            <a:r>
              <a:rPr lang="en-US" sz="1500" b="1" dirty="0" err="1">
                <a:effectLst/>
                <a:ea typeface="Times New Roman" panose="02020603050405020304" pitchFamily="18" charset="0"/>
              </a:rPr>
              <a:t>luyện</a:t>
            </a:r>
            <a:r>
              <a:rPr lang="en-US" sz="1500" b="1" dirty="0">
                <a:effectLst/>
                <a:ea typeface="Times New Roman" panose="02020603050405020304" pitchFamily="18" charset="0"/>
              </a:rPr>
              <a:t>:</a:t>
            </a:r>
            <a:r>
              <a:rPr lang="en-US" sz="1500" dirty="0">
                <a:effectLst/>
                <a:ea typeface="Times New Roman" panose="02020603050405020304" pitchFamily="18" charset="0"/>
              </a:rPr>
              <a:t> 0</a:t>
            </a:r>
            <a:r>
              <a:rPr lang="vi-VN" sz="1500" dirty="0">
                <a:effectLst/>
                <a:ea typeface="Times New Roman" panose="02020603050405020304" pitchFamily="18" charset="0"/>
              </a:rPr>
              <a:t>.5945</a:t>
            </a:r>
            <a:r>
              <a:rPr lang="en-US" sz="1500" dirty="0">
                <a:effectLst/>
                <a:ea typeface="Times New Roman" panose="02020603050405020304" pitchFamily="18" charset="0"/>
              </a:rPr>
              <a:t>.</a:t>
            </a:r>
            <a:endParaRPr lang="vi-VN" sz="1500" dirty="0">
              <a:effectLst/>
              <a:ea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1500" b="1" dirty="0">
                <a:effectLst/>
                <a:ea typeface="Times New Roman" panose="02020603050405020304" pitchFamily="18" charset="0"/>
              </a:rPr>
              <a:t>Loss </a:t>
            </a:r>
            <a:r>
              <a:rPr lang="en-US" sz="1500" b="1" dirty="0" err="1">
                <a:effectLst/>
                <a:ea typeface="Times New Roman" panose="02020603050405020304" pitchFamily="18" charset="0"/>
              </a:rPr>
              <a:t>trên</a:t>
            </a:r>
            <a:r>
              <a:rPr lang="en-US" sz="1500" b="1" dirty="0">
                <a:effectLst/>
                <a:ea typeface="Times New Roman" panose="02020603050405020304" pitchFamily="18" charset="0"/>
              </a:rPr>
              <a:t> </a:t>
            </a:r>
            <a:r>
              <a:rPr lang="en-US" sz="1500" b="1" dirty="0" err="1">
                <a:effectLst/>
                <a:ea typeface="Times New Roman" panose="02020603050405020304" pitchFamily="18" charset="0"/>
              </a:rPr>
              <a:t>tập</a:t>
            </a:r>
            <a:r>
              <a:rPr lang="en-US" sz="1500" b="1" dirty="0">
                <a:effectLst/>
                <a:ea typeface="Times New Roman" panose="02020603050405020304" pitchFamily="18" charset="0"/>
              </a:rPr>
              <a:t> </a:t>
            </a:r>
            <a:r>
              <a:rPr lang="en-US" sz="1500" b="1" dirty="0" err="1">
                <a:effectLst/>
                <a:ea typeface="Times New Roman" panose="02020603050405020304" pitchFamily="18" charset="0"/>
              </a:rPr>
              <a:t>kiểm</a:t>
            </a:r>
            <a:r>
              <a:rPr lang="en-US" sz="1500" b="1" dirty="0">
                <a:effectLst/>
                <a:ea typeface="Times New Roman" panose="02020603050405020304" pitchFamily="18" charset="0"/>
              </a:rPr>
              <a:t> </a:t>
            </a:r>
            <a:r>
              <a:rPr lang="en-US" sz="1500" b="1" dirty="0" err="1">
                <a:effectLst/>
                <a:ea typeface="Times New Roman" panose="02020603050405020304" pitchFamily="18" charset="0"/>
              </a:rPr>
              <a:t>tra</a:t>
            </a:r>
            <a:r>
              <a:rPr lang="en-US" sz="1500" b="1" dirty="0">
                <a:effectLst/>
                <a:ea typeface="Times New Roman" panose="02020603050405020304" pitchFamily="18" charset="0"/>
              </a:rPr>
              <a:t> (Validation Loss):</a:t>
            </a:r>
            <a:r>
              <a:rPr lang="en-US" sz="1500" dirty="0">
                <a:effectLst/>
                <a:ea typeface="Times New Roman" panose="02020603050405020304" pitchFamily="18" charset="0"/>
              </a:rPr>
              <a:t> 0</a:t>
            </a:r>
            <a:r>
              <a:rPr lang="vi-VN" sz="1500" dirty="0">
                <a:effectLst/>
                <a:ea typeface="Times New Roman" panose="02020603050405020304" pitchFamily="18" charset="0"/>
              </a:rPr>
              <a:t>.792</a:t>
            </a:r>
            <a:r>
              <a:rPr lang="en-US" sz="1500" dirty="0">
                <a:effectLst/>
                <a:ea typeface="Times New Roman" panose="02020603050405020304" pitchFamily="18" charset="0"/>
              </a:rPr>
              <a:t>.</a:t>
            </a:r>
            <a:endParaRPr lang="vi-VN" sz="1500" dirty="0">
              <a:effectLst/>
              <a:ea typeface="Times New Roman" panose="02020603050405020304" pitchFamily="18" charset="0"/>
            </a:endParaRPr>
          </a:p>
          <a:p>
            <a:pPr marL="800100" lvl="1" indent="-342900" algn="just">
              <a:lnSpc>
                <a:spcPct val="150000"/>
              </a:lnSpc>
              <a:buFont typeface="Wingdings" panose="05000000000000000000" pitchFamily="2" charset="2"/>
              <a:buChar char=""/>
            </a:pPr>
            <a:r>
              <a:rPr lang="en-US" sz="1500" b="1" dirty="0" err="1">
                <a:effectLst/>
                <a:ea typeface="Times New Roman" panose="02020603050405020304" pitchFamily="18" charset="0"/>
              </a:rPr>
              <a:t>Độ</a:t>
            </a:r>
            <a:r>
              <a:rPr lang="en-US" sz="1500" b="1" dirty="0">
                <a:effectLst/>
                <a:ea typeface="Times New Roman" panose="02020603050405020304" pitchFamily="18" charset="0"/>
              </a:rPr>
              <a:t> </a:t>
            </a:r>
            <a:r>
              <a:rPr lang="en-US" sz="1500" b="1" dirty="0" err="1">
                <a:effectLst/>
                <a:ea typeface="Times New Roman" panose="02020603050405020304" pitchFamily="18" charset="0"/>
              </a:rPr>
              <a:t>chính</a:t>
            </a:r>
            <a:r>
              <a:rPr lang="en-US" sz="1500" b="1" dirty="0">
                <a:effectLst/>
                <a:ea typeface="Times New Roman" panose="02020603050405020304" pitchFamily="18" charset="0"/>
              </a:rPr>
              <a:t> </a:t>
            </a:r>
            <a:r>
              <a:rPr lang="en-US" sz="1500" b="1" dirty="0" err="1">
                <a:effectLst/>
                <a:ea typeface="Times New Roman" panose="02020603050405020304" pitchFamily="18" charset="0"/>
              </a:rPr>
              <a:t>xác</a:t>
            </a:r>
            <a:r>
              <a:rPr lang="en-US" sz="1500" b="1" dirty="0">
                <a:effectLst/>
                <a:ea typeface="Times New Roman" panose="02020603050405020304" pitchFamily="18" charset="0"/>
              </a:rPr>
              <a:t> </a:t>
            </a:r>
            <a:r>
              <a:rPr lang="en-US" sz="1500" b="1" dirty="0" err="1">
                <a:effectLst/>
                <a:ea typeface="Times New Roman" panose="02020603050405020304" pitchFamily="18" charset="0"/>
              </a:rPr>
              <a:t>trên</a:t>
            </a:r>
            <a:r>
              <a:rPr lang="en-US" sz="1500" b="1" dirty="0">
                <a:effectLst/>
                <a:ea typeface="Times New Roman" panose="02020603050405020304" pitchFamily="18" charset="0"/>
              </a:rPr>
              <a:t> </a:t>
            </a:r>
            <a:r>
              <a:rPr lang="en-US" sz="1500" b="1" dirty="0" err="1">
                <a:effectLst/>
                <a:ea typeface="Times New Roman" panose="02020603050405020304" pitchFamily="18" charset="0"/>
              </a:rPr>
              <a:t>tập</a:t>
            </a:r>
            <a:r>
              <a:rPr lang="en-US" sz="1500" b="1" dirty="0">
                <a:effectLst/>
                <a:ea typeface="Times New Roman" panose="02020603050405020304" pitchFamily="18" charset="0"/>
              </a:rPr>
              <a:t> </a:t>
            </a:r>
            <a:r>
              <a:rPr lang="en-US" sz="1500" b="1" dirty="0" err="1">
                <a:effectLst/>
                <a:ea typeface="Times New Roman" panose="02020603050405020304" pitchFamily="18" charset="0"/>
              </a:rPr>
              <a:t>kiểm</a:t>
            </a:r>
            <a:r>
              <a:rPr lang="en-US" sz="1500" b="1" dirty="0">
                <a:effectLst/>
                <a:ea typeface="Times New Roman" panose="02020603050405020304" pitchFamily="18" charset="0"/>
              </a:rPr>
              <a:t> </a:t>
            </a:r>
            <a:r>
              <a:rPr lang="en-US" sz="1500" b="1" dirty="0" err="1">
                <a:effectLst/>
                <a:ea typeface="Times New Roman" panose="02020603050405020304" pitchFamily="18" charset="0"/>
              </a:rPr>
              <a:t>tra</a:t>
            </a:r>
            <a:r>
              <a:rPr lang="en-US" sz="1500" b="1" dirty="0">
                <a:effectLst/>
                <a:ea typeface="Times New Roman" panose="02020603050405020304" pitchFamily="18" charset="0"/>
              </a:rPr>
              <a:t> (Validation Accuracy):</a:t>
            </a:r>
            <a:r>
              <a:rPr lang="en-US" sz="1500" dirty="0">
                <a:effectLst/>
                <a:ea typeface="Times New Roman" panose="02020603050405020304" pitchFamily="18" charset="0"/>
              </a:rPr>
              <a:t> 88</a:t>
            </a:r>
            <a:r>
              <a:rPr lang="vi-VN" sz="1500" dirty="0">
                <a:effectLst/>
                <a:ea typeface="Times New Roman" panose="02020603050405020304" pitchFamily="18" charset="0"/>
              </a:rPr>
              <a:t>.6</a:t>
            </a:r>
            <a:r>
              <a:rPr lang="en-US" sz="1500" dirty="0">
                <a:effectLst/>
                <a:ea typeface="Times New Roman" panose="02020603050405020304" pitchFamily="18" charset="0"/>
              </a:rPr>
              <a:t>%.</a:t>
            </a:r>
            <a:endParaRPr lang="vi-VN" sz="1500" dirty="0">
              <a:effectLst/>
              <a:ea typeface="Times New Roman" panose="02020603050405020304" pitchFamily="18" charset="0"/>
            </a:endParaRPr>
          </a:p>
          <a:p>
            <a:pPr marL="0" indent="0">
              <a:buNone/>
            </a:pPr>
            <a:r>
              <a:rPr lang="vi-VN" sz="1500" b="1" dirty="0">
                <a:effectLst/>
                <a:ea typeface="Calibri" panose="020F0502020204030204" pitchFamily="34" charset="0"/>
                <a:cs typeface="Calibri" panose="020F0502020204030204" pitchFamily="34" charset="0"/>
              </a:rPr>
              <a:t>	</a:t>
            </a:r>
            <a:endParaRPr lang="vi-VN" sz="1500" dirty="0">
              <a:effectLst/>
              <a:ea typeface="Calibri" panose="020F0502020204030204" pitchFamily="34" charset="0"/>
              <a:cs typeface="Calibri" panose="020F0502020204030204" pitchFamily="34" charset="0"/>
            </a:endParaRPr>
          </a:p>
          <a:p>
            <a:pPr>
              <a:buFont typeface="Wingdings" panose="05000000000000000000" pitchFamily="2" charset="2"/>
              <a:buChar char="Ø"/>
            </a:pPr>
            <a:endParaRPr lang="vi-VN" sz="1500" dirty="0"/>
          </a:p>
        </p:txBody>
      </p:sp>
      <p:pic>
        <p:nvPicPr>
          <p:cNvPr id="13314" name="Picture 1">
            <a:extLst>
              <a:ext uri="{FF2B5EF4-FFF2-40B4-BE49-F238E27FC236}">
                <a16:creationId xmlns:a16="http://schemas.microsoft.com/office/drawing/2014/main" id="{CD4A26A6-C89D-90E4-9833-0F3953F19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528" y="3741771"/>
            <a:ext cx="10666481" cy="264382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946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50DA1-C402-B4D6-D828-94B7BF86A1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C04F5E-57CD-DBB3-68BA-A5F45DD537EB}"/>
              </a:ext>
            </a:extLst>
          </p:cNvPr>
          <p:cNvSpPr>
            <a:spLocks noGrp="1"/>
          </p:cNvSpPr>
          <p:nvPr>
            <p:ph type="title"/>
          </p:nvPr>
        </p:nvSpPr>
        <p:spPr/>
        <p:txBody>
          <a:bodyPr>
            <a:normAutofit/>
          </a:bodyPr>
          <a:lstStyle/>
          <a:p>
            <a:pPr algn="ctr"/>
            <a:r>
              <a:rPr lang="vi-VN" sz="4500" dirty="0">
                <a:solidFill>
                  <a:srgbClr val="00B050"/>
                </a:solidFill>
                <a:ea typeface="Calibri" panose="020F0502020204030204" pitchFamily="34" charset="0"/>
                <a:cs typeface="Calibri" panose="020F0502020204030204" pitchFamily="34" charset="0"/>
              </a:rPr>
              <a:t>Kết quả kiểm thử</a:t>
            </a:r>
            <a:endParaRPr lang="vi-VN" sz="4500" dirty="0"/>
          </a:p>
        </p:txBody>
      </p:sp>
      <p:sp>
        <p:nvSpPr>
          <p:cNvPr id="3" name="Content Placeholder 2">
            <a:extLst>
              <a:ext uri="{FF2B5EF4-FFF2-40B4-BE49-F238E27FC236}">
                <a16:creationId xmlns:a16="http://schemas.microsoft.com/office/drawing/2014/main" id="{4A940A8F-D917-C169-9FEB-0E2719C555FF}"/>
              </a:ext>
            </a:extLst>
          </p:cNvPr>
          <p:cNvSpPr>
            <a:spLocks noGrp="1"/>
          </p:cNvSpPr>
          <p:nvPr>
            <p:ph idx="1"/>
          </p:nvPr>
        </p:nvSpPr>
        <p:spPr>
          <a:xfrm>
            <a:off x="838200" y="1424409"/>
            <a:ext cx="10515600" cy="1325563"/>
          </a:xfrm>
        </p:spPr>
        <p:txBody>
          <a:bodyPr>
            <a:normAutofit/>
          </a:bodyPr>
          <a:lstStyle/>
          <a:p>
            <a:pPr marL="0" indent="0">
              <a:buNone/>
            </a:pPr>
            <a:r>
              <a:rPr lang="vi-VN" sz="2000" dirty="0">
                <a:effectLst/>
                <a:ea typeface="Calibri" panose="020F0502020204030204" pitchFamily="34" charset="0"/>
              </a:rPr>
              <a:t>Sau khi hoàn thành quá trình huấn luyện, mô hình ResNet50 được kiểm thử trên tập kiểm tra của CIFAR-10. Kết quả kiểm thử bao gồm các thông số chính như độ chính xác, </a:t>
            </a:r>
            <a:r>
              <a:rPr lang="vi-VN" sz="2000" dirty="0" err="1">
                <a:effectLst/>
                <a:ea typeface="Calibri" panose="020F0502020204030204" pitchFamily="34" charset="0"/>
              </a:rPr>
              <a:t>loss</a:t>
            </a:r>
            <a:r>
              <a:rPr lang="vi-VN" sz="2000" dirty="0">
                <a:effectLst/>
                <a:ea typeface="Calibri" panose="020F0502020204030204" pitchFamily="34" charset="0"/>
              </a:rPr>
              <a:t> trên tập kiểm tra, và ma trận nhầm lẫn (</a:t>
            </a:r>
            <a:r>
              <a:rPr lang="vi-VN" sz="2000" dirty="0" err="1">
                <a:effectLst/>
                <a:ea typeface="Calibri" panose="020F0502020204030204" pitchFamily="34" charset="0"/>
              </a:rPr>
              <a:t>Confusion</a:t>
            </a:r>
            <a:r>
              <a:rPr lang="vi-VN" sz="2000" dirty="0">
                <a:effectLst/>
                <a:ea typeface="Calibri" panose="020F0502020204030204" pitchFamily="34" charset="0"/>
              </a:rPr>
              <a:t> </a:t>
            </a:r>
            <a:r>
              <a:rPr lang="vi-VN" sz="2000" dirty="0" err="1">
                <a:effectLst/>
                <a:ea typeface="Calibri" panose="020F0502020204030204" pitchFamily="34" charset="0"/>
              </a:rPr>
              <a:t>Matrix</a:t>
            </a:r>
            <a:r>
              <a:rPr lang="vi-VN" sz="2000" dirty="0">
                <a:effectLst/>
                <a:ea typeface="Calibri" panose="020F0502020204030204" pitchFamily="34" charset="0"/>
              </a:rPr>
              <a:t>).</a:t>
            </a:r>
          </a:p>
          <a:p>
            <a:pPr marL="0" indent="0">
              <a:buNone/>
            </a:pPr>
            <a:r>
              <a:rPr lang="vi-VN" sz="1500" b="1" dirty="0">
                <a:effectLst/>
                <a:ea typeface="Calibri" panose="020F0502020204030204" pitchFamily="34" charset="0"/>
                <a:cs typeface="Calibri" panose="020F0502020204030204" pitchFamily="34" charset="0"/>
              </a:rPr>
              <a:t>	</a:t>
            </a:r>
            <a:endParaRPr lang="vi-VN" sz="1500" dirty="0">
              <a:effectLst/>
              <a:ea typeface="Calibri" panose="020F0502020204030204" pitchFamily="34" charset="0"/>
              <a:cs typeface="Calibri" panose="020F0502020204030204" pitchFamily="34" charset="0"/>
            </a:endParaRPr>
          </a:p>
          <a:p>
            <a:pPr>
              <a:buFont typeface="Wingdings" panose="05000000000000000000" pitchFamily="2" charset="2"/>
              <a:buChar char="Ø"/>
            </a:pPr>
            <a:endParaRPr lang="vi-VN" sz="1500" dirty="0"/>
          </a:p>
        </p:txBody>
      </p:sp>
      <p:pic>
        <p:nvPicPr>
          <p:cNvPr id="14339" name="Picture 1">
            <a:extLst>
              <a:ext uri="{FF2B5EF4-FFF2-40B4-BE49-F238E27FC236}">
                <a16:creationId xmlns:a16="http://schemas.microsoft.com/office/drawing/2014/main" id="{494414B0-79BB-8D51-74FC-48ACD700A6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862" y="2749972"/>
            <a:ext cx="10130276" cy="2850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133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059C-5D13-1456-3CA5-1F6DC35D5477}"/>
              </a:ext>
            </a:extLst>
          </p:cNvPr>
          <p:cNvSpPr>
            <a:spLocks noGrp="1"/>
          </p:cNvSpPr>
          <p:nvPr>
            <p:ph type="title"/>
          </p:nvPr>
        </p:nvSpPr>
        <p:spPr/>
        <p:txBody>
          <a:bodyPr/>
          <a:lstStyle/>
          <a:p>
            <a:pPr algn="ctr"/>
            <a:r>
              <a:rPr lang="vi-VN" dirty="0">
                <a:solidFill>
                  <a:srgbClr val="00B050"/>
                </a:solidFill>
              </a:rPr>
              <a:t>Cấu trúc bài </a:t>
            </a:r>
            <a:r>
              <a:rPr lang="vi-VN" sz="4500" dirty="0">
                <a:solidFill>
                  <a:srgbClr val="00B050"/>
                </a:solidFill>
              </a:rPr>
              <a:t>thuyết</a:t>
            </a:r>
            <a:r>
              <a:rPr lang="vi-VN" dirty="0">
                <a:solidFill>
                  <a:srgbClr val="00B050"/>
                </a:solidFill>
              </a:rPr>
              <a:t> trình</a:t>
            </a:r>
          </a:p>
        </p:txBody>
      </p:sp>
      <p:pic>
        <p:nvPicPr>
          <p:cNvPr id="5" name="Content Placeholder 4" descr="Badge 1 with solid fill">
            <a:extLst>
              <a:ext uri="{FF2B5EF4-FFF2-40B4-BE49-F238E27FC236}">
                <a16:creationId xmlns:a16="http://schemas.microsoft.com/office/drawing/2014/main" id="{9455F2D5-4CC3-0680-AB90-2858AC7CECF8}"/>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2475" y="1820069"/>
            <a:ext cx="914400" cy="914400"/>
          </a:xfrm>
        </p:spPr>
      </p:pic>
      <p:pic>
        <p:nvPicPr>
          <p:cNvPr id="7" name="Graphic 6" descr="Badge with solid fill">
            <a:extLst>
              <a:ext uri="{FF2B5EF4-FFF2-40B4-BE49-F238E27FC236}">
                <a16:creationId xmlns:a16="http://schemas.microsoft.com/office/drawing/2014/main" id="{BB9A6D04-2623-CEF0-5BBB-923046C33B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475" y="3066826"/>
            <a:ext cx="914400" cy="914400"/>
          </a:xfrm>
          <a:prstGeom prst="rect">
            <a:avLst/>
          </a:prstGeom>
        </p:spPr>
      </p:pic>
      <p:pic>
        <p:nvPicPr>
          <p:cNvPr id="9" name="Graphic 8" descr="Badge 3 with solid fill">
            <a:extLst>
              <a:ext uri="{FF2B5EF4-FFF2-40B4-BE49-F238E27FC236}">
                <a16:creationId xmlns:a16="http://schemas.microsoft.com/office/drawing/2014/main" id="{B0B67B41-AC16-B7E9-E7CF-FADDC54634D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5788" y="4313583"/>
            <a:ext cx="914400" cy="914400"/>
          </a:xfrm>
          <a:prstGeom prst="rect">
            <a:avLst/>
          </a:prstGeom>
        </p:spPr>
      </p:pic>
      <p:pic>
        <p:nvPicPr>
          <p:cNvPr id="11" name="Graphic 10" descr="Badge 4 with solid fill">
            <a:extLst>
              <a:ext uri="{FF2B5EF4-FFF2-40B4-BE49-F238E27FC236}">
                <a16:creationId xmlns:a16="http://schemas.microsoft.com/office/drawing/2014/main" id="{642AAADF-310C-21ED-4171-D8A1FE1C11D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587372" y="1820069"/>
            <a:ext cx="914400" cy="914400"/>
          </a:xfrm>
          <a:prstGeom prst="rect">
            <a:avLst/>
          </a:prstGeom>
        </p:spPr>
      </p:pic>
      <p:pic>
        <p:nvPicPr>
          <p:cNvPr id="13" name="Graphic 12" descr="Badge 5 with solid fill">
            <a:extLst>
              <a:ext uri="{FF2B5EF4-FFF2-40B4-BE49-F238E27FC236}">
                <a16:creationId xmlns:a16="http://schemas.microsoft.com/office/drawing/2014/main" id="{F5D0A736-72A3-8105-FA7D-03E5A9A6454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590251" y="3856383"/>
            <a:ext cx="914400" cy="914400"/>
          </a:xfrm>
          <a:prstGeom prst="rect">
            <a:avLst/>
          </a:prstGeom>
        </p:spPr>
      </p:pic>
      <p:sp>
        <p:nvSpPr>
          <p:cNvPr id="15" name="TextBox 14">
            <a:extLst>
              <a:ext uri="{FF2B5EF4-FFF2-40B4-BE49-F238E27FC236}">
                <a16:creationId xmlns:a16="http://schemas.microsoft.com/office/drawing/2014/main" id="{BECC349B-F79D-CCDC-3AFA-D4F7F4389837}"/>
              </a:ext>
            </a:extLst>
          </p:cNvPr>
          <p:cNvSpPr txBox="1"/>
          <p:nvPr/>
        </p:nvSpPr>
        <p:spPr>
          <a:xfrm>
            <a:off x="1854887" y="3200860"/>
            <a:ext cx="4777270" cy="646331"/>
          </a:xfrm>
          <a:prstGeom prst="rect">
            <a:avLst/>
          </a:prstGeom>
          <a:noFill/>
        </p:spPr>
        <p:txBody>
          <a:bodyPr wrap="none" rtlCol="0">
            <a:spAutoFit/>
          </a:bodyPr>
          <a:lstStyle/>
          <a:p>
            <a:r>
              <a:rPr lang="vi-VN" sz="3600" b="1" dirty="0">
                <a:ea typeface="Calibri" panose="020F0502020204030204" pitchFamily="34" charset="0"/>
                <a:cs typeface="Calibri" panose="020F0502020204030204" pitchFamily="34" charset="0"/>
              </a:rPr>
              <a:t>Nghiên cứu lý thuyết</a:t>
            </a:r>
          </a:p>
        </p:txBody>
      </p:sp>
      <p:sp>
        <p:nvSpPr>
          <p:cNvPr id="16" name="TextBox 15">
            <a:extLst>
              <a:ext uri="{FF2B5EF4-FFF2-40B4-BE49-F238E27FC236}">
                <a16:creationId xmlns:a16="http://schemas.microsoft.com/office/drawing/2014/main" id="{8D9B3CF9-F7CE-6396-5A25-573720EDCB5A}"/>
              </a:ext>
            </a:extLst>
          </p:cNvPr>
          <p:cNvSpPr txBox="1"/>
          <p:nvPr/>
        </p:nvSpPr>
        <p:spPr>
          <a:xfrm>
            <a:off x="1854887" y="4447617"/>
            <a:ext cx="5541041" cy="1200329"/>
          </a:xfrm>
          <a:prstGeom prst="rect">
            <a:avLst/>
          </a:prstGeom>
          <a:noFill/>
        </p:spPr>
        <p:txBody>
          <a:bodyPr wrap="square" rtlCol="0">
            <a:spAutoFit/>
          </a:bodyPr>
          <a:lstStyle/>
          <a:p>
            <a:r>
              <a:rPr lang="vi-VN" sz="3600" b="1" dirty="0">
                <a:ea typeface="Calibri" panose="020F0502020204030204" pitchFamily="34" charset="0"/>
                <a:cs typeface="Calibri" panose="020F0502020204030204" pitchFamily="34" charset="0"/>
              </a:rPr>
              <a:t>Hiện thực hóa nghiên cứu</a:t>
            </a:r>
          </a:p>
        </p:txBody>
      </p:sp>
      <p:sp>
        <p:nvSpPr>
          <p:cNvPr id="17" name="TextBox 16">
            <a:extLst>
              <a:ext uri="{FF2B5EF4-FFF2-40B4-BE49-F238E27FC236}">
                <a16:creationId xmlns:a16="http://schemas.microsoft.com/office/drawing/2014/main" id="{D0198109-52C0-0AC2-2676-7418024C37B7}"/>
              </a:ext>
            </a:extLst>
          </p:cNvPr>
          <p:cNvSpPr txBox="1"/>
          <p:nvPr/>
        </p:nvSpPr>
        <p:spPr>
          <a:xfrm flipH="1">
            <a:off x="7613373" y="3524025"/>
            <a:ext cx="3886200" cy="1754326"/>
          </a:xfrm>
          <a:prstGeom prst="rect">
            <a:avLst/>
          </a:prstGeom>
          <a:noFill/>
        </p:spPr>
        <p:txBody>
          <a:bodyPr wrap="square" rtlCol="0">
            <a:spAutoFit/>
          </a:bodyPr>
          <a:lstStyle/>
          <a:p>
            <a:r>
              <a:rPr lang="vi-VN" sz="3600" b="1" dirty="0">
                <a:ea typeface="Calibri" panose="020F0502020204030204" pitchFamily="34" charset="0"/>
                <a:cs typeface="Calibri" panose="020F0502020204030204" pitchFamily="34" charset="0"/>
              </a:rPr>
              <a:t>Kết luận và hướng phát triển</a:t>
            </a:r>
          </a:p>
        </p:txBody>
      </p:sp>
      <p:sp>
        <p:nvSpPr>
          <p:cNvPr id="18" name="TextBox 17">
            <a:extLst>
              <a:ext uri="{FF2B5EF4-FFF2-40B4-BE49-F238E27FC236}">
                <a16:creationId xmlns:a16="http://schemas.microsoft.com/office/drawing/2014/main" id="{6B0A6D14-AD12-3CEF-C44E-5FD802DB652D}"/>
              </a:ext>
            </a:extLst>
          </p:cNvPr>
          <p:cNvSpPr txBox="1"/>
          <p:nvPr/>
        </p:nvSpPr>
        <p:spPr>
          <a:xfrm flipH="1">
            <a:off x="7613373" y="1954103"/>
            <a:ext cx="3886200" cy="1200329"/>
          </a:xfrm>
          <a:prstGeom prst="rect">
            <a:avLst/>
          </a:prstGeom>
          <a:noFill/>
        </p:spPr>
        <p:txBody>
          <a:bodyPr wrap="square" rtlCol="0">
            <a:spAutoFit/>
          </a:bodyPr>
          <a:lstStyle/>
          <a:p>
            <a:r>
              <a:rPr lang="vi-VN" sz="3600" b="1" dirty="0">
                <a:ea typeface="Calibri" panose="020F0502020204030204" pitchFamily="34" charset="0"/>
                <a:cs typeface="Calibri" panose="020F0502020204030204" pitchFamily="34" charset="0"/>
              </a:rPr>
              <a:t>Kết quả nghiên cứu</a:t>
            </a:r>
          </a:p>
        </p:txBody>
      </p:sp>
      <p:sp>
        <p:nvSpPr>
          <p:cNvPr id="19" name="TextBox 18">
            <a:extLst>
              <a:ext uri="{FF2B5EF4-FFF2-40B4-BE49-F238E27FC236}">
                <a16:creationId xmlns:a16="http://schemas.microsoft.com/office/drawing/2014/main" id="{BADE02C5-F0C2-C3BA-F436-15BB092A2B80}"/>
              </a:ext>
            </a:extLst>
          </p:cNvPr>
          <p:cNvSpPr txBox="1"/>
          <p:nvPr/>
        </p:nvSpPr>
        <p:spPr>
          <a:xfrm>
            <a:off x="1854887" y="1954103"/>
            <a:ext cx="2884835" cy="646331"/>
          </a:xfrm>
          <a:prstGeom prst="rect">
            <a:avLst/>
          </a:prstGeom>
          <a:noFill/>
        </p:spPr>
        <p:txBody>
          <a:bodyPr wrap="square" rtlCol="0">
            <a:spAutoFit/>
          </a:bodyPr>
          <a:lstStyle/>
          <a:p>
            <a:r>
              <a:rPr lang="vi-VN" sz="3600" b="1" dirty="0">
                <a:ea typeface="Calibri" panose="020F0502020204030204" pitchFamily="34" charset="0"/>
                <a:cs typeface="Calibri" panose="020F0502020204030204" pitchFamily="34" charset="0"/>
              </a:rPr>
              <a:t>Tổng quan</a:t>
            </a:r>
          </a:p>
        </p:txBody>
      </p:sp>
    </p:spTree>
    <p:extLst>
      <p:ext uri="{BB962C8B-B14F-4D97-AF65-F5344CB8AC3E}">
        <p14:creationId xmlns:p14="http://schemas.microsoft.com/office/powerpoint/2010/main" val="1469510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1BAB8-AE1F-3852-0E0A-25CD0F91F624}"/>
              </a:ext>
            </a:extLst>
          </p:cNvPr>
          <p:cNvSpPr>
            <a:spLocks noGrp="1"/>
          </p:cNvSpPr>
          <p:nvPr>
            <p:ph type="title"/>
          </p:nvPr>
        </p:nvSpPr>
        <p:spPr>
          <a:xfrm>
            <a:off x="838200" y="345232"/>
            <a:ext cx="10515600" cy="496370"/>
          </a:xfrm>
        </p:spPr>
        <p:txBody>
          <a:bodyPr>
            <a:normAutofit/>
          </a:bodyPr>
          <a:lstStyle/>
          <a:p>
            <a:pPr algn="ctr"/>
            <a:r>
              <a:rPr lang="vi-VN" sz="2000" dirty="0"/>
              <a:t>Ma trận nhầm lẫn</a:t>
            </a:r>
          </a:p>
        </p:txBody>
      </p:sp>
      <p:pic>
        <p:nvPicPr>
          <p:cNvPr id="15362" name="Picture 1">
            <a:extLst>
              <a:ext uri="{FF2B5EF4-FFF2-40B4-BE49-F238E27FC236}">
                <a16:creationId xmlns:a16="http://schemas.microsoft.com/office/drawing/2014/main" id="{CF66A427-6D9A-9F1E-5BE0-6B2CEB171E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060" y="841602"/>
            <a:ext cx="5959879" cy="5823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7996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DD0454-4CDE-EB1E-F425-C9C6C9563F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5EB2FE-E8AF-C780-4B40-D44EEC889F30}"/>
              </a:ext>
            </a:extLst>
          </p:cNvPr>
          <p:cNvSpPr>
            <a:spLocks noGrp="1"/>
          </p:cNvSpPr>
          <p:nvPr>
            <p:ph type="title"/>
          </p:nvPr>
        </p:nvSpPr>
        <p:spPr/>
        <p:txBody>
          <a:bodyPr>
            <a:normAutofit/>
          </a:bodyPr>
          <a:lstStyle/>
          <a:p>
            <a:pPr algn="ctr"/>
            <a:r>
              <a:rPr lang="vi-VN" sz="4500" dirty="0"/>
              <a:t>Dự đoán trên dữ liệu thực tế</a:t>
            </a:r>
          </a:p>
        </p:txBody>
      </p:sp>
      <p:sp>
        <p:nvSpPr>
          <p:cNvPr id="3" name="Content Placeholder 2">
            <a:extLst>
              <a:ext uri="{FF2B5EF4-FFF2-40B4-BE49-F238E27FC236}">
                <a16:creationId xmlns:a16="http://schemas.microsoft.com/office/drawing/2014/main" id="{66AC031A-B785-19DD-8449-2C1C9D09931E}"/>
              </a:ext>
            </a:extLst>
          </p:cNvPr>
          <p:cNvSpPr>
            <a:spLocks noGrp="1"/>
          </p:cNvSpPr>
          <p:nvPr>
            <p:ph idx="1"/>
          </p:nvPr>
        </p:nvSpPr>
        <p:spPr>
          <a:xfrm>
            <a:off x="531167" y="1614770"/>
            <a:ext cx="3924102" cy="4484472"/>
          </a:xfrm>
        </p:spPr>
        <p:txBody>
          <a:bodyPr>
            <a:normAutofit/>
          </a:bodyPr>
          <a:lstStyle/>
          <a:p>
            <a:pPr marL="0" indent="0">
              <a:buNone/>
            </a:pPr>
            <a:endParaRPr lang="vi-VN" sz="1500" dirty="0">
              <a:effectLst/>
              <a:ea typeface="Calibri" panose="020F0502020204030204" pitchFamily="34" charset="0"/>
              <a:cs typeface="Calibri" panose="020F0502020204030204" pitchFamily="34" charset="0"/>
            </a:endParaRPr>
          </a:p>
          <a:p>
            <a:pPr marL="0" indent="0">
              <a:buNone/>
            </a:pPr>
            <a:r>
              <a:rPr lang="vi-VN" sz="2000" dirty="0">
                <a:effectLst/>
                <a:latin typeface="Arial" panose="020B0604020202020204" pitchFamily="34" charset="0"/>
                <a:ea typeface="Calibri" panose="020F0502020204030204" pitchFamily="34" charset="0"/>
                <a:cs typeface="Arial" panose="020B0604020202020204" pitchFamily="34" charset="0"/>
              </a:rPr>
              <a:t>Để đánh giá khả năng nhận diện của mô hình trên hình ảnh thực tế, một tập dữ liệu bên ngoài đã được sử dụng và đã qua tiền xử lý. Ví dụ, hình ảnh "conmeo.jpg" được cung cấp làm đầu vào cho mô hình. Kết quả, mô hình dự đoán đối tượng là "</a:t>
            </a:r>
            <a:r>
              <a:rPr lang="vi-VN" sz="2000" dirty="0" err="1">
                <a:effectLst/>
                <a:latin typeface="Arial" panose="020B0604020202020204" pitchFamily="34" charset="0"/>
                <a:ea typeface="Calibri" panose="020F0502020204030204" pitchFamily="34" charset="0"/>
                <a:cs typeface="Arial" panose="020B0604020202020204" pitchFamily="34" charset="0"/>
              </a:rPr>
              <a:t>cat</a:t>
            </a:r>
            <a:r>
              <a:rPr lang="vi-VN" sz="2000" dirty="0">
                <a:effectLst/>
                <a:latin typeface="Arial" panose="020B0604020202020204" pitchFamily="34" charset="0"/>
                <a:ea typeface="Calibri" panose="020F0502020204030204" pitchFamily="34" charset="0"/>
                <a:cs typeface="Arial" panose="020B0604020202020204" pitchFamily="34" charset="0"/>
              </a:rPr>
              <a:t>" với xác suất 93%.</a:t>
            </a:r>
          </a:p>
          <a:p>
            <a:pPr>
              <a:buFont typeface="Wingdings" panose="05000000000000000000" pitchFamily="2" charset="2"/>
              <a:buChar char="Ø"/>
            </a:pPr>
            <a:endParaRPr lang="vi-VN" sz="1500" dirty="0"/>
          </a:p>
        </p:txBody>
      </p:sp>
      <p:pic>
        <p:nvPicPr>
          <p:cNvPr id="16387" name="Picture 1">
            <a:extLst>
              <a:ext uri="{FF2B5EF4-FFF2-40B4-BE49-F238E27FC236}">
                <a16:creationId xmlns:a16="http://schemas.microsoft.com/office/drawing/2014/main" id="{4FF21D17-C315-A3BB-F8A6-5E5C6523DF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9369" y="1455738"/>
            <a:ext cx="5943600" cy="50371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042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B9BF8-D242-0064-B3BF-F17E7E8BE570}"/>
              </a:ext>
            </a:extLst>
          </p:cNvPr>
          <p:cNvSpPr>
            <a:spLocks noGrp="1"/>
          </p:cNvSpPr>
          <p:nvPr>
            <p:ph type="title"/>
          </p:nvPr>
        </p:nvSpPr>
        <p:spPr>
          <a:xfrm>
            <a:off x="838200" y="2044019"/>
            <a:ext cx="10515600" cy="2769961"/>
          </a:xfrm>
        </p:spPr>
        <p:txBody>
          <a:bodyPr>
            <a:noAutofit/>
          </a:bodyPr>
          <a:lstStyle/>
          <a:p>
            <a:pPr algn="ctr"/>
            <a:r>
              <a:rPr lang="vi-VN" sz="8000" dirty="0">
                <a:solidFill>
                  <a:srgbClr val="00B050"/>
                </a:solidFill>
                <a:latin typeface="Calibri" panose="020F0502020204030204" pitchFamily="34" charset="0"/>
                <a:ea typeface="Calibri" panose="020F0502020204030204" pitchFamily="34" charset="0"/>
                <a:cs typeface="Calibri" panose="020F0502020204030204" pitchFamily="34" charset="0"/>
              </a:rPr>
              <a:t>5.Kết luận và hướng phát triển</a:t>
            </a:r>
          </a:p>
        </p:txBody>
      </p:sp>
    </p:spTree>
    <p:extLst>
      <p:ext uri="{BB962C8B-B14F-4D97-AF65-F5344CB8AC3E}">
        <p14:creationId xmlns:p14="http://schemas.microsoft.com/office/powerpoint/2010/main" val="39865866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2E4A-ECC3-B64C-2AC5-7F9B0A986729}"/>
              </a:ext>
            </a:extLst>
          </p:cNvPr>
          <p:cNvSpPr>
            <a:spLocks noGrp="1"/>
          </p:cNvSpPr>
          <p:nvPr>
            <p:ph type="title"/>
          </p:nvPr>
        </p:nvSpPr>
        <p:spPr>
          <a:xfrm>
            <a:off x="838200" y="365125"/>
            <a:ext cx="10515600" cy="913169"/>
          </a:xfrm>
        </p:spPr>
        <p:txBody>
          <a:bodyPr/>
          <a:lstStyle/>
          <a:p>
            <a:pPr algn="ctr"/>
            <a:r>
              <a:rPr lang="vi-VN" dirty="0">
                <a:solidFill>
                  <a:srgbClr val="00B050"/>
                </a:solidFill>
              </a:rPr>
              <a:t>Kết luận</a:t>
            </a:r>
          </a:p>
        </p:txBody>
      </p:sp>
      <p:sp>
        <p:nvSpPr>
          <p:cNvPr id="3" name="Content Placeholder 2">
            <a:extLst>
              <a:ext uri="{FF2B5EF4-FFF2-40B4-BE49-F238E27FC236}">
                <a16:creationId xmlns:a16="http://schemas.microsoft.com/office/drawing/2014/main" id="{AB6659D4-8523-AC8C-A5F1-4730CEE79B85}"/>
              </a:ext>
            </a:extLst>
          </p:cNvPr>
          <p:cNvSpPr>
            <a:spLocks noGrp="1"/>
          </p:cNvSpPr>
          <p:nvPr>
            <p:ph idx="1"/>
          </p:nvPr>
        </p:nvSpPr>
        <p:spPr>
          <a:xfrm>
            <a:off x="838200" y="1278294"/>
            <a:ext cx="10515600" cy="4817771"/>
          </a:xfrm>
        </p:spPr>
        <p:txBody>
          <a:bodyPr>
            <a:noAutofit/>
          </a:bodyPr>
          <a:lstStyle/>
          <a:p>
            <a:pPr marL="0" indent="0">
              <a:lnSpc>
                <a:spcPct val="150000"/>
              </a:lnSpc>
              <a:spcBef>
                <a:spcPts val="0"/>
              </a:spcBef>
              <a:buNone/>
            </a:pPr>
            <a:r>
              <a:rPr lang="vi-VN" sz="3000" dirty="0">
                <a:effectLst/>
                <a:ea typeface="Times New Roman" panose="02020603050405020304" pitchFamily="18" charset="0"/>
              </a:rPr>
              <a:t>Đề tài nghiên cứu đã hoàn thành việc triển khai và đánh giá mô hình ResNet50 trên tập dữ liệu CIFAR-10, đạt được các mục tiêu chính đã đề ra. Mô hình ResNet50 đã đạt độ chính xác trên </a:t>
            </a:r>
            <a:r>
              <a:rPr lang="vi-VN" sz="3000" b="1" dirty="0">
                <a:effectLst/>
                <a:ea typeface="Times New Roman" panose="02020603050405020304" pitchFamily="18" charset="0"/>
              </a:rPr>
              <a:t>85%</a:t>
            </a:r>
            <a:r>
              <a:rPr lang="vi-VN" sz="3000" dirty="0">
                <a:effectLst/>
                <a:ea typeface="Times New Roman" panose="02020603050405020304" pitchFamily="18" charset="0"/>
              </a:rPr>
              <a:t> trên tập kiểm tra, thể hiện khả năng học tập và phân loại hình ảnh hiệu quả. Đây là một kết quả đáng khích lệ, đặc biệt khi làm việc với tập dữ liệu CIFAR-10 đa dạng và nhiều thách thức.</a:t>
            </a:r>
          </a:p>
          <a:p>
            <a:pPr marL="0" indent="0">
              <a:buNone/>
            </a:pPr>
            <a:endParaRPr lang="vi-VN" sz="3000" dirty="0"/>
          </a:p>
        </p:txBody>
      </p:sp>
    </p:spTree>
    <p:extLst>
      <p:ext uri="{BB962C8B-B14F-4D97-AF65-F5344CB8AC3E}">
        <p14:creationId xmlns:p14="http://schemas.microsoft.com/office/powerpoint/2010/main" val="1807292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B8480-F949-6269-7B91-3069ECCDC374}"/>
              </a:ext>
            </a:extLst>
          </p:cNvPr>
          <p:cNvSpPr>
            <a:spLocks noGrp="1"/>
          </p:cNvSpPr>
          <p:nvPr>
            <p:ph type="title"/>
          </p:nvPr>
        </p:nvSpPr>
        <p:spPr>
          <a:xfrm>
            <a:off x="838200" y="365125"/>
            <a:ext cx="10515600" cy="829193"/>
          </a:xfrm>
        </p:spPr>
        <p:txBody>
          <a:bodyPr>
            <a:normAutofit/>
          </a:bodyPr>
          <a:lstStyle/>
          <a:p>
            <a:pPr algn="ctr"/>
            <a:r>
              <a:rPr lang="vi-VN" sz="4500" dirty="0">
                <a:solidFill>
                  <a:srgbClr val="00B050"/>
                </a:solidFill>
              </a:rPr>
              <a:t>Hạn chế</a:t>
            </a:r>
          </a:p>
        </p:txBody>
      </p:sp>
      <p:sp>
        <p:nvSpPr>
          <p:cNvPr id="3" name="Content Placeholder 2">
            <a:extLst>
              <a:ext uri="{FF2B5EF4-FFF2-40B4-BE49-F238E27FC236}">
                <a16:creationId xmlns:a16="http://schemas.microsoft.com/office/drawing/2014/main" id="{FA9B6C19-44BE-5F23-484A-7E3AAE7D2A11}"/>
              </a:ext>
            </a:extLst>
          </p:cNvPr>
          <p:cNvSpPr>
            <a:spLocks noGrp="1"/>
          </p:cNvSpPr>
          <p:nvPr>
            <p:ph idx="1"/>
          </p:nvPr>
        </p:nvSpPr>
        <p:spPr>
          <a:xfrm>
            <a:off x="838200" y="1268963"/>
            <a:ext cx="10515600" cy="4320073"/>
          </a:xfrm>
        </p:spPr>
        <p:txBody>
          <a:bodyPr>
            <a:noAutofit/>
          </a:bodyPr>
          <a:lstStyle/>
          <a:p>
            <a:pPr algn="just">
              <a:lnSpc>
                <a:spcPct val="150000"/>
              </a:lnSpc>
              <a:spcBef>
                <a:spcPts val="0"/>
              </a:spcBef>
            </a:pPr>
            <a:r>
              <a:rPr lang="vi-VN" sz="2000" b="1" dirty="0">
                <a:effectLst/>
                <a:ea typeface="Times New Roman" panose="02020603050405020304" pitchFamily="18" charset="0"/>
              </a:rPr>
              <a:t>Tài nguyên tính toán:</a:t>
            </a:r>
            <a:r>
              <a:rPr lang="vi-VN" sz="2000" dirty="0">
                <a:effectLst/>
                <a:ea typeface="Times New Roman" panose="02020603050405020304" pitchFamily="18" charset="0"/>
              </a:rPr>
              <a:t> Mô hình ResNet50 yêu cầu tài nguyên GPU lớn để huấn luyện hiệu quả, điều này gây khó khăn cho các hệ thống với phần cứng hạn chế.</a:t>
            </a:r>
          </a:p>
          <a:p>
            <a:pPr algn="just">
              <a:lnSpc>
                <a:spcPct val="150000"/>
              </a:lnSpc>
              <a:spcBef>
                <a:spcPts val="0"/>
              </a:spcBef>
            </a:pPr>
            <a:r>
              <a:rPr lang="vi-VN" sz="2000" b="1" dirty="0">
                <a:effectLst/>
                <a:ea typeface="Times New Roman" panose="02020603050405020304" pitchFamily="18" charset="0"/>
              </a:rPr>
              <a:t>Thời gian huấn luyện:</a:t>
            </a:r>
            <a:r>
              <a:rPr lang="vi-VN" sz="2000" dirty="0">
                <a:effectLst/>
                <a:ea typeface="Times New Roman" panose="02020603050405020304" pitchFamily="18" charset="0"/>
              </a:rPr>
              <a:t> Do cấu trúc phức tạp của ResNet50 với nhiều tầng tích chập và kết nối dư thừa (</a:t>
            </a:r>
            <a:r>
              <a:rPr lang="vi-VN" sz="2000" dirty="0" err="1">
                <a:effectLst/>
                <a:ea typeface="Times New Roman" panose="02020603050405020304" pitchFamily="18" charset="0"/>
              </a:rPr>
              <a:t>residual</a:t>
            </a:r>
            <a:r>
              <a:rPr lang="vi-VN" sz="2000" dirty="0">
                <a:effectLst/>
                <a:ea typeface="Times New Roman" panose="02020603050405020304" pitchFamily="18" charset="0"/>
              </a:rPr>
              <a:t> </a:t>
            </a:r>
            <a:r>
              <a:rPr lang="vi-VN" sz="2000" dirty="0" err="1">
                <a:effectLst/>
                <a:ea typeface="Times New Roman" panose="02020603050405020304" pitchFamily="18" charset="0"/>
              </a:rPr>
              <a:t>connections</a:t>
            </a:r>
            <a:r>
              <a:rPr lang="vi-VN" sz="2000" dirty="0">
                <a:effectLst/>
                <a:ea typeface="Times New Roman" panose="02020603050405020304" pitchFamily="18" charset="0"/>
              </a:rPr>
              <a:t>), thời gian huấn luyện tương đối dài.</a:t>
            </a:r>
          </a:p>
          <a:p>
            <a:pPr algn="just">
              <a:lnSpc>
                <a:spcPct val="150000"/>
              </a:lnSpc>
              <a:spcBef>
                <a:spcPts val="0"/>
              </a:spcBef>
            </a:pPr>
            <a:r>
              <a:rPr lang="vi-VN" sz="2000" b="1" dirty="0">
                <a:effectLst/>
                <a:ea typeface="Times New Roman" panose="02020603050405020304" pitchFamily="18" charset="0"/>
              </a:rPr>
              <a:t>Khả năng ứng dụng trên dữ liệu lớn:</a:t>
            </a:r>
            <a:r>
              <a:rPr lang="vi-VN" sz="2000" dirty="0">
                <a:effectLst/>
                <a:ea typeface="Times New Roman" panose="02020603050405020304" pitchFamily="18" charset="0"/>
              </a:rPr>
              <a:t> Với các tập dữ liệu có kích thước và độ phức tạp cao hơn, ResNet50 có thể gặp khó khăn về khả năng mở rộng và hiệu suất.</a:t>
            </a:r>
          </a:p>
          <a:p>
            <a:pPr algn="just">
              <a:lnSpc>
                <a:spcPct val="150000"/>
              </a:lnSpc>
              <a:spcBef>
                <a:spcPts val="0"/>
              </a:spcBef>
            </a:pPr>
            <a:r>
              <a:rPr lang="vi-VN" sz="2000" b="1" dirty="0">
                <a:effectLst/>
                <a:ea typeface="Times New Roman" panose="02020603050405020304" pitchFamily="18" charset="0"/>
              </a:rPr>
              <a:t>Độ đa dạng dữ liệu thực tế:</a:t>
            </a:r>
            <a:r>
              <a:rPr lang="vi-VN" sz="2000" dirty="0">
                <a:effectLst/>
                <a:ea typeface="Times New Roman" panose="02020603050405020304" pitchFamily="18" charset="0"/>
              </a:rPr>
              <a:t> Kết quả thử nghiệm trên dữ liệu thực tế còn hạn chế, chưa đủ để khẳng định toàn diện khả năng ứng dụng của mô hình trong môi trường thực tế.</a:t>
            </a:r>
          </a:p>
          <a:p>
            <a:pPr marL="0" indent="0">
              <a:buNone/>
            </a:pPr>
            <a:endParaRPr lang="vi-VN" sz="2000" dirty="0"/>
          </a:p>
        </p:txBody>
      </p:sp>
    </p:spTree>
    <p:extLst>
      <p:ext uri="{BB962C8B-B14F-4D97-AF65-F5344CB8AC3E}">
        <p14:creationId xmlns:p14="http://schemas.microsoft.com/office/powerpoint/2010/main" val="503157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28B52-78EE-AF8A-02B4-D66A68A28A3D}"/>
              </a:ext>
            </a:extLst>
          </p:cNvPr>
          <p:cNvSpPr>
            <a:spLocks noGrp="1"/>
          </p:cNvSpPr>
          <p:nvPr>
            <p:ph type="title"/>
          </p:nvPr>
        </p:nvSpPr>
        <p:spPr>
          <a:xfrm>
            <a:off x="838200" y="365125"/>
            <a:ext cx="10515600" cy="857185"/>
          </a:xfrm>
        </p:spPr>
        <p:txBody>
          <a:bodyPr>
            <a:normAutofit/>
          </a:bodyPr>
          <a:lstStyle/>
          <a:p>
            <a:pPr algn="ctr"/>
            <a:r>
              <a:rPr lang="vi-VN" sz="4500" dirty="0">
                <a:solidFill>
                  <a:srgbClr val="00B050"/>
                </a:solidFill>
              </a:rPr>
              <a:t>Hướng phát triển</a:t>
            </a:r>
          </a:p>
        </p:txBody>
      </p:sp>
      <p:sp>
        <p:nvSpPr>
          <p:cNvPr id="3" name="Content Placeholder 2">
            <a:extLst>
              <a:ext uri="{FF2B5EF4-FFF2-40B4-BE49-F238E27FC236}">
                <a16:creationId xmlns:a16="http://schemas.microsoft.com/office/drawing/2014/main" id="{5DC0342B-5AAE-66EB-3253-E15049386016}"/>
              </a:ext>
            </a:extLst>
          </p:cNvPr>
          <p:cNvSpPr>
            <a:spLocks noGrp="1"/>
          </p:cNvSpPr>
          <p:nvPr>
            <p:ph idx="1"/>
          </p:nvPr>
        </p:nvSpPr>
        <p:spPr>
          <a:xfrm>
            <a:off x="838200" y="1324947"/>
            <a:ext cx="10515600" cy="2547257"/>
          </a:xfrm>
        </p:spPr>
        <p:txBody>
          <a:bodyPr>
            <a:normAutofit/>
          </a:bodyPr>
          <a:lstStyle/>
          <a:p>
            <a:pPr>
              <a:lnSpc>
                <a:spcPct val="150000"/>
              </a:lnSpc>
              <a:spcBef>
                <a:spcPts val="0"/>
              </a:spcBef>
              <a:buFont typeface="Wingdings" panose="05000000000000000000" pitchFamily="2" charset="2"/>
              <a:buChar char="q"/>
            </a:pPr>
            <a:r>
              <a:rPr lang="vi-VN" sz="3000" b="1" dirty="0">
                <a:effectLst/>
                <a:ea typeface="Times New Roman" panose="02020603050405020304" pitchFamily="18" charset="0"/>
              </a:rPr>
              <a:t>Tối ưu hóa mô hình</a:t>
            </a:r>
          </a:p>
          <a:p>
            <a:pPr>
              <a:lnSpc>
                <a:spcPct val="150000"/>
              </a:lnSpc>
              <a:spcBef>
                <a:spcPts val="0"/>
              </a:spcBef>
              <a:buFont typeface="Wingdings" panose="05000000000000000000" pitchFamily="2" charset="2"/>
              <a:buChar char="q"/>
            </a:pPr>
            <a:r>
              <a:rPr lang="vi-VN" sz="3000" b="1" dirty="0">
                <a:effectLst/>
                <a:ea typeface="Times New Roman" panose="02020603050405020304" pitchFamily="18" charset="0"/>
              </a:rPr>
              <a:t>Thử nghiệm trên các tập dữ liệu lớn hơn</a:t>
            </a:r>
            <a:endParaRPr lang="vi-VN" sz="3000" dirty="0">
              <a:effectLst/>
              <a:ea typeface="Times New Roman" panose="02020603050405020304" pitchFamily="18" charset="0"/>
            </a:endParaRPr>
          </a:p>
          <a:p>
            <a:pPr>
              <a:lnSpc>
                <a:spcPct val="150000"/>
              </a:lnSpc>
              <a:spcBef>
                <a:spcPts val="0"/>
              </a:spcBef>
              <a:buFont typeface="Wingdings" panose="05000000000000000000" pitchFamily="2" charset="2"/>
              <a:buChar char="q"/>
            </a:pPr>
            <a:r>
              <a:rPr lang="vi-VN" sz="3000" b="1" dirty="0">
                <a:effectLst/>
                <a:ea typeface="Times New Roman" panose="02020603050405020304" pitchFamily="18" charset="0"/>
              </a:rPr>
              <a:t>Cải thiện khả năng ứng dụng thực tiễn</a:t>
            </a:r>
            <a:endParaRPr lang="vi-VN" sz="3000" dirty="0"/>
          </a:p>
        </p:txBody>
      </p:sp>
    </p:spTree>
    <p:extLst>
      <p:ext uri="{BB962C8B-B14F-4D97-AF65-F5344CB8AC3E}">
        <p14:creationId xmlns:p14="http://schemas.microsoft.com/office/powerpoint/2010/main" val="3182554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D7C9B-24F4-7B4A-28E2-A62D2278C2E7}"/>
              </a:ext>
            </a:extLst>
          </p:cNvPr>
          <p:cNvSpPr>
            <a:spLocks noGrp="1"/>
          </p:cNvSpPr>
          <p:nvPr>
            <p:ph type="title"/>
          </p:nvPr>
        </p:nvSpPr>
        <p:spPr>
          <a:xfrm>
            <a:off x="838200" y="1832541"/>
            <a:ext cx="10515600" cy="3192917"/>
          </a:xfrm>
        </p:spPr>
        <p:txBody>
          <a:bodyPr>
            <a:noAutofit/>
          </a:bodyPr>
          <a:lstStyle/>
          <a:p>
            <a:pPr algn="ctr"/>
            <a:r>
              <a:rPr lang="vi-VN" sz="8000" dirty="0">
                <a:solidFill>
                  <a:srgbClr val="00B050"/>
                </a:solidFill>
                <a:latin typeface="Calibri" panose="020F0502020204030204" pitchFamily="34" charset="0"/>
                <a:ea typeface="Calibri" panose="020F0502020204030204" pitchFamily="34" charset="0"/>
                <a:cs typeface="Calibri" panose="020F0502020204030204" pitchFamily="34" charset="0"/>
              </a:rPr>
              <a:t>Cảm ơn thầy đã theo </a:t>
            </a:r>
            <a:r>
              <a:rPr lang="vi-VN" sz="8000" dirty="0" err="1">
                <a:solidFill>
                  <a:srgbClr val="00B050"/>
                </a:solidFill>
                <a:latin typeface="Calibri" panose="020F0502020204030204" pitchFamily="34" charset="0"/>
                <a:ea typeface="Calibri" panose="020F0502020204030204" pitchFamily="34" charset="0"/>
                <a:cs typeface="Calibri" panose="020F0502020204030204" pitchFamily="34" charset="0"/>
              </a:rPr>
              <a:t>dỗi</a:t>
            </a:r>
            <a:r>
              <a:rPr lang="vi-VN" sz="8000" dirty="0">
                <a:solidFill>
                  <a:srgbClr val="00B050"/>
                </a:solidFill>
                <a:latin typeface="Calibri" panose="020F0502020204030204" pitchFamily="34" charset="0"/>
                <a:ea typeface="Calibri" panose="020F0502020204030204" pitchFamily="34" charset="0"/>
                <a:cs typeface="Calibri" panose="020F0502020204030204" pitchFamily="34" charset="0"/>
              </a:rPr>
              <a:t> bài thuyết trình của em</a:t>
            </a:r>
          </a:p>
        </p:txBody>
      </p:sp>
    </p:spTree>
    <p:extLst>
      <p:ext uri="{BB962C8B-B14F-4D97-AF65-F5344CB8AC3E}">
        <p14:creationId xmlns:p14="http://schemas.microsoft.com/office/powerpoint/2010/main" val="73271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787F4-CA31-619F-8707-73ABB35EF406}"/>
              </a:ext>
            </a:extLst>
          </p:cNvPr>
          <p:cNvSpPr>
            <a:spLocks noGrp="1"/>
          </p:cNvSpPr>
          <p:nvPr>
            <p:ph type="title"/>
          </p:nvPr>
        </p:nvSpPr>
        <p:spPr/>
        <p:txBody>
          <a:bodyPr>
            <a:normAutofit/>
          </a:bodyPr>
          <a:lstStyle/>
          <a:p>
            <a:pPr algn="ctr"/>
            <a:r>
              <a:rPr lang="vi-VN" sz="4500" dirty="0">
                <a:solidFill>
                  <a:srgbClr val="00B050"/>
                </a:solidFill>
                <a:ea typeface="Calibri" panose="020F0502020204030204" pitchFamily="34" charset="0"/>
                <a:cs typeface="Calibri" panose="020F0502020204030204" pitchFamily="34" charset="0"/>
              </a:rPr>
              <a:t>Lý do chọn đề tài</a:t>
            </a:r>
          </a:p>
        </p:txBody>
      </p:sp>
      <p:sp>
        <p:nvSpPr>
          <p:cNvPr id="3" name="Content Placeholder 2">
            <a:extLst>
              <a:ext uri="{FF2B5EF4-FFF2-40B4-BE49-F238E27FC236}">
                <a16:creationId xmlns:a16="http://schemas.microsoft.com/office/drawing/2014/main" id="{541A64A8-244C-9C95-214E-9F019BA6EC39}"/>
              </a:ext>
            </a:extLst>
          </p:cNvPr>
          <p:cNvSpPr>
            <a:spLocks noGrp="1"/>
          </p:cNvSpPr>
          <p:nvPr>
            <p:ph idx="1"/>
          </p:nvPr>
        </p:nvSpPr>
        <p:spPr>
          <a:xfrm>
            <a:off x="361950" y="1492898"/>
            <a:ext cx="11601449" cy="4264090"/>
          </a:xfrm>
        </p:spPr>
        <p:txBody>
          <a:bodyPr>
            <a:normAutofit fontScale="25000" lnSpcReduction="20000"/>
          </a:bodyPr>
          <a:lstStyle/>
          <a:p>
            <a:pPr algn="just">
              <a:lnSpc>
                <a:spcPct val="150000"/>
              </a:lnSpc>
            </a:pPr>
            <a:r>
              <a:rPr lang="vi-VN" sz="9200" dirty="0">
                <a:effectLst/>
                <a:ea typeface="Times New Roman" panose="02020603050405020304" pitchFamily="18" charset="0"/>
              </a:rPr>
              <a:t>Trong thời đại công nghệ 4.0, trí tuệ nhân tạo (AI) và học máy (</a:t>
            </a:r>
            <a:r>
              <a:rPr lang="vi-VN" sz="9200" dirty="0" err="1">
                <a:effectLst/>
                <a:ea typeface="Times New Roman" panose="02020603050405020304" pitchFamily="18" charset="0"/>
              </a:rPr>
              <a:t>Machine</a:t>
            </a:r>
            <a:r>
              <a:rPr lang="vi-VN" sz="9200" dirty="0">
                <a:effectLst/>
                <a:ea typeface="Times New Roman" panose="02020603050405020304" pitchFamily="18" charset="0"/>
              </a:rPr>
              <a:t> </a:t>
            </a:r>
            <a:r>
              <a:rPr lang="vi-VN" sz="9200" dirty="0" err="1">
                <a:effectLst/>
                <a:ea typeface="Times New Roman" panose="02020603050405020304" pitchFamily="18" charset="0"/>
              </a:rPr>
              <a:t>Learning</a:t>
            </a:r>
            <a:r>
              <a:rPr lang="vi-VN" sz="9200" dirty="0">
                <a:effectLst/>
                <a:ea typeface="Times New Roman" panose="02020603050405020304" pitchFamily="18" charset="0"/>
              </a:rPr>
              <a:t>) đang ngày càng phát triển và có ảnh hưởng sâu rộng đến nhiều lĩnh vực, từ công nghiệp, y tế, đến đời sống hàng ngày. Trong số đó, nhận diện đối tượng là một trong những ứng dụng cốt lõi của thị giác máy tính (</a:t>
            </a:r>
            <a:r>
              <a:rPr lang="vi-VN" sz="9200" dirty="0" err="1">
                <a:effectLst/>
                <a:ea typeface="Times New Roman" panose="02020603050405020304" pitchFamily="18" charset="0"/>
              </a:rPr>
              <a:t>Computer</a:t>
            </a:r>
            <a:r>
              <a:rPr lang="vi-VN" sz="9200" dirty="0">
                <a:effectLst/>
                <a:ea typeface="Times New Roman" panose="02020603050405020304" pitchFamily="18" charset="0"/>
              </a:rPr>
              <a:t> </a:t>
            </a:r>
            <a:r>
              <a:rPr lang="vi-VN" sz="9200" dirty="0" err="1">
                <a:effectLst/>
                <a:ea typeface="Times New Roman" panose="02020603050405020304" pitchFamily="18" charset="0"/>
              </a:rPr>
              <a:t>Vision</a:t>
            </a:r>
            <a:r>
              <a:rPr lang="vi-VN" sz="9200" dirty="0">
                <a:effectLst/>
                <a:ea typeface="Times New Roman" panose="02020603050405020304" pitchFamily="18" charset="0"/>
              </a:rPr>
              <a:t>), mang lại nhiều giá trị thiết thực. Nhận diện đối tượng giúp máy tính có thể phân tích, nhận biết các đối tượng trong hình ảnh hoặc </a:t>
            </a:r>
            <a:r>
              <a:rPr lang="vi-VN" sz="9200" dirty="0" err="1">
                <a:effectLst/>
                <a:ea typeface="Times New Roman" panose="02020603050405020304" pitchFamily="18" charset="0"/>
              </a:rPr>
              <a:t>video</a:t>
            </a:r>
            <a:r>
              <a:rPr lang="vi-VN" sz="9200" dirty="0">
                <a:effectLst/>
                <a:ea typeface="Times New Roman" panose="02020603050405020304" pitchFamily="18" charset="0"/>
              </a:rPr>
              <a:t>, mở ra nhiều tiềm năng ứng dụng trong giám sát an ninh, tự động hóa, chẩn đoán y tế, và hỗ trợ người khuyết tật.</a:t>
            </a:r>
          </a:p>
          <a:p>
            <a:pPr algn="just">
              <a:lnSpc>
                <a:spcPct val="150000"/>
              </a:lnSpc>
            </a:pPr>
            <a:r>
              <a:rPr lang="vi-VN" sz="9200" dirty="0">
                <a:effectLst/>
                <a:ea typeface="Times New Roman" panose="02020603050405020304" pitchFamily="18" charset="0"/>
              </a:rPr>
              <a:t>Một trong những mô hình được chứng minh là hiệu quả và phổ biến nhất cho nhận diện đối tượng là </a:t>
            </a:r>
            <a:r>
              <a:rPr lang="vi-VN" sz="9200" dirty="0" err="1">
                <a:effectLst/>
                <a:ea typeface="Times New Roman" panose="02020603050405020304" pitchFamily="18" charset="0"/>
              </a:rPr>
              <a:t>ResNet</a:t>
            </a:r>
            <a:r>
              <a:rPr lang="vi-VN" sz="9200" dirty="0">
                <a:effectLst/>
                <a:ea typeface="Times New Roman" panose="02020603050405020304" pitchFamily="18" charset="0"/>
              </a:rPr>
              <a:t> (</a:t>
            </a:r>
            <a:r>
              <a:rPr lang="vi-VN" sz="9200" dirty="0" err="1">
                <a:effectLst/>
                <a:ea typeface="Times New Roman" panose="02020603050405020304" pitchFamily="18" charset="0"/>
              </a:rPr>
              <a:t>Residual</a:t>
            </a:r>
            <a:r>
              <a:rPr lang="vi-VN" sz="9200" dirty="0">
                <a:effectLst/>
                <a:ea typeface="Times New Roman" panose="02020603050405020304" pitchFamily="18" charset="0"/>
              </a:rPr>
              <a:t> </a:t>
            </a:r>
            <a:r>
              <a:rPr lang="vi-VN" sz="9200" dirty="0" err="1">
                <a:effectLst/>
                <a:ea typeface="Times New Roman" panose="02020603050405020304" pitchFamily="18" charset="0"/>
              </a:rPr>
              <a:t>Networks</a:t>
            </a:r>
            <a:r>
              <a:rPr lang="vi-VN" sz="9200" dirty="0">
                <a:effectLst/>
                <a:ea typeface="Times New Roman" panose="02020603050405020304" pitchFamily="18" charset="0"/>
              </a:rPr>
              <a:t>).</a:t>
            </a:r>
          </a:p>
          <a:p>
            <a:pPr marL="0" indent="0">
              <a:buNone/>
            </a:pPr>
            <a:endParaRPr lang="vi-VN" dirty="0"/>
          </a:p>
        </p:txBody>
      </p:sp>
    </p:spTree>
    <p:extLst>
      <p:ext uri="{BB962C8B-B14F-4D97-AF65-F5344CB8AC3E}">
        <p14:creationId xmlns:p14="http://schemas.microsoft.com/office/powerpoint/2010/main" val="3157576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75AA-7FEA-5329-1DB8-A6E381D126EA}"/>
              </a:ext>
            </a:extLst>
          </p:cNvPr>
          <p:cNvSpPr>
            <a:spLocks noGrp="1"/>
          </p:cNvSpPr>
          <p:nvPr>
            <p:ph type="title"/>
          </p:nvPr>
        </p:nvSpPr>
        <p:spPr>
          <a:xfrm>
            <a:off x="838200" y="2766218"/>
            <a:ext cx="10515600" cy="1325563"/>
          </a:xfrm>
        </p:spPr>
        <p:txBody>
          <a:bodyPr>
            <a:normAutofit/>
          </a:bodyPr>
          <a:lstStyle/>
          <a:p>
            <a:pPr algn="ctr"/>
            <a:r>
              <a:rPr lang="vi-VN" sz="8000" dirty="0">
                <a:solidFill>
                  <a:srgbClr val="00B050"/>
                </a:solidFill>
                <a:ea typeface="Calibri" panose="020F0502020204030204" pitchFamily="34" charset="0"/>
                <a:cs typeface="Calibri" panose="020F0502020204030204" pitchFamily="34" charset="0"/>
              </a:rPr>
              <a:t>1.Tổng quan</a:t>
            </a:r>
          </a:p>
        </p:txBody>
      </p:sp>
    </p:spTree>
    <p:extLst>
      <p:ext uri="{BB962C8B-B14F-4D97-AF65-F5344CB8AC3E}">
        <p14:creationId xmlns:p14="http://schemas.microsoft.com/office/powerpoint/2010/main" val="3005422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1601553-0471-1ACA-9B23-78383AE6975C}"/>
              </a:ext>
            </a:extLst>
          </p:cNvPr>
          <p:cNvSpPr>
            <a:spLocks noGrp="1"/>
          </p:cNvSpPr>
          <p:nvPr>
            <p:ph idx="1"/>
          </p:nvPr>
        </p:nvSpPr>
        <p:spPr>
          <a:xfrm>
            <a:off x="451819" y="188020"/>
            <a:ext cx="4726671" cy="3908586"/>
          </a:xfrm>
        </p:spPr>
        <p:txBody>
          <a:bodyPr>
            <a:normAutofit fontScale="25000" lnSpcReduction="20000"/>
          </a:bodyPr>
          <a:lstStyle/>
          <a:p>
            <a:pPr marL="0" indent="0" algn="just">
              <a:lnSpc>
                <a:spcPct val="150000"/>
              </a:lnSpc>
              <a:buNone/>
            </a:pPr>
            <a:r>
              <a:rPr lang="vi-VN" sz="8000">
                <a:effectLst/>
                <a:ea typeface="Times New Roman" panose="02020603050405020304" pitchFamily="18" charset="0"/>
              </a:rPr>
              <a:t>ResNet, viết tắt của Residual Network (Mạng Phần Dư), là một kiến trúc mạng nơ-ron sâu do các nhà nghiên cứu của Microsoft giới thiệu vào năm 2015 và đã đạt giải nhất trong cuộc thi nhận diện hình ảnh ILSVRC (ImageNet Large Scale Visual Recognition Challenge) cùng năm. Với kiến trúc mạng sâu và tiên tiến, ResNet đã tạo ra bước đột phá trong lĩnh vực học sâu (Deep Learning), đặc biệt trong các bài toán thị giác máy tính như phân loại hình ảnh và nhận diện đối tượng.</a:t>
            </a:r>
          </a:p>
          <a:p>
            <a:pPr marL="0" indent="0">
              <a:buNone/>
            </a:pPr>
            <a:endParaRPr lang="vi-VN" sz="2000" dirty="0"/>
          </a:p>
        </p:txBody>
      </p:sp>
      <p:pic>
        <p:nvPicPr>
          <p:cNvPr id="7" name="Picture 6" descr="A diagram of a diagram&#10;&#10;Description automatically generated">
            <a:extLst>
              <a:ext uri="{FF2B5EF4-FFF2-40B4-BE49-F238E27FC236}">
                <a16:creationId xmlns:a16="http://schemas.microsoft.com/office/drawing/2014/main" id="{1E8B3E3A-383E-8A80-5753-7F170C773E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3367" y="975212"/>
            <a:ext cx="6155141" cy="3681015"/>
          </a:xfrm>
          <a:prstGeom prst="rect">
            <a:avLst/>
          </a:prstGeom>
          <a:ln w="28575">
            <a:solidFill>
              <a:srgbClr val="FF0000"/>
            </a:solidFill>
          </a:ln>
        </p:spPr>
      </p:pic>
    </p:spTree>
    <p:extLst>
      <p:ext uri="{BB962C8B-B14F-4D97-AF65-F5344CB8AC3E}">
        <p14:creationId xmlns:p14="http://schemas.microsoft.com/office/powerpoint/2010/main" val="2947337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E80E73-BFF8-F20C-0BC6-B4AD09386407}"/>
              </a:ext>
            </a:extLst>
          </p:cNvPr>
          <p:cNvSpPr>
            <a:spLocks noGrp="1"/>
          </p:cNvSpPr>
          <p:nvPr>
            <p:ph idx="1"/>
          </p:nvPr>
        </p:nvSpPr>
        <p:spPr>
          <a:xfrm>
            <a:off x="931506" y="355196"/>
            <a:ext cx="10515600" cy="5075219"/>
          </a:xfrm>
        </p:spPr>
        <p:txBody>
          <a:bodyPr/>
          <a:lstStyle/>
          <a:p>
            <a:pPr marL="0" indent="0" algn="ctr">
              <a:buNone/>
            </a:pPr>
            <a:r>
              <a:rPr lang="vi-VN" sz="4800" b="1" dirty="0">
                <a:solidFill>
                  <a:srgbClr val="00B050"/>
                </a:solidFill>
                <a:effectLst/>
                <a:ea typeface="Calibri" panose="020F0502020204030204" pitchFamily="34" charset="0"/>
                <a:cs typeface="Calibri" panose="020F0502020204030204" pitchFamily="34" charset="0"/>
              </a:rPr>
              <a:t>Một số điểm quan trọng về </a:t>
            </a:r>
            <a:r>
              <a:rPr lang="vi-VN" sz="4800" b="1" dirty="0" err="1">
                <a:solidFill>
                  <a:srgbClr val="00B050"/>
                </a:solidFill>
                <a:ea typeface="Calibri" panose="020F0502020204030204" pitchFamily="34" charset="0"/>
                <a:cs typeface="Calibri" panose="020F0502020204030204" pitchFamily="34" charset="0"/>
              </a:rPr>
              <a:t>ResNet</a:t>
            </a:r>
            <a:r>
              <a:rPr lang="vi-VN" sz="4800" b="1" dirty="0">
                <a:solidFill>
                  <a:srgbClr val="00B050"/>
                </a:solidFill>
                <a:effectLst/>
                <a:ea typeface="Calibri" panose="020F0502020204030204" pitchFamily="34" charset="0"/>
                <a:cs typeface="Calibri" panose="020F0502020204030204" pitchFamily="34" charset="0"/>
              </a:rPr>
              <a:t>:</a:t>
            </a:r>
          </a:p>
          <a:p>
            <a:pPr marL="0" indent="0">
              <a:buNone/>
            </a:pPr>
            <a:endParaRPr lang="vi-VN" sz="4800" b="1" dirty="0">
              <a:solidFill>
                <a:srgbClr val="00B050"/>
              </a:solidFill>
              <a:effectLst/>
              <a:ea typeface="Calibri" panose="020F0502020204030204" pitchFamily="34" charset="0"/>
              <a:cs typeface="Calibri" panose="020F0502020204030204" pitchFamily="34" charset="0"/>
            </a:endParaRPr>
          </a:p>
          <a:p>
            <a:pPr>
              <a:buFont typeface="Wingdings" panose="05000000000000000000" pitchFamily="2" charset="2"/>
              <a:buChar char="Ø"/>
            </a:pPr>
            <a:r>
              <a:rPr lang="vi-VN" sz="2800" dirty="0"/>
              <a:t>Hỗ trợ mạng rất sâu</a:t>
            </a:r>
          </a:p>
          <a:p>
            <a:pPr>
              <a:buFont typeface="Wingdings" panose="05000000000000000000" pitchFamily="2" charset="2"/>
              <a:buChar char="Ø"/>
            </a:pPr>
            <a:r>
              <a:rPr lang="vi-VN" sz="2800" dirty="0"/>
              <a:t>Hiệu suất cao trên các bài toán thị giác máy tính</a:t>
            </a:r>
          </a:p>
          <a:p>
            <a:pPr>
              <a:buFont typeface="Wingdings" panose="05000000000000000000" pitchFamily="2" charset="2"/>
              <a:buChar char="Ø"/>
            </a:pPr>
            <a:r>
              <a:rPr lang="vi-VN" sz="2800" dirty="0"/>
              <a:t>Kết nối tắt (</a:t>
            </a:r>
            <a:r>
              <a:rPr lang="vi-VN" sz="2800" dirty="0" err="1"/>
              <a:t>Skip</a:t>
            </a:r>
            <a:r>
              <a:rPr lang="vi-VN" sz="2800" dirty="0"/>
              <a:t> </a:t>
            </a:r>
            <a:r>
              <a:rPr lang="vi-VN" sz="2800" dirty="0" err="1"/>
              <a:t>Connections</a:t>
            </a:r>
            <a:r>
              <a:rPr lang="vi-VN" sz="2800" dirty="0"/>
              <a:t>)</a:t>
            </a:r>
          </a:p>
          <a:p>
            <a:pPr>
              <a:buFont typeface="Wingdings" panose="05000000000000000000" pitchFamily="2" charset="2"/>
              <a:buChar char="Ø"/>
            </a:pPr>
            <a:r>
              <a:rPr lang="vi-VN" sz="2800" dirty="0" err="1"/>
              <a:t>Residual</a:t>
            </a:r>
            <a:r>
              <a:rPr lang="vi-VN" sz="2800" dirty="0"/>
              <a:t> </a:t>
            </a:r>
            <a:r>
              <a:rPr lang="vi-VN" sz="2800" dirty="0" err="1"/>
              <a:t>Blocks</a:t>
            </a:r>
            <a:r>
              <a:rPr lang="vi-VN" sz="2800" dirty="0"/>
              <a:t> (Khối dư)</a:t>
            </a:r>
          </a:p>
          <a:p>
            <a:pPr>
              <a:buFont typeface="Wingdings" panose="05000000000000000000" pitchFamily="2" charset="2"/>
              <a:buChar char="Ø"/>
            </a:pPr>
            <a:r>
              <a:rPr lang="vi-VN" sz="2800" dirty="0"/>
              <a:t>Ứng dụng linh hoạt trong nhiều lĩnh vực</a:t>
            </a:r>
          </a:p>
        </p:txBody>
      </p:sp>
    </p:spTree>
    <p:extLst>
      <p:ext uri="{BB962C8B-B14F-4D97-AF65-F5344CB8AC3E}">
        <p14:creationId xmlns:p14="http://schemas.microsoft.com/office/powerpoint/2010/main" val="1051383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E2A892-3809-A749-4E22-9FEC32987715}"/>
              </a:ext>
            </a:extLst>
          </p:cNvPr>
          <p:cNvSpPr>
            <a:spLocks noGrp="1"/>
          </p:cNvSpPr>
          <p:nvPr>
            <p:ph idx="1"/>
          </p:nvPr>
        </p:nvSpPr>
        <p:spPr>
          <a:xfrm>
            <a:off x="1526381" y="456147"/>
            <a:ext cx="9139238" cy="4351338"/>
          </a:xfrm>
        </p:spPr>
        <p:txBody>
          <a:bodyPr>
            <a:normAutofit/>
          </a:bodyPr>
          <a:lstStyle/>
          <a:p>
            <a:pPr marL="0" indent="0" algn="ctr">
              <a:buNone/>
            </a:pPr>
            <a:r>
              <a:rPr lang="vi-VN" sz="4500" b="1" dirty="0">
                <a:solidFill>
                  <a:srgbClr val="00B050"/>
                </a:solidFill>
                <a:ea typeface="Calibri" panose="020F0502020204030204" pitchFamily="34" charset="0"/>
                <a:cs typeface="Calibri" panose="020F0502020204030204" pitchFamily="34" charset="0"/>
              </a:rPr>
              <a:t>Các</a:t>
            </a:r>
            <a:r>
              <a:rPr lang="vi-VN" sz="4800" b="1" dirty="0">
                <a:solidFill>
                  <a:srgbClr val="00B050"/>
                </a:solidFill>
                <a:ea typeface="Calibri" panose="020F0502020204030204" pitchFamily="34" charset="0"/>
                <a:cs typeface="Calibri" panose="020F0502020204030204" pitchFamily="34" charset="0"/>
              </a:rPr>
              <a:t> </a:t>
            </a:r>
            <a:r>
              <a:rPr lang="vi-VN" sz="4500" b="1" dirty="0">
                <a:solidFill>
                  <a:srgbClr val="00B050"/>
                </a:solidFill>
                <a:ea typeface="Calibri" panose="020F0502020204030204" pitchFamily="34" charset="0"/>
                <a:cs typeface="Calibri" panose="020F0502020204030204" pitchFamily="34" charset="0"/>
              </a:rPr>
              <a:t>biến</a:t>
            </a:r>
            <a:r>
              <a:rPr lang="vi-VN" sz="4800" b="1" dirty="0">
                <a:solidFill>
                  <a:srgbClr val="00B050"/>
                </a:solidFill>
                <a:ea typeface="Calibri" panose="020F0502020204030204" pitchFamily="34" charset="0"/>
                <a:cs typeface="Calibri" panose="020F0502020204030204" pitchFamily="34" charset="0"/>
              </a:rPr>
              <a:t> thể của </a:t>
            </a:r>
            <a:r>
              <a:rPr lang="vi-VN" sz="4800" b="1" dirty="0" err="1">
                <a:solidFill>
                  <a:srgbClr val="00B050"/>
                </a:solidFill>
                <a:ea typeface="Calibri" panose="020F0502020204030204" pitchFamily="34" charset="0"/>
                <a:cs typeface="Calibri" panose="020F0502020204030204" pitchFamily="34" charset="0"/>
              </a:rPr>
              <a:t>ResNet</a:t>
            </a:r>
            <a:r>
              <a:rPr lang="vi-VN" sz="4800" b="1" dirty="0">
                <a:solidFill>
                  <a:srgbClr val="00B050"/>
                </a:solidFill>
                <a:ea typeface="Calibri" panose="020F0502020204030204" pitchFamily="34" charset="0"/>
                <a:cs typeface="Calibri" panose="020F0502020204030204" pitchFamily="34" charset="0"/>
              </a:rPr>
              <a:t>:</a:t>
            </a:r>
          </a:p>
          <a:p>
            <a:pPr>
              <a:buFont typeface="Wingdings" panose="05000000000000000000" pitchFamily="2" charset="2"/>
              <a:buChar char="Ø"/>
            </a:pPr>
            <a:r>
              <a:rPr lang="vi-VN" sz="4000" dirty="0">
                <a:latin typeface="Calibri" panose="020F0502020204030204" pitchFamily="34" charset="0"/>
                <a:ea typeface="Calibri" panose="020F0502020204030204" pitchFamily="34" charset="0"/>
                <a:cs typeface="Calibri" panose="020F0502020204030204" pitchFamily="34" charset="0"/>
              </a:rPr>
              <a:t> </a:t>
            </a:r>
            <a:r>
              <a:rPr lang="vi-VN" sz="4000" dirty="0">
                <a:ea typeface="Calibri" panose="020F0502020204030204" pitchFamily="34" charset="0"/>
                <a:cs typeface="Calibri" panose="020F0502020204030204" pitchFamily="34" charset="0"/>
              </a:rPr>
              <a:t>ResNet-18</a:t>
            </a:r>
          </a:p>
          <a:p>
            <a:pPr>
              <a:buFont typeface="Wingdings" panose="05000000000000000000" pitchFamily="2" charset="2"/>
              <a:buChar char="Ø"/>
            </a:pPr>
            <a:r>
              <a:rPr lang="vi-VN" sz="4000" dirty="0">
                <a:ea typeface="Calibri" panose="020F0502020204030204" pitchFamily="34" charset="0"/>
                <a:cs typeface="Calibri" panose="020F0502020204030204" pitchFamily="34" charset="0"/>
              </a:rPr>
              <a:t> ResNet-34</a:t>
            </a:r>
          </a:p>
          <a:p>
            <a:pPr>
              <a:buFont typeface="Wingdings" panose="05000000000000000000" pitchFamily="2" charset="2"/>
              <a:buChar char="Ø"/>
            </a:pPr>
            <a:r>
              <a:rPr lang="vi-VN" sz="4000" dirty="0">
                <a:ea typeface="Calibri" panose="020F0502020204030204" pitchFamily="34" charset="0"/>
                <a:cs typeface="Calibri" panose="020F0502020204030204" pitchFamily="34" charset="0"/>
              </a:rPr>
              <a:t> ResNet-50</a:t>
            </a:r>
          </a:p>
          <a:p>
            <a:pPr>
              <a:buFont typeface="Wingdings" panose="05000000000000000000" pitchFamily="2" charset="2"/>
              <a:buChar char="Ø"/>
            </a:pPr>
            <a:r>
              <a:rPr lang="vi-VN" sz="4000" dirty="0">
                <a:ea typeface="Calibri" panose="020F0502020204030204" pitchFamily="34" charset="0"/>
                <a:cs typeface="Calibri" panose="020F0502020204030204" pitchFamily="34" charset="0"/>
              </a:rPr>
              <a:t> ResNet-101</a:t>
            </a:r>
          </a:p>
          <a:p>
            <a:pPr>
              <a:buFont typeface="Wingdings" panose="05000000000000000000" pitchFamily="2" charset="2"/>
              <a:buChar char="Ø"/>
            </a:pPr>
            <a:r>
              <a:rPr lang="vi-VN" sz="4000" dirty="0">
                <a:ea typeface="Calibri" panose="020F0502020204030204" pitchFamily="34" charset="0"/>
                <a:cs typeface="Calibri" panose="020F0502020204030204" pitchFamily="34" charset="0"/>
              </a:rPr>
              <a:t> ResNet-152</a:t>
            </a:r>
          </a:p>
          <a:p>
            <a:pPr marL="0" indent="0">
              <a:buNone/>
            </a:pPr>
            <a:endParaRPr lang="vi-V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7057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93F1E-4501-7151-8D0D-5F87452C6C1F}"/>
              </a:ext>
            </a:extLst>
          </p:cNvPr>
          <p:cNvSpPr>
            <a:spLocks noGrp="1"/>
          </p:cNvSpPr>
          <p:nvPr>
            <p:ph type="title"/>
          </p:nvPr>
        </p:nvSpPr>
        <p:spPr>
          <a:xfrm>
            <a:off x="838200" y="2766218"/>
            <a:ext cx="10515600" cy="1325563"/>
          </a:xfrm>
        </p:spPr>
        <p:txBody>
          <a:bodyPr>
            <a:normAutofit/>
          </a:bodyPr>
          <a:lstStyle/>
          <a:p>
            <a:pPr algn="ctr"/>
            <a:r>
              <a:rPr lang="vi-VN" sz="8000" dirty="0">
                <a:solidFill>
                  <a:srgbClr val="00B050"/>
                </a:solidFill>
                <a:latin typeface="Calibri" panose="020F0502020204030204" pitchFamily="34" charset="0"/>
                <a:ea typeface="Calibri" panose="020F0502020204030204" pitchFamily="34" charset="0"/>
                <a:cs typeface="Calibri" panose="020F0502020204030204" pitchFamily="34" charset="0"/>
              </a:rPr>
              <a:t>2.Nghiên cứu lý thuyết </a:t>
            </a:r>
          </a:p>
        </p:txBody>
      </p:sp>
    </p:spTree>
    <p:extLst>
      <p:ext uri="{BB962C8B-B14F-4D97-AF65-F5344CB8AC3E}">
        <p14:creationId xmlns:p14="http://schemas.microsoft.com/office/powerpoint/2010/main" val="1262971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TotalTime>
  <Words>2187</Words>
  <Application>Microsoft Office PowerPoint</Application>
  <PresentationFormat>Widescreen</PresentationFormat>
  <Paragraphs>179</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Symbol</vt:lpstr>
      <vt:lpstr>Times New Roman</vt:lpstr>
      <vt:lpstr>Wingdings</vt:lpstr>
      <vt:lpstr>Office Theme</vt:lpstr>
      <vt:lpstr>BÁO CÁO THỰC TẬP ĐỒ ÁN CHUYÊN NGÀNH</vt:lpstr>
      <vt:lpstr>ĐỀ TÀI NHẬN DẠNG ĐỐI TƯỢNG DỰA TRÊN MO HÌNH RESNET </vt:lpstr>
      <vt:lpstr>Cấu trúc bài thuyết trình</vt:lpstr>
      <vt:lpstr>Lý do chọn đề tài</vt:lpstr>
      <vt:lpstr>1.Tổng quan</vt:lpstr>
      <vt:lpstr>PowerPoint Presentation</vt:lpstr>
      <vt:lpstr>PowerPoint Presentation</vt:lpstr>
      <vt:lpstr>PowerPoint Presentation</vt:lpstr>
      <vt:lpstr>2.Nghiên cứu lý thuyết </vt:lpstr>
      <vt:lpstr>Sơ đồ khối của mô hình ResNet</vt:lpstr>
      <vt:lpstr>Những đặc điểm chính của ResNet</vt:lpstr>
      <vt:lpstr>Cơ chế hoạt động của mô hình ResNet</vt:lpstr>
      <vt:lpstr>Ưu điểm và ứng dụng thực tiễn của mô hình ResNet</vt:lpstr>
      <vt:lpstr>Các thành phần chính trong ResNet</vt:lpstr>
      <vt:lpstr>3.Hiện thực hóa nghiên cứu</vt:lpstr>
      <vt:lpstr>Tổng quan bài toán</vt:lpstr>
      <vt:lpstr>PowerPoint Presentation</vt:lpstr>
      <vt:lpstr>Sơ đồ khối của bài toán</vt:lpstr>
      <vt:lpstr>Thiết lập môi trường thực nghiệm trên Google Colab</vt:lpstr>
      <vt:lpstr>Các bước triển khai</vt:lpstr>
      <vt:lpstr>Tiền xử lý dữ liệu</vt:lpstr>
      <vt:lpstr>Chuẩn hóa dữ liệu</vt:lpstr>
      <vt:lpstr>Chuẩn hóa dữ liệu</vt:lpstr>
      <vt:lpstr>Xây dựng kiến trúc mô hình ResNet-50</vt:lpstr>
      <vt:lpstr>Triển khai mô hình</vt:lpstr>
      <vt:lpstr>Triển khai mô hình</vt:lpstr>
      <vt:lpstr>4.Kết quả nghiên cứu</vt:lpstr>
      <vt:lpstr>Kết quả huấn luyện</vt:lpstr>
      <vt:lpstr>Kết quả kiểm thử</vt:lpstr>
      <vt:lpstr>Ma trận nhầm lẫn</vt:lpstr>
      <vt:lpstr>Dự đoán trên dữ liệu thực tế</vt:lpstr>
      <vt:lpstr>5.Kết luận và hướng phát triển</vt:lpstr>
      <vt:lpstr>Kết luận</vt:lpstr>
      <vt:lpstr>Hạn chế</vt:lpstr>
      <vt:lpstr>Hướng phát triển</vt:lpstr>
      <vt:lpstr>Cảm ơn thầy đã theo dỗi bài thuyết trình của 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TẬP ĐỒ ÁN CƠ SỞ NGÀNH</dc:title>
  <dc:creator>minh thu Phan</dc:creator>
  <cp:lastModifiedBy>minh thu Phan</cp:lastModifiedBy>
  <cp:revision>4</cp:revision>
  <dcterms:created xsi:type="dcterms:W3CDTF">2024-01-17T13:14:52Z</dcterms:created>
  <dcterms:modified xsi:type="dcterms:W3CDTF">2025-01-12T19:04:29Z</dcterms:modified>
</cp:coreProperties>
</file>