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87" r:id="rId8"/>
    <p:sldId id="288"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9" r:id="rId29"/>
    <p:sldId id="290" r:id="rId30"/>
    <p:sldId id="291" r:id="rId31"/>
    <p:sldId id="286" r:id="rId32"/>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F1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0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05067C9-18E1-BE28-FA1B-ED931A55B2E4}"/>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endParaRPr lang="vi-VN" dirty="0"/>
          </a:p>
        </p:txBody>
      </p:sp>
      <p:sp>
        <p:nvSpPr>
          <p:cNvPr id="3" name="Subtitle 2">
            <a:extLst>
              <a:ext uri="{FF2B5EF4-FFF2-40B4-BE49-F238E27FC236}">
                <a16:creationId xmlns="" xmlns:a16="http://schemas.microsoft.com/office/drawing/2014/main" id="{09C62E47-70CC-1E4F-CE6E-B0C601DC65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a:extLst>
              <a:ext uri="{FF2B5EF4-FFF2-40B4-BE49-F238E27FC236}">
                <a16:creationId xmlns="" xmlns:a16="http://schemas.microsoft.com/office/drawing/2014/main" id="{1B23B866-DE3C-B061-36B7-F36683CDF3EA}"/>
              </a:ext>
            </a:extLst>
          </p:cNvPr>
          <p:cNvSpPr>
            <a:spLocks noGrp="1"/>
          </p:cNvSpPr>
          <p:nvPr>
            <p:ph type="dt" sz="half" idx="10"/>
          </p:nvPr>
        </p:nvSpPr>
        <p:spPr/>
        <p:txBody>
          <a:bodyPr/>
          <a:lstStyle/>
          <a:p>
            <a:fld id="{3832D520-9843-49A8-A3B0-3B2342190399}" type="datetimeFigureOut">
              <a:rPr lang="vi-VN" smtClean="0"/>
              <a:t>18/01/2024</a:t>
            </a:fld>
            <a:endParaRPr lang="vi-VN"/>
          </a:p>
        </p:txBody>
      </p:sp>
      <p:sp>
        <p:nvSpPr>
          <p:cNvPr id="5" name="Footer Placeholder 4">
            <a:extLst>
              <a:ext uri="{FF2B5EF4-FFF2-40B4-BE49-F238E27FC236}">
                <a16:creationId xmlns="" xmlns:a16="http://schemas.microsoft.com/office/drawing/2014/main" id="{E7B19268-5494-712D-EB1F-7BF93560C2C2}"/>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 xmlns:a16="http://schemas.microsoft.com/office/drawing/2014/main" id="{6F369930-7D87-BC5E-01A9-3C9FAD6C37D9}"/>
              </a:ext>
            </a:extLst>
          </p:cNvPr>
          <p:cNvSpPr>
            <a:spLocks noGrp="1"/>
          </p:cNvSpPr>
          <p:nvPr>
            <p:ph type="sldNum" sz="quarter" idx="12"/>
          </p:nvPr>
        </p:nvSpPr>
        <p:spPr/>
        <p:txBody>
          <a:bodyPr/>
          <a:lstStyle/>
          <a:p>
            <a:fld id="{5D181E43-88E2-4F21-9704-B16599B356FD}" type="slidenum">
              <a:rPr lang="vi-VN" smtClean="0"/>
              <a:t>‹#›</a:t>
            </a:fld>
            <a:endParaRPr lang="vi-VN"/>
          </a:p>
        </p:txBody>
      </p:sp>
    </p:spTree>
    <p:extLst>
      <p:ext uri="{BB962C8B-B14F-4D97-AF65-F5344CB8AC3E}">
        <p14:creationId xmlns:p14="http://schemas.microsoft.com/office/powerpoint/2010/main" val="64926277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833D21-7DF9-125B-7528-3972B3FFA2BE}"/>
              </a:ext>
            </a:extLst>
          </p:cNvPr>
          <p:cNvSpPr>
            <a:spLocks noGrp="1"/>
          </p:cNvSpPr>
          <p:nvPr>
            <p:ph type="title"/>
          </p:nvPr>
        </p:nvSpPr>
        <p:spPr/>
        <p:txBody>
          <a:bodyPr/>
          <a:lstStyle/>
          <a:p>
            <a:r>
              <a:rPr lang="en-US"/>
              <a:t>Click to edit Master title style</a:t>
            </a:r>
            <a:endParaRPr lang="vi-VN"/>
          </a:p>
        </p:txBody>
      </p:sp>
      <p:sp>
        <p:nvSpPr>
          <p:cNvPr id="3" name="Vertical Text Placeholder 2">
            <a:extLst>
              <a:ext uri="{FF2B5EF4-FFF2-40B4-BE49-F238E27FC236}">
                <a16:creationId xmlns="" xmlns:a16="http://schemas.microsoft.com/office/drawing/2014/main" id="{BCD028B0-7D9C-8AE5-F910-81BA456CFA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 xmlns:a16="http://schemas.microsoft.com/office/drawing/2014/main" id="{CC3E252F-8F9F-03BE-290F-2B38812C6803}"/>
              </a:ext>
            </a:extLst>
          </p:cNvPr>
          <p:cNvSpPr>
            <a:spLocks noGrp="1"/>
          </p:cNvSpPr>
          <p:nvPr>
            <p:ph type="dt" sz="half" idx="10"/>
          </p:nvPr>
        </p:nvSpPr>
        <p:spPr/>
        <p:txBody>
          <a:bodyPr/>
          <a:lstStyle/>
          <a:p>
            <a:fld id="{3832D520-9843-49A8-A3B0-3B2342190399}" type="datetimeFigureOut">
              <a:rPr lang="vi-VN" smtClean="0"/>
              <a:t>18/01/2024</a:t>
            </a:fld>
            <a:endParaRPr lang="vi-VN"/>
          </a:p>
        </p:txBody>
      </p:sp>
      <p:sp>
        <p:nvSpPr>
          <p:cNvPr id="5" name="Footer Placeholder 4">
            <a:extLst>
              <a:ext uri="{FF2B5EF4-FFF2-40B4-BE49-F238E27FC236}">
                <a16:creationId xmlns="" xmlns:a16="http://schemas.microsoft.com/office/drawing/2014/main" id="{B8FFD1ED-BAE8-C304-726C-6C6C96E6B950}"/>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 xmlns:a16="http://schemas.microsoft.com/office/drawing/2014/main" id="{1145B05C-D706-8A26-7B9A-7A3944470B76}"/>
              </a:ext>
            </a:extLst>
          </p:cNvPr>
          <p:cNvSpPr>
            <a:spLocks noGrp="1"/>
          </p:cNvSpPr>
          <p:nvPr>
            <p:ph type="sldNum" sz="quarter" idx="12"/>
          </p:nvPr>
        </p:nvSpPr>
        <p:spPr/>
        <p:txBody>
          <a:bodyPr/>
          <a:lstStyle/>
          <a:p>
            <a:fld id="{5D181E43-88E2-4F21-9704-B16599B356FD}" type="slidenum">
              <a:rPr lang="vi-VN" smtClean="0"/>
              <a:t>‹#›</a:t>
            </a:fld>
            <a:endParaRPr lang="vi-VN"/>
          </a:p>
        </p:txBody>
      </p:sp>
    </p:spTree>
    <p:extLst>
      <p:ext uri="{BB962C8B-B14F-4D97-AF65-F5344CB8AC3E}">
        <p14:creationId xmlns:p14="http://schemas.microsoft.com/office/powerpoint/2010/main" val="184999703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E33FC8E2-297D-3A73-423F-02AACD26BAA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vi-VN"/>
          </a:p>
        </p:txBody>
      </p:sp>
      <p:sp>
        <p:nvSpPr>
          <p:cNvPr id="3" name="Vertical Text Placeholder 2">
            <a:extLst>
              <a:ext uri="{FF2B5EF4-FFF2-40B4-BE49-F238E27FC236}">
                <a16:creationId xmlns="" xmlns:a16="http://schemas.microsoft.com/office/drawing/2014/main" id="{F4CFD1F8-6BF9-3C76-DA58-629257FB1E9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 xmlns:a16="http://schemas.microsoft.com/office/drawing/2014/main" id="{17A841B3-AA2D-D87C-4581-47D1CC31C497}"/>
              </a:ext>
            </a:extLst>
          </p:cNvPr>
          <p:cNvSpPr>
            <a:spLocks noGrp="1"/>
          </p:cNvSpPr>
          <p:nvPr>
            <p:ph type="dt" sz="half" idx="10"/>
          </p:nvPr>
        </p:nvSpPr>
        <p:spPr/>
        <p:txBody>
          <a:bodyPr/>
          <a:lstStyle/>
          <a:p>
            <a:fld id="{3832D520-9843-49A8-A3B0-3B2342190399}" type="datetimeFigureOut">
              <a:rPr lang="vi-VN" smtClean="0"/>
              <a:t>18/01/2024</a:t>
            </a:fld>
            <a:endParaRPr lang="vi-VN"/>
          </a:p>
        </p:txBody>
      </p:sp>
      <p:sp>
        <p:nvSpPr>
          <p:cNvPr id="5" name="Footer Placeholder 4">
            <a:extLst>
              <a:ext uri="{FF2B5EF4-FFF2-40B4-BE49-F238E27FC236}">
                <a16:creationId xmlns="" xmlns:a16="http://schemas.microsoft.com/office/drawing/2014/main" id="{362690F2-9A95-4025-2DDC-49284355846E}"/>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 xmlns:a16="http://schemas.microsoft.com/office/drawing/2014/main" id="{96F839B0-18EE-5E1E-AB6A-87D85645E596}"/>
              </a:ext>
            </a:extLst>
          </p:cNvPr>
          <p:cNvSpPr>
            <a:spLocks noGrp="1"/>
          </p:cNvSpPr>
          <p:nvPr>
            <p:ph type="sldNum" sz="quarter" idx="12"/>
          </p:nvPr>
        </p:nvSpPr>
        <p:spPr/>
        <p:txBody>
          <a:bodyPr/>
          <a:lstStyle/>
          <a:p>
            <a:fld id="{5D181E43-88E2-4F21-9704-B16599B356FD}" type="slidenum">
              <a:rPr lang="vi-VN" smtClean="0"/>
              <a:t>‹#›</a:t>
            </a:fld>
            <a:endParaRPr lang="vi-VN"/>
          </a:p>
        </p:txBody>
      </p:sp>
    </p:spTree>
    <p:extLst>
      <p:ext uri="{BB962C8B-B14F-4D97-AF65-F5344CB8AC3E}">
        <p14:creationId xmlns:p14="http://schemas.microsoft.com/office/powerpoint/2010/main" val="22211011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526AB2F-DEA2-6F5A-0B15-972F323A6ED9}"/>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 xmlns:a16="http://schemas.microsoft.com/office/drawing/2014/main" id="{159BFE65-A27F-2E14-00E7-6B3B054048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 xmlns:a16="http://schemas.microsoft.com/office/drawing/2014/main" id="{85EDF7E2-835E-CE3A-C907-0B2D0219BD3D}"/>
              </a:ext>
            </a:extLst>
          </p:cNvPr>
          <p:cNvSpPr>
            <a:spLocks noGrp="1"/>
          </p:cNvSpPr>
          <p:nvPr>
            <p:ph type="dt" sz="half" idx="10"/>
          </p:nvPr>
        </p:nvSpPr>
        <p:spPr/>
        <p:txBody>
          <a:bodyPr/>
          <a:lstStyle/>
          <a:p>
            <a:fld id="{3832D520-9843-49A8-A3B0-3B2342190399}" type="datetimeFigureOut">
              <a:rPr lang="vi-VN" smtClean="0"/>
              <a:t>18/01/2024</a:t>
            </a:fld>
            <a:endParaRPr lang="vi-VN"/>
          </a:p>
        </p:txBody>
      </p:sp>
      <p:sp>
        <p:nvSpPr>
          <p:cNvPr id="5" name="Footer Placeholder 4">
            <a:extLst>
              <a:ext uri="{FF2B5EF4-FFF2-40B4-BE49-F238E27FC236}">
                <a16:creationId xmlns="" xmlns:a16="http://schemas.microsoft.com/office/drawing/2014/main" id="{22413E34-265C-CFF3-726A-3855874E8A51}"/>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 xmlns:a16="http://schemas.microsoft.com/office/drawing/2014/main" id="{6BD8C293-6420-FB9E-E047-CF99A9A3A895}"/>
              </a:ext>
            </a:extLst>
          </p:cNvPr>
          <p:cNvSpPr>
            <a:spLocks noGrp="1"/>
          </p:cNvSpPr>
          <p:nvPr>
            <p:ph type="sldNum" sz="quarter" idx="12"/>
          </p:nvPr>
        </p:nvSpPr>
        <p:spPr/>
        <p:txBody>
          <a:bodyPr/>
          <a:lstStyle/>
          <a:p>
            <a:fld id="{5D181E43-88E2-4F21-9704-B16599B356FD}" type="slidenum">
              <a:rPr lang="vi-VN" smtClean="0"/>
              <a:t>‹#›</a:t>
            </a:fld>
            <a:endParaRPr lang="vi-VN"/>
          </a:p>
        </p:txBody>
      </p:sp>
    </p:spTree>
    <p:extLst>
      <p:ext uri="{BB962C8B-B14F-4D97-AF65-F5344CB8AC3E}">
        <p14:creationId xmlns:p14="http://schemas.microsoft.com/office/powerpoint/2010/main" val="177465095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7C2279-5D5C-E157-7AC6-DBDC130734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vi-VN"/>
          </a:p>
        </p:txBody>
      </p:sp>
      <p:sp>
        <p:nvSpPr>
          <p:cNvPr id="3" name="Text Placeholder 2">
            <a:extLst>
              <a:ext uri="{FF2B5EF4-FFF2-40B4-BE49-F238E27FC236}">
                <a16:creationId xmlns="" xmlns:a16="http://schemas.microsoft.com/office/drawing/2014/main" id="{3C3EDE81-998A-D801-FFF0-B785E7F0A9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2CB8F445-9908-7ECD-7696-61B5A8EA2D83}"/>
              </a:ext>
            </a:extLst>
          </p:cNvPr>
          <p:cNvSpPr>
            <a:spLocks noGrp="1"/>
          </p:cNvSpPr>
          <p:nvPr>
            <p:ph type="dt" sz="half" idx="10"/>
          </p:nvPr>
        </p:nvSpPr>
        <p:spPr/>
        <p:txBody>
          <a:bodyPr/>
          <a:lstStyle/>
          <a:p>
            <a:fld id="{3832D520-9843-49A8-A3B0-3B2342190399}" type="datetimeFigureOut">
              <a:rPr lang="vi-VN" smtClean="0"/>
              <a:t>18/01/2024</a:t>
            </a:fld>
            <a:endParaRPr lang="vi-VN"/>
          </a:p>
        </p:txBody>
      </p:sp>
      <p:sp>
        <p:nvSpPr>
          <p:cNvPr id="5" name="Footer Placeholder 4">
            <a:extLst>
              <a:ext uri="{FF2B5EF4-FFF2-40B4-BE49-F238E27FC236}">
                <a16:creationId xmlns="" xmlns:a16="http://schemas.microsoft.com/office/drawing/2014/main" id="{20E66774-4C12-6ADC-EE9D-9C67D920C442}"/>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 xmlns:a16="http://schemas.microsoft.com/office/drawing/2014/main" id="{4E2BC0AC-B5D4-8883-34C6-A4825BD957FA}"/>
              </a:ext>
            </a:extLst>
          </p:cNvPr>
          <p:cNvSpPr>
            <a:spLocks noGrp="1"/>
          </p:cNvSpPr>
          <p:nvPr>
            <p:ph type="sldNum" sz="quarter" idx="12"/>
          </p:nvPr>
        </p:nvSpPr>
        <p:spPr/>
        <p:txBody>
          <a:bodyPr/>
          <a:lstStyle/>
          <a:p>
            <a:fld id="{5D181E43-88E2-4F21-9704-B16599B356FD}" type="slidenum">
              <a:rPr lang="vi-VN" smtClean="0"/>
              <a:t>‹#›</a:t>
            </a:fld>
            <a:endParaRPr lang="vi-VN"/>
          </a:p>
        </p:txBody>
      </p:sp>
    </p:spTree>
    <p:extLst>
      <p:ext uri="{BB962C8B-B14F-4D97-AF65-F5344CB8AC3E}">
        <p14:creationId xmlns:p14="http://schemas.microsoft.com/office/powerpoint/2010/main" val="3261138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B34B52-0E2B-FC1C-29F2-16811B71FBFE}"/>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 xmlns:a16="http://schemas.microsoft.com/office/drawing/2014/main" id="{0848789D-4457-B8DD-B77F-3EFEE79A61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a:extLst>
              <a:ext uri="{FF2B5EF4-FFF2-40B4-BE49-F238E27FC236}">
                <a16:creationId xmlns="" xmlns:a16="http://schemas.microsoft.com/office/drawing/2014/main" id="{53D66AB5-5ABF-9847-6B89-6530CB2617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a:extLst>
              <a:ext uri="{FF2B5EF4-FFF2-40B4-BE49-F238E27FC236}">
                <a16:creationId xmlns="" xmlns:a16="http://schemas.microsoft.com/office/drawing/2014/main" id="{34210189-F971-D132-F17D-DFF1126F6B8F}"/>
              </a:ext>
            </a:extLst>
          </p:cNvPr>
          <p:cNvSpPr>
            <a:spLocks noGrp="1"/>
          </p:cNvSpPr>
          <p:nvPr>
            <p:ph type="dt" sz="half" idx="10"/>
          </p:nvPr>
        </p:nvSpPr>
        <p:spPr/>
        <p:txBody>
          <a:bodyPr/>
          <a:lstStyle/>
          <a:p>
            <a:fld id="{3832D520-9843-49A8-A3B0-3B2342190399}" type="datetimeFigureOut">
              <a:rPr lang="vi-VN" smtClean="0"/>
              <a:t>18/01/2024</a:t>
            </a:fld>
            <a:endParaRPr lang="vi-VN"/>
          </a:p>
        </p:txBody>
      </p:sp>
      <p:sp>
        <p:nvSpPr>
          <p:cNvPr id="6" name="Footer Placeholder 5">
            <a:extLst>
              <a:ext uri="{FF2B5EF4-FFF2-40B4-BE49-F238E27FC236}">
                <a16:creationId xmlns="" xmlns:a16="http://schemas.microsoft.com/office/drawing/2014/main" id="{EDD91370-2BCA-64E5-6842-6C2D7D3136AA}"/>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 xmlns:a16="http://schemas.microsoft.com/office/drawing/2014/main" id="{067B22B6-3142-3950-9541-4EEAD0389B80}"/>
              </a:ext>
            </a:extLst>
          </p:cNvPr>
          <p:cNvSpPr>
            <a:spLocks noGrp="1"/>
          </p:cNvSpPr>
          <p:nvPr>
            <p:ph type="sldNum" sz="quarter" idx="12"/>
          </p:nvPr>
        </p:nvSpPr>
        <p:spPr/>
        <p:txBody>
          <a:bodyPr/>
          <a:lstStyle/>
          <a:p>
            <a:fld id="{5D181E43-88E2-4F21-9704-B16599B356FD}" type="slidenum">
              <a:rPr lang="vi-VN" smtClean="0"/>
              <a:t>‹#›</a:t>
            </a:fld>
            <a:endParaRPr lang="vi-VN"/>
          </a:p>
        </p:txBody>
      </p:sp>
    </p:spTree>
    <p:extLst>
      <p:ext uri="{BB962C8B-B14F-4D97-AF65-F5344CB8AC3E}">
        <p14:creationId xmlns:p14="http://schemas.microsoft.com/office/powerpoint/2010/main" val="40819483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BBD8C0-8866-DEC6-5305-000AD5B4E073}"/>
              </a:ext>
            </a:extLst>
          </p:cNvPr>
          <p:cNvSpPr>
            <a:spLocks noGrp="1"/>
          </p:cNvSpPr>
          <p:nvPr>
            <p:ph type="title"/>
          </p:nvPr>
        </p:nvSpPr>
        <p:spPr>
          <a:xfrm>
            <a:off x="839788" y="365125"/>
            <a:ext cx="10515600" cy="1325563"/>
          </a:xfrm>
        </p:spPr>
        <p:txBody>
          <a:bodyPr/>
          <a:lstStyle/>
          <a:p>
            <a:r>
              <a:rPr lang="en-US"/>
              <a:t>Click to edit Master title style</a:t>
            </a:r>
            <a:endParaRPr lang="vi-VN"/>
          </a:p>
        </p:txBody>
      </p:sp>
      <p:sp>
        <p:nvSpPr>
          <p:cNvPr id="3" name="Text Placeholder 2">
            <a:extLst>
              <a:ext uri="{FF2B5EF4-FFF2-40B4-BE49-F238E27FC236}">
                <a16:creationId xmlns="" xmlns:a16="http://schemas.microsoft.com/office/drawing/2014/main" id="{3ADA7DC8-3D2A-4EC2-9F05-EF04AE4523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D8901685-53BD-77B2-9D7F-77E9E51B9B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a:extLst>
              <a:ext uri="{FF2B5EF4-FFF2-40B4-BE49-F238E27FC236}">
                <a16:creationId xmlns="" xmlns:a16="http://schemas.microsoft.com/office/drawing/2014/main" id="{9746A855-5DDB-F7E4-7B86-5E8FD5723B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792578AD-5EF8-9E07-DEE5-0CEB8C6357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a:extLst>
              <a:ext uri="{FF2B5EF4-FFF2-40B4-BE49-F238E27FC236}">
                <a16:creationId xmlns="" xmlns:a16="http://schemas.microsoft.com/office/drawing/2014/main" id="{1E55B883-3960-FD64-6570-C429A16A8CD0}"/>
              </a:ext>
            </a:extLst>
          </p:cNvPr>
          <p:cNvSpPr>
            <a:spLocks noGrp="1"/>
          </p:cNvSpPr>
          <p:nvPr>
            <p:ph type="dt" sz="half" idx="10"/>
          </p:nvPr>
        </p:nvSpPr>
        <p:spPr/>
        <p:txBody>
          <a:bodyPr/>
          <a:lstStyle/>
          <a:p>
            <a:fld id="{3832D520-9843-49A8-A3B0-3B2342190399}" type="datetimeFigureOut">
              <a:rPr lang="vi-VN" smtClean="0"/>
              <a:t>18/01/2024</a:t>
            </a:fld>
            <a:endParaRPr lang="vi-VN"/>
          </a:p>
        </p:txBody>
      </p:sp>
      <p:sp>
        <p:nvSpPr>
          <p:cNvPr id="8" name="Footer Placeholder 7">
            <a:extLst>
              <a:ext uri="{FF2B5EF4-FFF2-40B4-BE49-F238E27FC236}">
                <a16:creationId xmlns="" xmlns:a16="http://schemas.microsoft.com/office/drawing/2014/main" id="{4538F02D-9F79-8C4A-DC47-484775CB3E54}"/>
              </a:ext>
            </a:extLst>
          </p:cNvPr>
          <p:cNvSpPr>
            <a:spLocks noGrp="1"/>
          </p:cNvSpPr>
          <p:nvPr>
            <p:ph type="ftr" sz="quarter" idx="11"/>
          </p:nvPr>
        </p:nvSpPr>
        <p:spPr/>
        <p:txBody>
          <a:bodyPr/>
          <a:lstStyle/>
          <a:p>
            <a:endParaRPr lang="vi-VN"/>
          </a:p>
        </p:txBody>
      </p:sp>
      <p:sp>
        <p:nvSpPr>
          <p:cNvPr id="9" name="Slide Number Placeholder 8">
            <a:extLst>
              <a:ext uri="{FF2B5EF4-FFF2-40B4-BE49-F238E27FC236}">
                <a16:creationId xmlns="" xmlns:a16="http://schemas.microsoft.com/office/drawing/2014/main" id="{4B98DFA1-AD7B-9A4A-65EE-22F1A90CC4B0}"/>
              </a:ext>
            </a:extLst>
          </p:cNvPr>
          <p:cNvSpPr>
            <a:spLocks noGrp="1"/>
          </p:cNvSpPr>
          <p:nvPr>
            <p:ph type="sldNum" sz="quarter" idx="12"/>
          </p:nvPr>
        </p:nvSpPr>
        <p:spPr/>
        <p:txBody>
          <a:bodyPr/>
          <a:lstStyle/>
          <a:p>
            <a:fld id="{5D181E43-88E2-4F21-9704-B16599B356FD}" type="slidenum">
              <a:rPr lang="vi-VN" smtClean="0"/>
              <a:t>‹#›</a:t>
            </a:fld>
            <a:endParaRPr lang="vi-VN"/>
          </a:p>
        </p:txBody>
      </p:sp>
    </p:spTree>
    <p:extLst>
      <p:ext uri="{BB962C8B-B14F-4D97-AF65-F5344CB8AC3E}">
        <p14:creationId xmlns:p14="http://schemas.microsoft.com/office/powerpoint/2010/main" val="208989132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3AFDEC-29DD-9A58-278E-2B3152709722}"/>
              </a:ext>
            </a:extLst>
          </p:cNvPr>
          <p:cNvSpPr>
            <a:spLocks noGrp="1"/>
          </p:cNvSpPr>
          <p:nvPr>
            <p:ph type="title"/>
          </p:nvPr>
        </p:nvSpPr>
        <p:spPr/>
        <p:txBody>
          <a:bodyPr/>
          <a:lstStyle/>
          <a:p>
            <a:r>
              <a:rPr lang="en-US"/>
              <a:t>Click to edit Master title style</a:t>
            </a:r>
            <a:endParaRPr lang="vi-VN"/>
          </a:p>
        </p:txBody>
      </p:sp>
      <p:sp>
        <p:nvSpPr>
          <p:cNvPr id="3" name="Date Placeholder 2">
            <a:extLst>
              <a:ext uri="{FF2B5EF4-FFF2-40B4-BE49-F238E27FC236}">
                <a16:creationId xmlns="" xmlns:a16="http://schemas.microsoft.com/office/drawing/2014/main" id="{98567597-2D24-5715-8711-79FC0BE98261}"/>
              </a:ext>
            </a:extLst>
          </p:cNvPr>
          <p:cNvSpPr>
            <a:spLocks noGrp="1"/>
          </p:cNvSpPr>
          <p:nvPr>
            <p:ph type="dt" sz="half" idx="10"/>
          </p:nvPr>
        </p:nvSpPr>
        <p:spPr/>
        <p:txBody>
          <a:bodyPr/>
          <a:lstStyle/>
          <a:p>
            <a:fld id="{3832D520-9843-49A8-A3B0-3B2342190399}" type="datetimeFigureOut">
              <a:rPr lang="vi-VN" smtClean="0"/>
              <a:t>18/01/2024</a:t>
            </a:fld>
            <a:endParaRPr lang="vi-VN"/>
          </a:p>
        </p:txBody>
      </p:sp>
      <p:sp>
        <p:nvSpPr>
          <p:cNvPr id="4" name="Footer Placeholder 3">
            <a:extLst>
              <a:ext uri="{FF2B5EF4-FFF2-40B4-BE49-F238E27FC236}">
                <a16:creationId xmlns="" xmlns:a16="http://schemas.microsoft.com/office/drawing/2014/main" id="{6D7434AF-281D-BED1-2784-49A6A741933A}"/>
              </a:ext>
            </a:extLst>
          </p:cNvPr>
          <p:cNvSpPr>
            <a:spLocks noGrp="1"/>
          </p:cNvSpPr>
          <p:nvPr>
            <p:ph type="ftr" sz="quarter" idx="11"/>
          </p:nvPr>
        </p:nvSpPr>
        <p:spPr/>
        <p:txBody>
          <a:bodyPr/>
          <a:lstStyle/>
          <a:p>
            <a:endParaRPr lang="vi-VN"/>
          </a:p>
        </p:txBody>
      </p:sp>
      <p:sp>
        <p:nvSpPr>
          <p:cNvPr id="5" name="Slide Number Placeholder 4">
            <a:extLst>
              <a:ext uri="{FF2B5EF4-FFF2-40B4-BE49-F238E27FC236}">
                <a16:creationId xmlns="" xmlns:a16="http://schemas.microsoft.com/office/drawing/2014/main" id="{7737664C-9C07-102A-108D-0FEF65D58BDC}"/>
              </a:ext>
            </a:extLst>
          </p:cNvPr>
          <p:cNvSpPr>
            <a:spLocks noGrp="1"/>
          </p:cNvSpPr>
          <p:nvPr>
            <p:ph type="sldNum" sz="quarter" idx="12"/>
          </p:nvPr>
        </p:nvSpPr>
        <p:spPr/>
        <p:txBody>
          <a:bodyPr/>
          <a:lstStyle/>
          <a:p>
            <a:fld id="{5D181E43-88E2-4F21-9704-B16599B356FD}" type="slidenum">
              <a:rPr lang="vi-VN" smtClean="0"/>
              <a:t>‹#›</a:t>
            </a:fld>
            <a:endParaRPr lang="vi-VN"/>
          </a:p>
        </p:txBody>
      </p:sp>
    </p:spTree>
    <p:extLst>
      <p:ext uri="{BB962C8B-B14F-4D97-AF65-F5344CB8AC3E}">
        <p14:creationId xmlns:p14="http://schemas.microsoft.com/office/powerpoint/2010/main" val="418506280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47D86811-19A9-53D4-64A1-60883900113E}"/>
              </a:ext>
            </a:extLst>
          </p:cNvPr>
          <p:cNvSpPr>
            <a:spLocks noGrp="1"/>
          </p:cNvSpPr>
          <p:nvPr>
            <p:ph type="dt" sz="half" idx="10"/>
          </p:nvPr>
        </p:nvSpPr>
        <p:spPr/>
        <p:txBody>
          <a:bodyPr/>
          <a:lstStyle/>
          <a:p>
            <a:fld id="{3832D520-9843-49A8-A3B0-3B2342190399}" type="datetimeFigureOut">
              <a:rPr lang="vi-VN" smtClean="0"/>
              <a:t>18/01/2024</a:t>
            </a:fld>
            <a:endParaRPr lang="vi-VN"/>
          </a:p>
        </p:txBody>
      </p:sp>
      <p:sp>
        <p:nvSpPr>
          <p:cNvPr id="3" name="Footer Placeholder 2">
            <a:extLst>
              <a:ext uri="{FF2B5EF4-FFF2-40B4-BE49-F238E27FC236}">
                <a16:creationId xmlns="" xmlns:a16="http://schemas.microsoft.com/office/drawing/2014/main" id="{CBADD2BC-684E-54F2-203F-D79A410485F2}"/>
              </a:ext>
            </a:extLst>
          </p:cNvPr>
          <p:cNvSpPr>
            <a:spLocks noGrp="1"/>
          </p:cNvSpPr>
          <p:nvPr>
            <p:ph type="ftr" sz="quarter" idx="11"/>
          </p:nvPr>
        </p:nvSpPr>
        <p:spPr/>
        <p:txBody>
          <a:bodyPr/>
          <a:lstStyle/>
          <a:p>
            <a:endParaRPr lang="vi-VN"/>
          </a:p>
        </p:txBody>
      </p:sp>
      <p:sp>
        <p:nvSpPr>
          <p:cNvPr id="4" name="Slide Number Placeholder 3">
            <a:extLst>
              <a:ext uri="{FF2B5EF4-FFF2-40B4-BE49-F238E27FC236}">
                <a16:creationId xmlns="" xmlns:a16="http://schemas.microsoft.com/office/drawing/2014/main" id="{C3703479-AE8C-9A1F-FCEB-347285FD0AEE}"/>
              </a:ext>
            </a:extLst>
          </p:cNvPr>
          <p:cNvSpPr>
            <a:spLocks noGrp="1"/>
          </p:cNvSpPr>
          <p:nvPr>
            <p:ph type="sldNum" sz="quarter" idx="12"/>
          </p:nvPr>
        </p:nvSpPr>
        <p:spPr/>
        <p:txBody>
          <a:bodyPr/>
          <a:lstStyle/>
          <a:p>
            <a:fld id="{5D181E43-88E2-4F21-9704-B16599B356FD}" type="slidenum">
              <a:rPr lang="vi-VN" smtClean="0"/>
              <a:t>‹#›</a:t>
            </a:fld>
            <a:endParaRPr lang="vi-VN"/>
          </a:p>
        </p:txBody>
      </p:sp>
    </p:spTree>
    <p:extLst>
      <p:ext uri="{BB962C8B-B14F-4D97-AF65-F5344CB8AC3E}">
        <p14:creationId xmlns:p14="http://schemas.microsoft.com/office/powerpoint/2010/main" val="259147929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031E6AE-A702-6373-86FB-C6C85DE83F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Content Placeholder 2">
            <a:extLst>
              <a:ext uri="{FF2B5EF4-FFF2-40B4-BE49-F238E27FC236}">
                <a16:creationId xmlns="" xmlns:a16="http://schemas.microsoft.com/office/drawing/2014/main" id="{A3E92B17-8701-E964-B220-D3CB48451F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a:extLst>
              <a:ext uri="{FF2B5EF4-FFF2-40B4-BE49-F238E27FC236}">
                <a16:creationId xmlns="" xmlns:a16="http://schemas.microsoft.com/office/drawing/2014/main" id="{936294E8-661E-2981-9623-6F60A48CB1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92D4C91E-8620-3CF3-79D7-3A0F57E3EEC9}"/>
              </a:ext>
            </a:extLst>
          </p:cNvPr>
          <p:cNvSpPr>
            <a:spLocks noGrp="1"/>
          </p:cNvSpPr>
          <p:nvPr>
            <p:ph type="dt" sz="half" idx="10"/>
          </p:nvPr>
        </p:nvSpPr>
        <p:spPr/>
        <p:txBody>
          <a:bodyPr/>
          <a:lstStyle/>
          <a:p>
            <a:fld id="{3832D520-9843-49A8-A3B0-3B2342190399}" type="datetimeFigureOut">
              <a:rPr lang="vi-VN" smtClean="0"/>
              <a:t>18/01/2024</a:t>
            </a:fld>
            <a:endParaRPr lang="vi-VN"/>
          </a:p>
        </p:txBody>
      </p:sp>
      <p:sp>
        <p:nvSpPr>
          <p:cNvPr id="6" name="Footer Placeholder 5">
            <a:extLst>
              <a:ext uri="{FF2B5EF4-FFF2-40B4-BE49-F238E27FC236}">
                <a16:creationId xmlns="" xmlns:a16="http://schemas.microsoft.com/office/drawing/2014/main" id="{8C6B3A24-FDCE-079E-9E60-905CB79C9302}"/>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 xmlns:a16="http://schemas.microsoft.com/office/drawing/2014/main" id="{E3840FC6-CFFC-9746-A019-0DF4531AD715}"/>
              </a:ext>
            </a:extLst>
          </p:cNvPr>
          <p:cNvSpPr>
            <a:spLocks noGrp="1"/>
          </p:cNvSpPr>
          <p:nvPr>
            <p:ph type="sldNum" sz="quarter" idx="12"/>
          </p:nvPr>
        </p:nvSpPr>
        <p:spPr/>
        <p:txBody>
          <a:bodyPr/>
          <a:lstStyle/>
          <a:p>
            <a:fld id="{5D181E43-88E2-4F21-9704-B16599B356FD}" type="slidenum">
              <a:rPr lang="vi-VN" smtClean="0"/>
              <a:t>‹#›</a:t>
            </a:fld>
            <a:endParaRPr lang="vi-VN"/>
          </a:p>
        </p:txBody>
      </p:sp>
    </p:spTree>
    <p:extLst>
      <p:ext uri="{BB962C8B-B14F-4D97-AF65-F5344CB8AC3E}">
        <p14:creationId xmlns:p14="http://schemas.microsoft.com/office/powerpoint/2010/main" val="282774207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33E4A2-8E83-9A1F-2930-D0DB1D49EA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Picture Placeholder 2">
            <a:extLst>
              <a:ext uri="{FF2B5EF4-FFF2-40B4-BE49-F238E27FC236}">
                <a16:creationId xmlns="" xmlns:a16="http://schemas.microsoft.com/office/drawing/2014/main" id="{8D86CA9F-5F20-BEBF-8C1E-FFF27C4554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a:extLst>
              <a:ext uri="{FF2B5EF4-FFF2-40B4-BE49-F238E27FC236}">
                <a16:creationId xmlns="" xmlns:a16="http://schemas.microsoft.com/office/drawing/2014/main" id="{E3EE2015-A536-4196-467C-B5BDC63A6B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8F394316-F253-125B-547B-278DDF1B212D}"/>
              </a:ext>
            </a:extLst>
          </p:cNvPr>
          <p:cNvSpPr>
            <a:spLocks noGrp="1"/>
          </p:cNvSpPr>
          <p:nvPr>
            <p:ph type="dt" sz="half" idx="10"/>
          </p:nvPr>
        </p:nvSpPr>
        <p:spPr/>
        <p:txBody>
          <a:bodyPr/>
          <a:lstStyle/>
          <a:p>
            <a:fld id="{3832D520-9843-49A8-A3B0-3B2342190399}" type="datetimeFigureOut">
              <a:rPr lang="vi-VN" smtClean="0"/>
              <a:t>18/01/2024</a:t>
            </a:fld>
            <a:endParaRPr lang="vi-VN"/>
          </a:p>
        </p:txBody>
      </p:sp>
      <p:sp>
        <p:nvSpPr>
          <p:cNvPr id="6" name="Footer Placeholder 5">
            <a:extLst>
              <a:ext uri="{FF2B5EF4-FFF2-40B4-BE49-F238E27FC236}">
                <a16:creationId xmlns="" xmlns:a16="http://schemas.microsoft.com/office/drawing/2014/main" id="{6E109DFD-2CF0-4D16-ABD1-CFBCDE6B8FBE}"/>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 xmlns:a16="http://schemas.microsoft.com/office/drawing/2014/main" id="{455B4F12-B96F-5530-3FB0-BFC47B32527B}"/>
              </a:ext>
            </a:extLst>
          </p:cNvPr>
          <p:cNvSpPr>
            <a:spLocks noGrp="1"/>
          </p:cNvSpPr>
          <p:nvPr>
            <p:ph type="sldNum" sz="quarter" idx="12"/>
          </p:nvPr>
        </p:nvSpPr>
        <p:spPr/>
        <p:txBody>
          <a:bodyPr/>
          <a:lstStyle/>
          <a:p>
            <a:fld id="{5D181E43-88E2-4F21-9704-B16599B356FD}" type="slidenum">
              <a:rPr lang="vi-VN" smtClean="0"/>
              <a:t>‹#›</a:t>
            </a:fld>
            <a:endParaRPr lang="vi-VN"/>
          </a:p>
        </p:txBody>
      </p:sp>
    </p:spTree>
    <p:extLst>
      <p:ext uri="{BB962C8B-B14F-4D97-AF65-F5344CB8AC3E}">
        <p14:creationId xmlns:p14="http://schemas.microsoft.com/office/powerpoint/2010/main" val="254416373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43ACC4E0-78A9-9767-3B94-928C882A53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vi-VN" dirty="0"/>
          </a:p>
        </p:txBody>
      </p:sp>
      <p:sp>
        <p:nvSpPr>
          <p:cNvPr id="3" name="Text Placeholder 2">
            <a:extLst>
              <a:ext uri="{FF2B5EF4-FFF2-40B4-BE49-F238E27FC236}">
                <a16:creationId xmlns="" xmlns:a16="http://schemas.microsoft.com/office/drawing/2014/main" id="{83B95476-01FF-061D-8746-A6D3BE03B6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vi-VN" dirty="0"/>
          </a:p>
        </p:txBody>
      </p:sp>
      <p:sp>
        <p:nvSpPr>
          <p:cNvPr id="4" name="Date Placeholder 3">
            <a:extLst>
              <a:ext uri="{FF2B5EF4-FFF2-40B4-BE49-F238E27FC236}">
                <a16:creationId xmlns="" xmlns:a16="http://schemas.microsoft.com/office/drawing/2014/main" id="{57098542-B434-AF0E-0651-3B8009A8AC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32D520-9843-49A8-A3B0-3B2342190399}" type="datetimeFigureOut">
              <a:rPr lang="vi-VN" smtClean="0"/>
              <a:t>18/01/2024</a:t>
            </a:fld>
            <a:endParaRPr lang="vi-VN"/>
          </a:p>
        </p:txBody>
      </p:sp>
      <p:sp>
        <p:nvSpPr>
          <p:cNvPr id="5" name="Footer Placeholder 4">
            <a:extLst>
              <a:ext uri="{FF2B5EF4-FFF2-40B4-BE49-F238E27FC236}">
                <a16:creationId xmlns="" xmlns:a16="http://schemas.microsoft.com/office/drawing/2014/main" id="{9ECD3A95-1AE0-66AE-8D40-9918D59F65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a:extLst>
              <a:ext uri="{FF2B5EF4-FFF2-40B4-BE49-F238E27FC236}">
                <a16:creationId xmlns="" xmlns:a16="http://schemas.microsoft.com/office/drawing/2014/main" id="{DC4227DB-B614-8377-403C-50829D41DC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181E43-88E2-4F21-9704-B16599B356FD}" type="slidenum">
              <a:rPr lang="vi-VN" smtClean="0"/>
              <a:t>‹#›</a:t>
            </a:fld>
            <a:endParaRPr lang="vi-VN"/>
          </a:p>
        </p:txBody>
      </p:sp>
    </p:spTree>
    <p:extLst>
      <p:ext uri="{BB962C8B-B14F-4D97-AF65-F5344CB8AC3E}">
        <p14:creationId xmlns:p14="http://schemas.microsoft.com/office/powerpoint/2010/main" val="11026735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0"/>
    </mc:Choice>
    <mc:Fallback>
      <p:transition/>
    </mc:Fallback>
  </mc:AlternateContent>
  <p:txStyles>
    <p:titleStyle>
      <a:lvl1pPr algn="l" defTabSz="914400" rtl="0" eaLnBrk="1" latinLnBrk="0" hangingPunct="1">
        <a:lnSpc>
          <a:spcPct val="90000"/>
        </a:lnSpc>
        <a:spcBef>
          <a:spcPct val="0"/>
        </a:spcBef>
        <a:buNone/>
        <a:defRPr sz="5000" b="1" kern="1200">
          <a:solidFill>
            <a:schemeClr val="tx1">
              <a:lumMod val="95000"/>
              <a:lumOff val="5000"/>
            </a:schemeClr>
          </a:solidFill>
          <a:latin typeface="+mn-lt"/>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3600" kern="1200">
          <a:solidFill>
            <a:schemeClr val="tx1"/>
          </a:solidFill>
          <a:latin typeface="+mn-lt"/>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600" kern="1200">
          <a:solidFill>
            <a:schemeClr val="tx1"/>
          </a:solidFill>
          <a:latin typeface="+mn-lt"/>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600" kern="1200">
          <a:solidFill>
            <a:schemeClr val="tx1"/>
          </a:solidFill>
          <a:latin typeface="+mn-lt"/>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600" kern="1200">
          <a:solidFill>
            <a:schemeClr val="tx1"/>
          </a:solidFill>
          <a:latin typeface="+mn-lt"/>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www.kaggle.co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11.svg"/><Relationship Id="rId5" Type="http://schemas.openxmlformats.org/officeDocument/2006/relationships/image" Target="../media/image5.svg"/><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image" Target="../media/image9.sv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4830BD-8F04-FADF-5D73-ACDEB8906DAD}"/>
              </a:ext>
            </a:extLst>
          </p:cNvPr>
          <p:cNvSpPr>
            <a:spLocks noGrp="1"/>
          </p:cNvSpPr>
          <p:nvPr>
            <p:ph type="ctrTitle"/>
          </p:nvPr>
        </p:nvSpPr>
        <p:spPr>
          <a:xfrm>
            <a:off x="1304924" y="2124075"/>
            <a:ext cx="9763125" cy="2471738"/>
          </a:xfrm>
        </p:spPr>
        <p:txBody>
          <a:bodyPr>
            <a:prstTxWarp prst="textCanUp">
              <a:avLst/>
            </a:prstTxWarp>
            <a:noAutofit/>
          </a:bodyPr>
          <a:lstStyle/>
          <a:p>
            <a:r>
              <a:rPr lang="vi-VN" sz="8000" b="0" dirty="0">
                <a:ln w="0"/>
                <a:solidFill>
                  <a:srgbClr val="FF0000"/>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Calibri" panose="020F0502020204030204" pitchFamily="34" charset="0"/>
              </a:rPr>
              <a:t>BÁO CÁO THỰC TẬP ĐỒ ÁN CƠ SỞ NGÀNH</a:t>
            </a:r>
          </a:p>
        </p:txBody>
      </p:sp>
    </p:spTree>
    <p:extLst>
      <p:ext uri="{BB962C8B-B14F-4D97-AF65-F5344CB8AC3E}">
        <p14:creationId xmlns:p14="http://schemas.microsoft.com/office/powerpoint/2010/main" val="137036932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CC3255E-34AF-BD83-1340-74A1397F22B4}"/>
              </a:ext>
            </a:extLst>
          </p:cNvPr>
          <p:cNvSpPr>
            <a:spLocks noGrp="1"/>
          </p:cNvSpPr>
          <p:nvPr>
            <p:ph type="title"/>
          </p:nvPr>
        </p:nvSpPr>
        <p:spPr>
          <a:xfrm>
            <a:off x="1305791" y="427325"/>
            <a:ext cx="10515600" cy="1325563"/>
          </a:xfrm>
        </p:spPr>
        <p:txBody>
          <a:bodyPr>
            <a:normAutofit/>
          </a:bodyPr>
          <a:lstStyle/>
          <a:p>
            <a:pPr algn="ctr"/>
            <a:r>
              <a:rPr lang="vi-VN" dirty="0">
                <a:solidFill>
                  <a:srgbClr val="FF0000"/>
                </a:solidFill>
                <a:latin typeface="Calibri" panose="020F0502020204030204" pitchFamily="34" charset="0"/>
                <a:ea typeface="Calibri" panose="020F0502020204030204" pitchFamily="34" charset="0"/>
                <a:cs typeface="Calibri" panose="020F0502020204030204" pitchFamily="34" charset="0"/>
              </a:rPr>
              <a:t>Những đặc điểm chính của </a:t>
            </a:r>
            <a:r>
              <a:rPr lang="vi-VN" dirty="0" err="1">
                <a:solidFill>
                  <a:srgbClr val="FF0000"/>
                </a:solidFill>
                <a:latin typeface="Calibri" panose="020F0502020204030204" pitchFamily="34" charset="0"/>
                <a:ea typeface="Calibri" panose="020F0502020204030204" pitchFamily="34" charset="0"/>
                <a:cs typeface="Calibri" panose="020F0502020204030204" pitchFamily="34" charset="0"/>
              </a:rPr>
              <a:t>Power</a:t>
            </a:r>
            <a:r>
              <a:rPr lang="vi-VN" dirty="0">
                <a:solidFill>
                  <a:srgbClr val="FF0000"/>
                </a:solidFill>
                <a:latin typeface="Calibri" panose="020F0502020204030204" pitchFamily="34" charset="0"/>
                <a:ea typeface="Calibri" panose="020F0502020204030204" pitchFamily="34" charset="0"/>
                <a:cs typeface="Calibri" panose="020F0502020204030204" pitchFamily="34" charset="0"/>
              </a:rPr>
              <a:t> BI</a:t>
            </a:r>
          </a:p>
        </p:txBody>
      </p:sp>
      <p:sp>
        <p:nvSpPr>
          <p:cNvPr id="3" name="Content Placeholder 2">
            <a:extLst>
              <a:ext uri="{FF2B5EF4-FFF2-40B4-BE49-F238E27FC236}">
                <a16:creationId xmlns="" xmlns:a16="http://schemas.microsoft.com/office/drawing/2014/main" id="{62B6AE7D-1057-0A21-50EF-FF94D5709C2E}"/>
              </a:ext>
            </a:extLst>
          </p:cNvPr>
          <p:cNvSpPr>
            <a:spLocks noGrp="1"/>
          </p:cNvSpPr>
          <p:nvPr>
            <p:ph idx="1"/>
          </p:nvPr>
        </p:nvSpPr>
        <p:spPr>
          <a:xfrm>
            <a:off x="1056410" y="2064615"/>
            <a:ext cx="10515600" cy="3619211"/>
          </a:xfrm>
        </p:spPr>
        <p:txBody>
          <a:bodyPr>
            <a:normAutofit/>
          </a:bodyPr>
          <a:lstStyle/>
          <a:p>
            <a:pPr marL="742950" indent="-742950">
              <a:buFont typeface="+mj-lt"/>
              <a:buAutoNum type="arabicPeriod"/>
            </a:pPr>
            <a:r>
              <a:rPr lang="vi-VN" dirty="0">
                <a:effectLst/>
                <a:latin typeface="Calibri" panose="020F0502020204030204" pitchFamily="34" charset="0"/>
                <a:ea typeface="Calibri" panose="020F0502020204030204" pitchFamily="34" charset="0"/>
                <a:cs typeface="Calibri" panose="020F0502020204030204" pitchFamily="34" charset="0"/>
              </a:rPr>
              <a:t>Kết nối dữ liệu</a:t>
            </a:r>
          </a:p>
          <a:p>
            <a:pPr marL="742950" indent="-742950">
              <a:buFont typeface="+mj-lt"/>
              <a:buAutoNum type="arabicPeriod"/>
            </a:pPr>
            <a:r>
              <a:rPr lang="vi-VN" dirty="0">
                <a:effectLst/>
                <a:latin typeface="Calibri" panose="020F0502020204030204" pitchFamily="34" charset="0"/>
                <a:ea typeface="Calibri" panose="020F0502020204030204" pitchFamily="34" charset="0"/>
                <a:cs typeface="Calibri" panose="020F0502020204030204" pitchFamily="34" charset="0"/>
              </a:rPr>
              <a:t>Chuyển đổi và làm sạch dữ </a:t>
            </a:r>
            <a:r>
              <a:rPr lang="vi-VN" dirty="0" smtClean="0">
                <a:effectLst/>
                <a:latin typeface="Calibri" panose="020F0502020204030204" pitchFamily="34" charset="0"/>
                <a:ea typeface="Calibri" panose="020F0502020204030204" pitchFamily="34" charset="0"/>
                <a:cs typeface="Calibri" panose="020F0502020204030204" pitchFamily="34" charset="0"/>
              </a:rPr>
              <a:t>liệu, tạo </a:t>
            </a:r>
            <a:r>
              <a:rPr lang="vi-VN" dirty="0">
                <a:effectLst/>
                <a:latin typeface="Calibri" panose="020F0502020204030204" pitchFamily="34" charset="0"/>
                <a:ea typeface="Calibri" panose="020F0502020204030204" pitchFamily="34" charset="0"/>
                <a:cs typeface="Calibri" panose="020F0502020204030204" pitchFamily="34" charset="0"/>
              </a:rPr>
              <a:t>mô hình trong Power BI Desktop</a:t>
            </a:r>
          </a:p>
          <a:p>
            <a:pPr marL="742950" indent="-742950">
              <a:buFont typeface="+mj-lt"/>
              <a:buAutoNum type="arabicPeriod"/>
            </a:pPr>
            <a:r>
              <a:rPr lang="vi-VN" dirty="0">
                <a:effectLst/>
                <a:latin typeface="Calibri" panose="020F0502020204030204" pitchFamily="34" charset="0"/>
                <a:ea typeface="Calibri" panose="020F0502020204030204" pitchFamily="34" charset="0"/>
                <a:cs typeface="Calibri" panose="020F0502020204030204" pitchFamily="34" charset="0"/>
              </a:rPr>
              <a:t>Tạo hình ảnh trực quan</a:t>
            </a:r>
          </a:p>
          <a:p>
            <a:pPr marL="742950" indent="-742950">
              <a:buFont typeface="+mj-lt"/>
              <a:buAutoNum type="arabicPeriod"/>
            </a:pPr>
            <a:r>
              <a:rPr lang="vi-VN" dirty="0">
                <a:effectLst/>
                <a:latin typeface="Calibri" panose="020F0502020204030204" pitchFamily="34" charset="0"/>
                <a:ea typeface="Calibri" panose="020F0502020204030204" pitchFamily="34" charset="0"/>
                <a:cs typeface="Calibri" panose="020F0502020204030204" pitchFamily="34" charset="0"/>
              </a:rPr>
              <a:t>Tạo </a:t>
            </a:r>
            <a:r>
              <a:rPr lang="en-US" dirty="0">
                <a:effectLst/>
                <a:latin typeface="Calibri" panose="020F0502020204030204" pitchFamily="34" charset="0"/>
                <a:ea typeface="Calibri" panose="020F0502020204030204" pitchFamily="34" charset="0"/>
                <a:cs typeface="Calibri" panose="020F0502020204030204" pitchFamily="34" charset="0"/>
              </a:rPr>
              <a:t>dashboard</a:t>
            </a:r>
            <a:endParaRPr lang="vi-VN" dirty="0">
              <a:effectLst/>
              <a:latin typeface="Calibri" panose="020F0502020204030204" pitchFamily="34" charset="0"/>
              <a:ea typeface="Calibri" panose="020F0502020204030204" pitchFamily="34" charset="0"/>
              <a:cs typeface="Calibri" panose="020F0502020204030204" pitchFamily="34" charset="0"/>
            </a:endParaRPr>
          </a:p>
          <a:p>
            <a:pPr marL="742950" indent="-742950">
              <a:buFont typeface="+mj-lt"/>
              <a:buAutoNum type="arabicPeriod"/>
            </a:pPr>
            <a:r>
              <a:rPr lang="vi-VN" dirty="0">
                <a:effectLst/>
                <a:latin typeface="Calibri" panose="020F0502020204030204" pitchFamily="34" charset="0"/>
                <a:ea typeface="Calibri" panose="020F0502020204030204" pitchFamily="34" charset="0"/>
                <a:cs typeface="Calibri" panose="020F0502020204030204" pitchFamily="34" charset="0"/>
              </a:rPr>
              <a:t>Chia sẻ và xuất báo </a:t>
            </a:r>
            <a:r>
              <a:rPr lang="vi-VN" dirty="0" smtClean="0">
                <a:effectLst/>
                <a:latin typeface="Calibri" panose="020F0502020204030204" pitchFamily="34" charset="0"/>
                <a:ea typeface="Calibri" panose="020F0502020204030204" pitchFamily="34" charset="0"/>
                <a:cs typeface="Calibri" panose="020F0502020204030204" pitchFamily="34" charset="0"/>
              </a:rPr>
              <a:t>cáo</a:t>
            </a:r>
            <a:endParaRPr lang="vi-VN"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4475812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637EE1C-DEA8-7BCA-BDCF-25BFFF11246C}"/>
              </a:ext>
            </a:extLst>
          </p:cNvPr>
          <p:cNvSpPr>
            <a:spLocks noGrp="1"/>
          </p:cNvSpPr>
          <p:nvPr>
            <p:ph type="title"/>
          </p:nvPr>
        </p:nvSpPr>
        <p:spPr>
          <a:xfrm>
            <a:off x="838200" y="396297"/>
            <a:ext cx="10515600" cy="1325563"/>
          </a:xfrm>
        </p:spPr>
        <p:txBody>
          <a:bodyPr/>
          <a:lstStyle/>
          <a:p>
            <a:pPr algn="ctr"/>
            <a:r>
              <a:rPr lang="vi-VN" dirty="0">
                <a:solidFill>
                  <a:srgbClr val="FF0000"/>
                </a:solidFill>
                <a:latin typeface="Calibri" panose="020F0502020204030204" pitchFamily="34" charset="0"/>
                <a:ea typeface="Calibri" panose="020F0502020204030204" pitchFamily="34" charset="0"/>
                <a:cs typeface="Calibri" panose="020F0502020204030204" pitchFamily="34" charset="0"/>
              </a:rPr>
              <a:t>Các hàm trong </a:t>
            </a:r>
            <a:r>
              <a:rPr lang="vi-VN" dirty="0" err="1">
                <a:solidFill>
                  <a:srgbClr val="FF0000"/>
                </a:solidFill>
                <a:latin typeface="Calibri" panose="020F0502020204030204" pitchFamily="34" charset="0"/>
                <a:ea typeface="Calibri" panose="020F0502020204030204" pitchFamily="34" charset="0"/>
                <a:cs typeface="Calibri" panose="020F0502020204030204" pitchFamily="34" charset="0"/>
              </a:rPr>
              <a:t>Power</a:t>
            </a:r>
            <a:r>
              <a:rPr lang="vi-VN" dirty="0">
                <a:solidFill>
                  <a:srgbClr val="FF0000"/>
                </a:solidFill>
                <a:latin typeface="Calibri" panose="020F0502020204030204" pitchFamily="34" charset="0"/>
                <a:ea typeface="Calibri" panose="020F0502020204030204" pitchFamily="34" charset="0"/>
                <a:cs typeface="Calibri" panose="020F0502020204030204" pitchFamily="34" charset="0"/>
              </a:rPr>
              <a:t> BI</a:t>
            </a:r>
          </a:p>
        </p:txBody>
      </p:sp>
      <p:sp>
        <p:nvSpPr>
          <p:cNvPr id="3" name="Content Placeholder 2">
            <a:extLst>
              <a:ext uri="{FF2B5EF4-FFF2-40B4-BE49-F238E27FC236}">
                <a16:creationId xmlns="" xmlns:a16="http://schemas.microsoft.com/office/drawing/2014/main" id="{73DD39D0-CED3-778B-7527-3DE3E3949599}"/>
              </a:ext>
            </a:extLst>
          </p:cNvPr>
          <p:cNvSpPr>
            <a:spLocks noGrp="1"/>
          </p:cNvSpPr>
          <p:nvPr>
            <p:ph idx="1"/>
          </p:nvPr>
        </p:nvSpPr>
        <p:spPr>
          <a:xfrm>
            <a:off x="3152775" y="1929679"/>
            <a:ext cx="5886450" cy="4117830"/>
          </a:xfrm>
        </p:spPr>
        <p:txBody>
          <a:bodyPr>
            <a:noAutofit/>
          </a:bodyPr>
          <a:lstStyle/>
          <a:p>
            <a:r>
              <a:rPr lang="vi-VN" sz="4000" dirty="0">
                <a:effectLst/>
                <a:latin typeface="Calibri" panose="020F0502020204030204" pitchFamily="34" charset="0"/>
                <a:ea typeface="Calibri" panose="020F0502020204030204" pitchFamily="34" charset="0"/>
                <a:cs typeface="Calibri" panose="020F0502020204030204" pitchFamily="34" charset="0"/>
              </a:rPr>
              <a:t>Hàm </a:t>
            </a:r>
            <a:r>
              <a:rPr lang="vi-VN" sz="400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a:t>
            </a:r>
            <a:r>
              <a:rPr lang="vi-VN" sz="4000" dirty="0">
                <a:effectLst/>
                <a:latin typeface="Calibri" panose="020F0502020204030204" pitchFamily="34" charset="0"/>
                <a:ea typeface="Calibri" panose="020F0502020204030204" pitchFamily="34" charset="0"/>
                <a:cs typeface="Calibri" panose="020F0502020204030204" pitchFamily="34" charset="0"/>
              </a:rPr>
              <a:t>CALCULATE</a:t>
            </a:r>
          </a:p>
          <a:p>
            <a:r>
              <a:rPr lang="vi-VN" sz="4000" dirty="0">
                <a:effectLst/>
                <a:latin typeface="Calibri" panose="020F0502020204030204" pitchFamily="34" charset="0"/>
                <a:ea typeface="Calibri" panose="020F0502020204030204" pitchFamily="34" charset="0"/>
                <a:cs typeface="Calibri" panose="020F0502020204030204" pitchFamily="34" charset="0"/>
              </a:rPr>
              <a:t>Hàm FILTER</a:t>
            </a:r>
          </a:p>
          <a:p>
            <a:r>
              <a:rPr lang="vi-VN" sz="4000" dirty="0">
                <a:effectLst/>
                <a:latin typeface="Calibri" panose="020F0502020204030204" pitchFamily="34" charset="0"/>
                <a:ea typeface="Calibri" panose="020F0502020204030204" pitchFamily="34" charset="0"/>
                <a:cs typeface="Calibri" panose="020F0502020204030204" pitchFamily="34" charset="0"/>
              </a:rPr>
              <a:t>Hàm ALL</a:t>
            </a:r>
          </a:p>
          <a:p>
            <a:r>
              <a:rPr lang="vi-VN" sz="4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Hàm SWITCH</a:t>
            </a:r>
            <a:endParaRPr lang="vi-VN" sz="4000" dirty="0">
              <a:effectLst/>
              <a:latin typeface="Calibri" panose="020F0502020204030204" pitchFamily="34" charset="0"/>
              <a:ea typeface="Calibri" panose="020F0502020204030204" pitchFamily="34" charset="0"/>
              <a:cs typeface="Calibri" panose="020F0502020204030204" pitchFamily="34" charset="0"/>
            </a:endParaRPr>
          </a:p>
          <a:p>
            <a:r>
              <a:rPr lang="vi-VN" sz="4000" dirty="0">
                <a:effectLst/>
                <a:latin typeface="Calibri" panose="020F0502020204030204" pitchFamily="34" charset="0"/>
                <a:ea typeface="Calibri" panose="020F0502020204030204" pitchFamily="34" charset="0"/>
                <a:cs typeface="Calibri" panose="020F0502020204030204" pitchFamily="34" charset="0"/>
              </a:rPr>
              <a:t>Hàm USERELATIONSHIP  </a:t>
            </a:r>
          </a:p>
          <a:p>
            <a:r>
              <a:rPr lang="vi-VN" sz="4000" dirty="0">
                <a:effectLst/>
                <a:latin typeface="Calibri" panose="020F0502020204030204" pitchFamily="34" charset="0"/>
                <a:ea typeface="Calibri" panose="020F0502020204030204" pitchFamily="34" charset="0"/>
                <a:cs typeface="Calibri" panose="020F0502020204030204" pitchFamily="34" charset="0"/>
              </a:rPr>
              <a:t>Hàm </a:t>
            </a:r>
            <a:r>
              <a:rPr lang="vi-VN" sz="4000" dirty="0" smtClean="0">
                <a:effectLst/>
                <a:latin typeface="Calibri" panose="020F0502020204030204" pitchFamily="34" charset="0"/>
                <a:ea typeface="Calibri" panose="020F0502020204030204" pitchFamily="34" charset="0"/>
                <a:cs typeface="Calibri" panose="020F0502020204030204" pitchFamily="34" charset="0"/>
              </a:rPr>
              <a:t>SUM</a:t>
            </a:r>
            <a:endParaRPr lang="vi-VN" sz="40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321821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EA8834-77D8-B193-CDEA-95DC9683F932}"/>
              </a:ext>
            </a:extLst>
          </p:cNvPr>
          <p:cNvSpPr>
            <a:spLocks noGrp="1"/>
          </p:cNvSpPr>
          <p:nvPr>
            <p:ph type="title"/>
          </p:nvPr>
        </p:nvSpPr>
        <p:spPr>
          <a:xfrm>
            <a:off x="100444" y="2317173"/>
            <a:ext cx="12015355" cy="2134898"/>
          </a:xfrm>
        </p:spPr>
        <p:txBody>
          <a:bodyPr>
            <a:noAutofit/>
          </a:bodyPr>
          <a:lstStyle/>
          <a:p>
            <a:pPr algn="ctr"/>
            <a:r>
              <a:rPr lang="vi-VN" sz="7200" dirty="0" smtClean="0">
                <a:solidFill>
                  <a:srgbClr val="FF0000"/>
                </a:solidFill>
                <a:latin typeface="Calibri" panose="020F0502020204030204" pitchFamily="34" charset="0"/>
                <a:ea typeface="Calibri" panose="020F0502020204030204" pitchFamily="34" charset="0"/>
                <a:cs typeface="Calibri" panose="020F0502020204030204" pitchFamily="34" charset="0"/>
              </a:rPr>
              <a:t>3.Hiện </a:t>
            </a:r>
            <a:r>
              <a:rPr lang="vi-VN" sz="7200" dirty="0">
                <a:solidFill>
                  <a:srgbClr val="FF0000"/>
                </a:solidFill>
                <a:latin typeface="Calibri" panose="020F0502020204030204" pitchFamily="34" charset="0"/>
                <a:ea typeface="Calibri" panose="020F0502020204030204" pitchFamily="34" charset="0"/>
                <a:cs typeface="Calibri" panose="020F0502020204030204" pitchFamily="34" charset="0"/>
              </a:rPr>
              <a:t>thực </a:t>
            </a:r>
            <a:r>
              <a:rPr lang="vi-VN" sz="7200" dirty="0" smtClean="0">
                <a:solidFill>
                  <a:srgbClr val="FF0000"/>
                </a:solidFill>
                <a:latin typeface="Calibri" panose="020F0502020204030204" pitchFamily="34" charset="0"/>
                <a:ea typeface="Calibri" panose="020F0502020204030204" pitchFamily="34" charset="0"/>
                <a:cs typeface="Calibri" panose="020F0502020204030204" pitchFamily="34" charset="0"/>
              </a:rPr>
              <a:t>hóa nghiên </a:t>
            </a:r>
            <a:r>
              <a:rPr lang="vi-VN" sz="7200" dirty="0">
                <a:solidFill>
                  <a:srgbClr val="FF0000"/>
                </a:solidFill>
                <a:latin typeface="Calibri" panose="020F0502020204030204" pitchFamily="34" charset="0"/>
                <a:ea typeface="Calibri" panose="020F0502020204030204" pitchFamily="34" charset="0"/>
                <a:cs typeface="Calibri" panose="020F0502020204030204" pitchFamily="34" charset="0"/>
              </a:rPr>
              <a:t>cứu</a:t>
            </a:r>
          </a:p>
        </p:txBody>
      </p:sp>
    </p:spTree>
    <p:extLst>
      <p:ext uri="{BB962C8B-B14F-4D97-AF65-F5344CB8AC3E}">
        <p14:creationId xmlns:p14="http://schemas.microsoft.com/office/powerpoint/2010/main" val="140116678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174182-FF10-0B55-3657-30E1220341EF}"/>
              </a:ext>
            </a:extLst>
          </p:cNvPr>
          <p:cNvSpPr>
            <a:spLocks noGrp="1"/>
          </p:cNvSpPr>
          <p:nvPr>
            <p:ph type="title"/>
          </p:nvPr>
        </p:nvSpPr>
        <p:spPr>
          <a:xfrm>
            <a:off x="1025237" y="271607"/>
            <a:ext cx="10515600" cy="1325563"/>
          </a:xfrm>
        </p:spPr>
        <p:txBody>
          <a:bodyPr/>
          <a:lstStyle/>
          <a:p>
            <a:pPr algn="ctr"/>
            <a:r>
              <a:rPr lang="vi-VN" dirty="0">
                <a:solidFill>
                  <a:srgbClr val="FF0000"/>
                </a:solidFill>
                <a:latin typeface="Calibri" panose="020F0502020204030204" pitchFamily="34" charset="0"/>
                <a:ea typeface="Calibri" panose="020F0502020204030204" pitchFamily="34" charset="0"/>
                <a:cs typeface="Calibri" panose="020F0502020204030204" pitchFamily="34" charset="0"/>
              </a:rPr>
              <a:t>Cài đặt phần mềm</a:t>
            </a:r>
          </a:p>
        </p:txBody>
      </p:sp>
      <p:sp>
        <p:nvSpPr>
          <p:cNvPr id="3" name="Content Placeholder 2">
            <a:extLst>
              <a:ext uri="{FF2B5EF4-FFF2-40B4-BE49-F238E27FC236}">
                <a16:creationId xmlns="" xmlns:a16="http://schemas.microsoft.com/office/drawing/2014/main" id="{A3E14D39-45BE-BCA2-7A77-CFA51A093DC8}"/>
              </a:ext>
            </a:extLst>
          </p:cNvPr>
          <p:cNvSpPr>
            <a:spLocks noGrp="1"/>
          </p:cNvSpPr>
          <p:nvPr>
            <p:ph idx="1"/>
          </p:nvPr>
        </p:nvSpPr>
        <p:spPr>
          <a:xfrm>
            <a:off x="917713" y="1467817"/>
            <a:ext cx="10515600" cy="5025058"/>
          </a:xfrm>
        </p:spPr>
        <p:txBody>
          <a:bodyPr>
            <a:normAutofit/>
          </a:bodyPr>
          <a:lstStyle/>
          <a:p>
            <a:pPr>
              <a:buFont typeface="Wingdings" panose="05000000000000000000" pitchFamily="2" charset="2"/>
              <a:buChar char="v"/>
            </a:pPr>
            <a:r>
              <a:rPr lang="vi-VN" dirty="0" smtClean="0">
                <a:latin typeface="Calibri" panose="020F0502020204030204" pitchFamily="34" charset="0"/>
                <a:ea typeface="Calibri" panose="020F0502020204030204" pitchFamily="34" charset="0"/>
                <a:cs typeface="Calibri" panose="020F0502020204030204" pitchFamily="34" charset="0"/>
              </a:rPr>
              <a:t> Giao </a:t>
            </a:r>
            <a:r>
              <a:rPr lang="vi-VN" dirty="0">
                <a:latin typeface="Calibri" panose="020F0502020204030204" pitchFamily="34" charset="0"/>
                <a:ea typeface="Calibri" panose="020F0502020204030204" pitchFamily="34" charset="0"/>
                <a:cs typeface="Calibri" panose="020F0502020204030204" pitchFamily="34" charset="0"/>
              </a:rPr>
              <a:t>diện phần mềm</a:t>
            </a:r>
          </a:p>
          <a:p>
            <a:endParaRPr lang="vi-VN" sz="1800"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descr="A screenshot of a computer&#10;&#10;Description automatically generated">
            <a:extLst>
              <a:ext uri="{FF2B5EF4-FFF2-40B4-BE49-F238E27FC236}">
                <a16:creationId xmlns="" xmlns:a16="http://schemas.microsoft.com/office/drawing/2014/main" id="{A18FC9E1-F5D2-C2DB-222C-3BDBC1D591EC}"/>
              </a:ext>
            </a:extLst>
          </p:cNvPr>
          <p:cNvPicPr>
            <a:picLocks noChangeAspect="1"/>
          </p:cNvPicPr>
          <p:nvPr/>
        </p:nvPicPr>
        <p:blipFill>
          <a:blip r:embed="rId2"/>
          <a:stretch>
            <a:fillRect/>
          </a:stretch>
        </p:blipFill>
        <p:spPr>
          <a:xfrm>
            <a:off x="1299918" y="2217594"/>
            <a:ext cx="9342782" cy="4410363"/>
          </a:xfrm>
          <a:prstGeom prst="rect">
            <a:avLst/>
          </a:prstGeom>
          <a:ln w="28575">
            <a:solidFill>
              <a:schemeClr val="tx1"/>
            </a:solidFill>
          </a:ln>
        </p:spPr>
      </p:pic>
    </p:spTree>
    <p:extLst>
      <p:ext uri="{BB962C8B-B14F-4D97-AF65-F5344CB8AC3E}">
        <p14:creationId xmlns:p14="http://schemas.microsoft.com/office/powerpoint/2010/main" val="417526348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A2AE5E-0478-390D-FA68-A309514B5DA7}"/>
              </a:ext>
            </a:extLst>
          </p:cNvPr>
          <p:cNvSpPr>
            <a:spLocks noGrp="1"/>
          </p:cNvSpPr>
          <p:nvPr>
            <p:ph type="title"/>
          </p:nvPr>
        </p:nvSpPr>
        <p:spPr>
          <a:xfrm>
            <a:off x="838200" y="187130"/>
            <a:ext cx="10515600" cy="987814"/>
          </a:xfrm>
        </p:spPr>
        <p:txBody>
          <a:bodyPr/>
          <a:lstStyle/>
          <a:p>
            <a:pPr algn="ctr"/>
            <a:r>
              <a:rPr lang="vi-VN" dirty="0">
                <a:solidFill>
                  <a:srgbClr val="FF0000"/>
                </a:solidFill>
                <a:latin typeface="Calibri" panose="020F0502020204030204" pitchFamily="34" charset="0"/>
                <a:ea typeface="Calibri" panose="020F0502020204030204" pitchFamily="34" charset="0"/>
                <a:cs typeface="Calibri" panose="020F0502020204030204" pitchFamily="34" charset="0"/>
              </a:rPr>
              <a:t>Thu thập dữ liệu</a:t>
            </a:r>
          </a:p>
        </p:txBody>
      </p:sp>
      <p:sp>
        <p:nvSpPr>
          <p:cNvPr id="3" name="Content Placeholder 2">
            <a:extLst>
              <a:ext uri="{FF2B5EF4-FFF2-40B4-BE49-F238E27FC236}">
                <a16:creationId xmlns="" xmlns:a16="http://schemas.microsoft.com/office/drawing/2014/main" id="{9E41D3F6-294C-2F49-B3BF-049468DAC6B1}"/>
              </a:ext>
            </a:extLst>
          </p:cNvPr>
          <p:cNvSpPr>
            <a:spLocks noGrp="1"/>
          </p:cNvSpPr>
          <p:nvPr>
            <p:ph idx="1"/>
          </p:nvPr>
        </p:nvSpPr>
        <p:spPr>
          <a:xfrm>
            <a:off x="1077191" y="1320417"/>
            <a:ext cx="10515600" cy="5002019"/>
          </a:xfrm>
        </p:spPr>
        <p:txBody>
          <a:bodyPr/>
          <a:lstStyle/>
          <a:p>
            <a:pPr algn="just">
              <a:buFont typeface="Wingdings" panose="05000000000000000000" pitchFamily="2" charset="2"/>
              <a:buChar char="v"/>
            </a:pPr>
            <a:r>
              <a:rPr lang="vi-VN" sz="3200" b="0" dirty="0" smtClean="0">
                <a:solidFill>
                  <a:srgbClr val="333333"/>
                </a:solidFill>
                <a:effectLst/>
                <a:latin typeface="Calibri" panose="020F0502020204030204" pitchFamily="34" charset="0"/>
                <a:ea typeface="Calibri" panose="020F0502020204030204" pitchFamily="34" charset="0"/>
                <a:cs typeface="Calibri" panose="020F0502020204030204" pitchFamily="34" charset="0"/>
              </a:rPr>
              <a:t> Sử </a:t>
            </a:r>
            <a:r>
              <a:rPr lang="vi-VN" sz="3200" b="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dụng dữ liệu trên trang </a:t>
            </a:r>
            <a:r>
              <a:rPr lang="vi-VN" sz="3200" b="0" u="sng" dirty="0">
                <a:solidFill>
                  <a:srgbClr val="0563C1"/>
                </a:solidFill>
                <a:effectLst/>
                <a:latin typeface="Calibri" panose="020F0502020204030204" pitchFamily="34" charset="0"/>
                <a:ea typeface="Calibri" panose="020F0502020204030204" pitchFamily="34" charset="0"/>
                <a:cs typeface="Calibri" panose="020F0502020204030204" pitchFamily="34" charset="0"/>
                <a:hlinkClick r:id="rId2"/>
              </a:rPr>
              <a:t>http://www.Kaggle.com</a:t>
            </a:r>
            <a:endParaRPr lang="vi-VN" sz="3200" b="1" dirty="0">
              <a:effectLst/>
              <a:latin typeface="Calibri" panose="020F0502020204030204" pitchFamily="34" charset="0"/>
              <a:ea typeface="Calibri" panose="020F0502020204030204" pitchFamily="34" charset="0"/>
              <a:cs typeface="Calibri" panose="020F0502020204030204" pitchFamily="34" charset="0"/>
            </a:endParaRPr>
          </a:p>
          <a:p>
            <a:pPr algn="just"/>
            <a:endParaRPr lang="vi-VN" dirty="0"/>
          </a:p>
        </p:txBody>
      </p:sp>
      <p:pic>
        <p:nvPicPr>
          <p:cNvPr id="4" name="Picture 3" descr="A screenshot of a computer&#10;&#10;Description automatically generated">
            <a:extLst>
              <a:ext uri="{FF2B5EF4-FFF2-40B4-BE49-F238E27FC236}">
                <a16:creationId xmlns="" xmlns:a16="http://schemas.microsoft.com/office/drawing/2014/main" id="{DBD7569B-928D-EC35-477D-4539DE691180}"/>
              </a:ext>
            </a:extLst>
          </p:cNvPr>
          <p:cNvPicPr>
            <a:picLocks noChangeAspect="1"/>
          </p:cNvPicPr>
          <p:nvPr/>
        </p:nvPicPr>
        <p:blipFill>
          <a:blip r:embed="rId3"/>
          <a:stretch>
            <a:fillRect/>
          </a:stretch>
        </p:blipFill>
        <p:spPr>
          <a:xfrm>
            <a:off x="1479447" y="1932709"/>
            <a:ext cx="8968980" cy="4772785"/>
          </a:xfrm>
          <a:prstGeom prst="rect">
            <a:avLst/>
          </a:prstGeom>
          <a:ln w="28575">
            <a:solidFill>
              <a:schemeClr val="tx1"/>
            </a:solidFill>
          </a:ln>
        </p:spPr>
      </p:pic>
    </p:spTree>
    <p:extLst>
      <p:ext uri="{BB962C8B-B14F-4D97-AF65-F5344CB8AC3E}">
        <p14:creationId xmlns:p14="http://schemas.microsoft.com/office/powerpoint/2010/main" val="198397602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C52077-02B8-34AC-8F93-77AAD09487EC}"/>
              </a:ext>
            </a:extLst>
          </p:cNvPr>
          <p:cNvSpPr>
            <a:spLocks noGrp="1"/>
          </p:cNvSpPr>
          <p:nvPr>
            <p:ph type="title"/>
          </p:nvPr>
        </p:nvSpPr>
        <p:spPr>
          <a:xfrm>
            <a:off x="1205346" y="135392"/>
            <a:ext cx="10207336" cy="1632858"/>
          </a:xfrm>
        </p:spPr>
        <p:txBody>
          <a:bodyPr>
            <a:normAutofit/>
          </a:bodyPr>
          <a:lstStyle/>
          <a:p>
            <a:pPr algn="ctr"/>
            <a:r>
              <a:rPr lang="vi-VN" sz="4400" u="none" strike="noStrike" kern="0" spc="0" dirty="0">
                <a:ln>
                  <a:noFill/>
                </a:ln>
                <a:solidFill>
                  <a:srgbClr val="FF0000"/>
                </a:solidFill>
                <a:effectLst>
                  <a:glow>
                    <a:srgbClr val="000000"/>
                  </a:glow>
                  <a:reflection stA="0" endPos="0" fadeDir="0" sx="0" sy="0"/>
                </a:effectLst>
                <a:latin typeface="Calibri" panose="020F0502020204030204" pitchFamily="34" charset="0"/>
                <a:ea typeface="Calibri" panose="020F0502020204030204" pitchFamily="34" charset="0"/>
                <a:cs typeface="Calibri" panose="020F0502020204030204" pitchFamily="34" charset="0"/>
              </a:rPr>
              <a:t>Mô tả tập dữ liệu </a:t>
            </a:r>
            <a:r>
              <a:rPr lang="vi-VN" sz="4400" u="none" strike="noStrike" kern="0" spc="0" dirty="0" smtClean="0">
                <a:ln>
                  <a:noFill/>
                </a:ln>
                <a:solidFill>
                  <a:srgbClr val="FF0000"/>
                </a:solidFill>
                <a:effectLst>
                  <a:glow>
                    <a:srgbClr val="000000"/>
                  </a:glow>
                  <a:reflection stA="0" endPos="0" fadeDir="0" sx="0" sy="0"/>
                </a:effectLst>
                <a:latin typeface="Calibri" panose="020F0502020204030204" pitchFamily="34" charset="0"/>
                <a:ea typeface="Calibri" panose="020F0502020204030204" pitchFamily="34" charset="0"/>
                <a:cs typeface="Calibri" panose="020F0502020204030204" pitchFamily="34" charset="0"/>
              </a:rPr>
              <a:t/>
            </a:r>
            <a:br>
              <a:rPr lang="vi-VN" sz="4400" u="none" strike="noStrike" kern="0" spc="0" dirty="0" smtClean="0">
                <a:ln>
                  <a:noFill/>
                </a:ln>
                <a:solidFill>
                  <a:srgbClr val="FF0000"/>
                </a:solidFill>
                <a:effectLst>
                  <a:glow>
                    <a:srgbClr val="000000"/>
                  </a:glow>
                  <a:reflection stA="0" endPos="0" fadeDir="0" sx="0" sy="0"/>
                </a:effectLst>
                <a:latin typeface="Calibri" panose="020F0502020204030204" pitchFamily="34" charset="0"/>
                <a:ea typeface="Calibri" panose="020F0502020204030204" pitchFamily="34" charset="0"/>
                <a:cs typeface="Calibri" panose="020F0502020204030204" pitchFamily="34" charset="0"/>
              </a:rPr>
            </a:br>
            <a:r>
              <a:rPr lang="vi-VN" sz="4400" u="none" strike="noStrike" kern="0" spc="0" dirty="0" smtClean="0">
                <a:ln>
                  <a:noFill/>
                </a:ln>
                <a:solidFill>
                  <a:srgbClr val="FF0000"/>
                </a:solidFill>
                <a:effectLst>
                  <a:glow>
                    <a:srgbClr val="000000"/>
                  </a:glow>
                  <a:reflection stA="0" endPos="0" fadeDir="0" sx="0" sy="0"/>
                </a:effectLst>
                <a:latin typeface="Calibri" panose="020F0502020204030204" pitchFamily="34" charset="0"/>
                <a:ea typeface="Calibri" panose="020F0502020204030204" pitchFamily="34" charset="0"/>
                <a:cs typeface="Calibri" panose="020F0502020204030204" pitchFamily="34" charset="0"/>
              </a:rPr>
              <a:t>“</a:t>
            </a:r>
            <a:r>
              <a:rPr lang="vi-VN" sz="4400" u="none" strike="noStrike" kern="0" spc="0" dirty="0">
                <a:ln>
                  <a:noFill/>
                </a:ln>
                <a:solidFill>
                  <a:srgbClr val="FF0000"/>
                </a:solidFill>
                <a:effectLst>
                  <a:glow>
                    <a:srgbClr val="000000"/>
                  </a:glow>
                  <a:reflection stA="0" endPos="0" fadeDir="0" sx="0" sy="0"/>
                </a:effectLst>
                <a:latin typeface="Calibri" panose="020F0502020204030204" pitchFamily="34" charset="0"/>
                <a:ea typeface="Calibri" panose="020F0502020204030204" pitchFamily="34" charset="0"/>
                <a:cs typeface="Calibri" panose="020F0502020204030204" pitchFamily="34" charset="0"/>
              </a:rPr>
              <a:t>Du lieu ban hang cua cac cua hang.xlsx</a:t>
            </a:r>
            <a:r>
              <a:rPr lang="vi-VN" sz="4400" u="none" strike="noStrike" kern="0" spc="0" dirty="0" smtClean="0">
                <a:ln>
                  <a:noFill/>
                </a:ln>
                <a:solidFill>
                  <a:srgbClr val="FF0000"/>
                </a:solidFill>
                <a:effectLst>
                  <a:glow>
                    <a:srgbClr val="000000"/>
                  </a:glow>
                  <a:reflection stA="0" endPos="0" fadeDir="0" sx="0" sy="0"/>
                </a:effectLst>
                <a:latin typeface="Calibri" panose="020F0502020204030204" pitchFamily="34" charset="0"/>
                <a:ea typeface="Calibri" panose="020F0502020204030204" pitchFamily="34" charset="0"/>
                <a:cs typeface="Calibri" panose="020F0502020204030204" pitchFamily="34" charset="0"/>
              </a:rPr>
              <a:t>”:</a:t>
            </a:r>
            <a:endParaRPr lang="vi-VN" sz="4400" dirty="0"/>
          </a:p>
        </p:txBody>
      </p:sp>
      <p:sp>
        <p:nvSpPr>
          <p:cNvPr id="3" name="Content Placeholder 2">
            <a:extLst>
              <a:ext uri="{FF2B5EF4-FFF2-40B4-BE49-F238E27FC236}">
                <a16:creationId xmlns="" xmlns:a16="http://schemas.microsoft.com/office/drawing/2014/main" id="{3B5DA2F8-CA2F-B58E-FD77-763098D11DC3}"/>
              </a:ext>
            </a:extLst>
          </p:cNvPr>
          <p:cNvSpPr>
            <a:spLocks noGrp="1"/>
          </p:cNvSpPr>
          <p:nvPr>
            <p:ph idx="1"/>
          </p:nvPr>
        </p:nvSpPr>
        <p:spPr>
          <a:xfrm>
            <a:off x="838200" y="1631374"/>
            <a:ext cx="10976264" cy="4545590"/>
          </a:xfrm>
        </p:spPr>
        <p:txBody>
          <a:bodyPr/>
          <a:lstStyle/>
          <a:p>
            <a:pPr>
              <a:buFont typeface="Wingdings" panose="05000000000000000000" pitchFamily="2" charset="2"/>
              <a:buChar char="v"/>
            </a:pPr>
            <a:r>
              <a:rPr lang="vi-VN" sz="3200"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 Tập </a:t>
            </a:r>
            <a:r>
              <a:rPr lang="vi-VN" sz="3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dữ liệu này chứa thông tin về doanh thu và chi phí của các cửa hàng trên cả nước trong 1 tháng. Nó bao gồm 10 thuộc tính và gần 100.000 bộ dữ liệu.</a:t>
            </a:r>
            <a:endParaRPr lang="vi-VN" sz="3200" dirty="0">
              <a:effectLst/>
              <a:latin typeface="Calibri" panose="020F0502020204030204" pitchFamily="34" charset="0"/>
              <a:ea typeface="Calibri" panose="020F0502020204030204" pitchFamily="34" charset="0"/>
              <a:cs typeface="Calibri" panose="020F0502020204030204" pitchFamily="34" charset="0"/>
            </a:endParaRPr>
          </a:p>
          <a:p>
            <a:endParaRPr lang="vi-VN" dirty="0"/>
          </a:p>
        </p:txBody>
      </p:sp>
      <p:pic>
        <p:nvPicPr>
          <p:cNvPr id="4" name="Picture 3" descr="A screenshot of a spreadsheet&#10;&#10;Description automatically generated">
            <a:extLst>
              <a:ext uri="{FF2B5EF4-FFF2-40B4-BE49-F238E27FC236}">
                <a16:creationId xmlns="" xmlns:a16="http://schemas.microsoft.com/office/drawing/2014/main" id="{56C2DDDF-A6C9-B9D0-FB8C-D68811C3DA2A}"/>
              </a:ext>
            </a:extLst>
          </p:cNvPr>
          <p:cNvPicPr>
            <a:picLocks noChangeAspect="1"/>
          </p:cNvPicPr>
          <p:nvPr/>
        </p:nvPicPr>
        <p:blipFill>
          <a:blip r:embed="rId2"/>
          <a:stretch>
            <a:fillRect/>
          </a:stretch>
        </p:blipFill>
        <p:spPr>
          <a:xfrm>
            <a:off x="2047010" y="3084476"/>
            <a:ext cx="8842664" cy="3599392"/>
          </a:xfrm>
          <a:prstGeom prst="rect">
            <a:avLst/>
          </a:prstGeom>
          <a:ln w="28575">
            <a:solidFill>
              <a:schemeClr val="tx1"/>
            </a:solidFill>
          </a:ln>
        </p:spPr>
      </p:pic>
    </p:spTree>
    <p:extLst>
      <p:ext uri="{BB962C8B-B14F-4D97-AF65-F5344CB8AC3E}">
        <p14:creationId xmlns:p14="http://schemas.microsoft.com/office/powerpoint/2010/main" val="28245817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47B268-2094-A80C-02CA-9F793855D02A}"/>
              </a:ext>
            </a:extLst>
          </p:cNvPr>
          <p:cNvSpPr>
            <a:spLocks noGrp="1"/>
          </p:cNvSpPr>
          <p:nvPr>
            <p:ph type="title"/>
          </p:nvPr>
        </p:nvSpPr>
        <p:spPr/>
        <p:txBody>
          <a:bodyPr/>
          <a:lstStyle/>
          <a:p>
            <a:pPr algn="ctr"/>
            <a:r>
              <a:rPr lang="vi-VN" dirty="0">
                <a:solidFill>
                  <a:srgbClr val="FF0000"/>
                </a:solidFill>
                <a:latin typeface="Calibri" panose="020F0502020204030204" pitchFamily="34" charset="0"/>
                <a:ea typeface="Calibri" panose="020F0502020204030204" pitchFamily="34" charset="0"/>
                <a:cs typeface="Calibri" panose="020F0502020204030204" pitchFamily="34" charset="0"/>
              </a:rPr>
              <a:t>Kết nối dữ liệu</a:t>
            </a:r>
          </a:p>
        </p:txBody>
      </p:sp>
      <p:sp>
        <p:nvSpPr>
          <p:cNvPr id="3" name="Content Placeholder 2">
            <a:extLst>
              <a:ext uri="{FF2B5EF4-FFF2-40B4-BE49-F238E27FC236}">
                <a16:creationId xmlns="" xmlns:a16="http://schemas.microsoft.com/office/drawing/2014/main" id="{F4AC8FD7-B2E9-9485-7717-D6364F93E162}"/>
              </a:ext>
            </a:extLst>
          </p:cNvPr>
          <p:cNvSpPr>
            <a:spLocks noGrp="1"/>
          </p:cNvSpPr>
          <p:nvPr>
            <p:ph idx="1"/>
          </p:nvPr>
        </p:nvSpPr>
        <p:spPr>
          <a:xfrm>
            <a:off x="838200" y="1471062"/>
            <a:ext cx="10515600" cy="4351338"/>
          </a:xfrm>
        </p:spPr>
        <p:txBody>
          <a:bodyPr>
            <a:normAutofit/>
          </a:bodyPr>
          <a:lstStyle/>
          <a:p>
            <a:pPr>
              <a:buFont typeface="Wingdings" panose="05000000000000000000" pitchFamily="2" charset="2"/>
              <a:buChar char="v"/>
            </a:pPr>
            <a:r>
              <a:rPr lang="vi-VN" dirty="0" smtClean="0">
                <a:latin typeface="Calibri" panose="020F0502020204030204" pitchFamily="34" charset="0"/>
                <a:ea typeface="Calibri" panose="020F0502020204030204" pitchFamily="34" charset="0"/>
                <a:cs typeface="Calibri" panose="020F0502020204030204" pitchFamily="34" charset="0"/>
              </a:rPr>
              <a:t> Dữ </a:t>
            </a:r>
            <a:r>
              <a:rPr lang="vi-VN" dirty="0">
                <a:latin typeface="Calibri" panose="020F0502020204030204" pitchFamily="34" charset="0"/>
                <a:ea typeface="Calibri" panose="020F0502020204030204" pitchFamily="34" charset="0"/>
                <a:cs typeface="Calibri" panose="020F0502020204030204" pitchFamily="34" charset="0"/>
              </a:rPr>
              <a:t>liệu tải lên</a:t>
            </a:r>
          </a:p>
        </p:txBody>
      </p:sp>
      <p:pic>
        <p:nvPicPr>
          <p:cNvPr id="4" name="Picture 3" descr="A white rectangular object with a black border&#10;&#10;Description automatically generated">
            <a:extLst>
              <a:ext uri="{FF2B5EF4-FFF2-40B4-BE49-F238E27FC236}">
                <a16:creationId xmlns="" xmlns:a16="http://schemas.microsoft.com/office/drawing/2014/main" id="{AE26B9AA-1B5B-FAA2-BD7B-826E2EEC6989}"/>
              </a:ext>
            </a:extLst>
          </p:cNvPr>
          <p:cNvPicPr>
            <a:picLocks noChangeAspect="1"/>
          </p:cNvPicPr>
          <p:nvPr/>
        </p:nvPicPr>
        <p:blipFill>
          <a:blip r:embed="rId2"/>
          <a:stretch>
            <a:fillRect/>
          </a:stretch>
        </p:blipFill>
        <p:spPr>
          <a:xfrm>
            <a:off x="1274531" y="2216954"/>
            <a:ext cx="9866872" cy="4023995"/>
          </a:xfrm>
          <a:prstGeom prst="rect">
            <a:avLst/>
          </a:prstGeom>
          <a:ln w="28575">
            <a:solidFill>
              <a:schemeClr val="tx1"/>
            </a:solidFill>
          </a:ln>
        </p:spPr>
      </p:pic>
    </p:spTree>
    <p:extLst>
      <p:ext uri="{BB962C8B-B14F-4D97-AF65-F5344CB8AC3E}">
        <p14:creationId xmlns:p14="http://schemas.microsoft.com/office/powerpoint/2010/main" val="264519426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EC364EA-9FC8-2A29-B85E-5B6494873847}"/>
              </a:ext>
            </a:extLst>
          </p:cNvPr>
          <p:cNvSpPr>
            <a:spLocks noGrp="1"/>
          </p:cNvSpPr>
          <p:nvPr>
            <p:ph type="title"/>
          </p:nvPr>
        </p:nvSpPr>
        <p:spPr>
          <a:xfrm>
            <a:off x="838200" y="482021"/>
            <a:ext cx="10515600" cy="1325563"/>
          </a:xfrm>
        </p:spPr>
        <p:txBody>
          <a:bodyPr/>
          <a:lstStyle/>
          <a:p>
            <a:pPr algn="ctr"/>
            <a:r>
              <a:rPr lang="vi-VN" dirty="0">
                <a:solidFill>
                  <a:srgbClr val="FF0000"/>
                </a:solidFill>
                <a:latin typeface="Calibri" panose="020F0502020204030204" pitchFamily="34" charset="0"/>
                <a:ea typeface="Calibri" panose="020F0502020204030204" pitchFamily="34" charset="0"/>
                <a:cs typeface="Calibri" panose="020F0502020204030204" pitchFamily="34" charset="0"/>
              </a:rPr>
              <a:t>Tạo </a:t>
            </a:r>
            <a:r>
              <a:rPr lang="vi-VN" dirty="0" err="1">
                <a:solidFill>
                  <a:srgbClr val="FF0000"/>
                </a:solidFill>
                <a:latin typeface="Calibri" panose="020F0502020204030204" pitchFamily="34" charset="0"/>
                <a:ea typeface="Calibri" panose="020F0502020204030204" pitchFamily="34" charset="0"/>
                <a:cs typeface="Calibri" panose="020F0502020204030204" pitchFamily="34" charset="0"/>
              </a:rPr>
              <a:t>dashboard</a:t>
            </a:r>
            <a:endParaRPr lang="vi-VN" dirty="0">
              <a:solidFill>
                <a:srgbClr val="FF000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 xmlns:a16="http://schemas.microsoft.com/office/drawing/2014/main" id="{924F6BA3-7915-EB5E-2F31-6D11C8AFC22A}"/>
              </a:ext>
            </a:extLst>
          </p:cNvPr>
          <p:cNvSpPr>
            <a:spLocks noGrp="1"/>
          </p:cNvSpPr>
          <p:nvPr>
            <p:ph idx="1"/>
          </p:nvPr>
        </p:nvSpPr>
        <p:spPr>
          <a:xfrm>
            <a:off x="838200" y="1988069"/>
            <a:ext cx="10515600" cy="4351338"/>
          </a:xfrm>
        </p:spPr>
        <p:txBody>
          <a:bodyPr>
            <a:normAutofit/>
          </a:bodyPr>
          <a:lstStyle/>
          <a:p>
            <a:pPr>
              <a:buFont typeface="Wingdings" panose="05000000000000000000" pitchFamily="2" charset="2"/>
              <a:buChar char="v"/>
            </a:pPr>
            <a:r>
              <a:rPr lang="vi-VN"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Shapes</a:t>
            </a:r>
            <a:r>
              <a:rPr lang="vi-VN"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quản lý bán hàng</a:t>
            </a:r>
            <a:endParaRPr lang="vi-VN"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descr="A blue and white text on a white background&#10;&#10;Description automatically generated">
            <a:extLst>
              <a:ext uri="{FF2B5EF4-FFF2-40B4-BE49-F238E27FC236}">
                <a16:creationId xmlns="" xmlns:a16="http://schemas.microsoft.com/office/drawing/2014/main" id="{5E2B6858-5776-61A1-0F9D-A0D225871A2C}"/>
              </a:ext>
            </a:extLst>
          </p:cNvPr>
          <p:cNvPicPr>
            <a:picLocks noChangeAspect="1"/>
          </p:cNvPicPr>
          <p:nvPr/>
        </p:nvPicPr>
        <p:blipFill>
          <a:blip r:embed="rId2"/>
          <a:stretch>
            <a:fillRect/>
          </a:stretch>
        </p:blipFill>
        <p:spPr>
          <a:xfrm>
            <a:off x="1149910" y="2818014"/>
            <a:ext cx="10203890" cy="3521393"/>
          </a:xfrm>
          <a:prstGeom prst="rect">
            <a:avLst/>
          </a:prstGeom>
          <a:ln w="28575">
            <a:solidFill>
              <a:schemeClr val="tx1"/>
            </a:solidFill>
          </a:ln>
        </p:spPr>
      </p:pic>
    </p:spTree>
    <p:extLst>
      <p:ext uri="{BB962C8B-B14F-4D97-AF65-F5344CB8AC3E}">
        <p14:creationId xmlns:p14="http://schemas.microsoft.com/office/powerpoint/2010/main" val="10645286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43EC55C-8D2C-4D47-2073-E936AAE05942}"/>
              </a:ext>
            </a:extLst>
          </p:cNvPr>
          <p:cNvSpPr>
            <a:spLocks noGrp="1"/>
          </p:cNvSpPr>
          <p:nvPr>
            <p:ph type="title"/>
          </p:nvPr>
        </p:nvSpPr>
        <p:spPr/>
        <p:txBody>
          <a:bodyPr/>
          <a:lstStyle/>
          <a:p>
            <a:pPr algn="ctr"/>
            <a:r>
              <a:rPr lang="vi-VN" dirty="0">
                <a:solidFill>
                  <a:srgbClr val="FF0000"/>
                </a:solidFill>
                <a:latin typeface="Calibri" panose="020F0502020204030204" pitchFamily="34" charset="0"/>
                <a:ea typeface="Calibri" panose="020F0502020204030204" pitchFamily="34" charset="0"/>
                <a:cs typeface="Calibri" panose="020F0502020204030204" pitchFamily="34" charset="0"/>
              </a:rPr>
              <a:t>Tạo </a:t>
            </a:r>
            <a:r>
              <a:rPr lang="vi-VN" dirty="0" err="1">
                <a:solidFill>
                  <a:srgbClr val="FF0000"/>
                </a:solidFill>
                <a:latin typeface="Calibri" panose="020F0502020204030204" pitchFamily="34" charset="0"/>
                <a:ea typeface="Calibri" panose="020F0502020204030204" pitchFamily="34" charset="0"/>
                <a:cs typeface="Calibri" panose="020F0502020204030204" pitchFamily="34" charset="0"/>
              </a:rPr>
              <a:t>dashboard</a:t>
            </a:r>
            <a:endParaRPr lang="vi-VN" dirty="0">
              <a:solidFill>
                <a:srgbClr val="FF0000"/>
              </a:solidFill>
            </a:endParaRPr>
          </a:p>
        </p:txBody>
      </p:sp>
      <p:sp>
        <p:nvSpPr>
          <p:cNvPr id="3" name="Content Placeholder 2">
            <a:extLst>
              <a:ext uri="{FF2B5EF4-FFF2-40B4-BE49-F238E27FC236}">
                <a16:creationId xmlns="" xmlns:a16="http://schemas.microsoft.com/office/drawing/2014/main" id="{F52E7EF5-B94C-BC52-B3A3-82B5DE1CCBBD}"/>
              </a:ext>
            </a:extLst>
          </p:cNvPr>
          <p:cNvSpPr>
            <a:spLocks noGrp="1"/>
          </p:cNvSpPr>
          <p:nvPr>
            <p:ph idx="1"/>
          </p:nvPr>
        </p:nvSpPr>
        <p:spPr>
          <a:xfrm>
            <a:off x="838200" y="1794424"/>
            <a:ext cx="10515600" cy="4351338"/>
          </a:xfrm>
        </p:spPr>
        <p:txBody>
          <a:bodyPr/>
          <a:lstStyle/>
          <a:p>
            <a:pPr>
              <a:buFont typeface="Wingdings" panose="05000000000000000000" pitchFamily="2" charset="2"/>
              <a:buChar char="v"/>
            </a:pPr>
            <a:r>
              <a:rPr lang="vi-VN" sz="2800" dirty="0">
                <a:effectLst/>
                <a:latin typeface="Calibri" panose="020F0502020204030204" pitchFamily="34" charset="0"/>
                <a:ea typeface="Calibri" panose="020F0502020204030204" pitchFamily="34" charset="0"/>
                <a:cs typeface="Calibri" panose="020F0502020204030204" pitchFamily="34" charset="0"/>
              </a:rPr>
              <a:t> </a:t>
            </a:r>
            <a:r>
              <a:rPr lang="vi-VN" dirty="0">
                <a:effectLst/>
                <a:latin typeface="Calibri" panose="020F0502020204030204" pitchFamily="34" charset="0"/>
                <a:ea typeface="Calibri" panose="020F0502020204030204" pitchFamily="34" charset="0"/>
                <a:cs typeface="Calibri" panose="020F0502020204030204" pitchFamily="34" charset="0"/>
              </a:rPr>
              <a:t>Các </a:t>
            </a:r>
            <a:r>
              <a:rPr lang="vi-VN" dirty="0" err="1">
                <a:effectLst/>
                <a:latin typeface="Calibri" panose="020F0502020204030204" pitchFamily="34" charset="0"/>
                <a:ea typeface="Calibri" panose="020F0502020204030204" pitchFamily="34" charset="0"/>
                <a:cs typeface="Calibri" panose="020F0502020204030204" pitchFamily="34" charset="0"/>
              </a:rPr>
              <a:t>Slicer</a:t>
            </a:r>
            <a:endParaRPr lang="vi-VN" dirty="0">
              <a:effectLst/>
              <a:latin typeface="Calibri" panose="020F0502020204030204" pitchFamily="34" charset="0"/>
              <a:ea typeface="Calibri" panose="020F0502020204030204" pitchFamily="34" charset="0"/>
              <a:cs typeface="Calibri" panose="020F0502020204030204" pitchFamily="34" charset="0"/>
            </a:endParaRPr>
          </a:p>
          <a:p>
            <a:endParaRPr lang="vi-VN" dirty="0"/>
          </a:p>
        </p:txBody>
      </p:sp>
      <p:pic>
        <p:nvPicPr>
          <p:cNvPr id="4" name="Picture 3" descr="A screenshot of a computer&#10;&#10;Description automatically generated">
            <a:extLst>
              <a:ext uri="{FF2B5EF4-FFF2-40B4-BE49-F238E27FC236}">
                <a16:creationId xmlns="" xmlns:a16="http://schemas.microsoft.com/office/drawing/2014/main" id="{BFF80CD1-9F1A-F7E7-D36F-9357549F4C9A}"/>
              </a:ext>
            </a:extLst>
          </p:cNvPr>
          <p:cNvPicPr>
            <a:picLocks noChangeAspect="1"/>
          </p:cNvPicPr>
          <p:nvPr/>
        </p:nvPicPr>
        <p:blipFill>
          <a:blip r:embed="rId2"/>
          <a:stretch>
            <a:fillRect/>
          </a:stretch>
        </p:blipFill>
        <p:spPr>
          <a:xfrm>
            <a:off x="1433274" y="2679297"/>
            <a:ext cx="9325452" cy="3466465"/>
          </a:xfrm>
          <a:prstGeom prst="rect">
            <a:avLst/>
          </a:prstGeom>
          <a:ln w="28575">
            <a:solidFill>
              <a:schemeClr val="tx1"/>
            </a:solidFill>
          </a:ln>
        </p:spPr>
      </p:pic>
    </p:spTree>
    <p:extLst>
      <p:ext uri="{BB962C8B-B14F-4D97-AF65-F5344CB8AC3E}">
        <p14:creationId xmlns:p14="http://schemas.microsoft.com/office/powerpoint/2010/main" val="191788809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8F4F7E8-3166-361E-0EE0-276EBACF8B8A}"/>
              </a:ext>
            </a:extLst>
          </p:cNvPr>
          <p:cNvSpPr>
            <a:spLocks noGrp="1"/>
          </p:cNvSpPr>
          <p:nvPr>
            <p:ph type="title"/>
          </p:nvPr>
        </p:nvSpPr>
        <p:spPr/>
        <p:txBody>
          <a:bodyPr/>
          <a:lstStyle/>
          <a:p>
            <a:pPr algn="ctr"/>
            <a:r>
              <a:rPr lang="vi-VN" dirty="0">
                <a:solidFill>
                  <a:srgbClr val="FF0000"/>
                </a:solidFill>
                <a:latin typeface="Calibri" panose="020F0502020204030204" pitchFamily="34" charset="0"/>
                <a:ea typeface="Calibri" panose="020F0502020204030204" pitchFamily="34" charset="0"/>
                <a:cs typeface="Calibri" panose="020F0502020204030204" pitchFamily="34" charset="0"/>
              </a:rPr>
              <a:t>Tạo </a:t>
            </a:r>
            <a:r>
              <a:rPr lang="vi-VN" dirty="0" err="1">
                <a:solidFill>
                  <a:srgbClr val="FF0000"/>
                </a:solidFill>
                <a:latin typeface="Calibri" panose="020F0502020204030204" pitchFamily="34" charset="0"/>
                <a:ea typeface="Calibri" panose="020F0502020204030204" pitchFamily="34" charset="0"/>
                <a:cs typeface="Calibri" panose="020F0502020204030204" pitchFamily="34" charset="0"/>
              </a:rPr>
              <a:t>dashboard</a:t>
            </a:r>
            <a:endParaRPr lang="vi-VN" dirty="0">
              <a:solidFill>
                <a:srgbClr val="FF0000"/>
              </a:solidFill>
            </a:endParaRPr>
          </a:p>
        </p:txBody>
      </p:sp>
      <p:sp>
        <p:nvSpPr>
          <p:cNvPr id="3" name="Content Placeholder 2">
            <a:extLst>
              <a:ext uri="{FF2B5EF4-FFF2-40B4-BE49-F238E27FC236}">
                <a16:creationId xmlns="" xmlns:a16="http://schemas.microsoft.com/office/drawing/2014/main" id="{6F1B8E77-053B-6EE6-503C-2BDEC67155F2}"/>
              </a:ext>
            </a:extLst>
          </p:cNvPr>
          <p:cNvSpPr>
            <a:spLocks noGrp="1"/>
          </p:cNvSpPr>
          <p:nvPr>
            <p:ph idx="1"/>
          </p:nvPr>
        </p:nvSpPr>
        <p:spPr>
          <a:xfrm>
            <a:off x="838200" y="1627221"/>
            <a:ext cx="10515600" cy="4351338"/>
          </a:xfrm>
        </p:spPr>
        <p:txBody>
          <a:bodyPr>
            <a:normAutofit/>
          </a:bodyPr>
          <a:lstStyle/>
          <a:p>
            <a:pPr marL="971550" indent="-742950" algn="l">
              <a:lnSpc>
                <a:spcPct val="150000"/>
              </a:lnSpc>
              <a:spcBef>
                <a:spcPts val="720"/>
              </a:spcBef>
              <a:spcAft>
                <a:spcPts val="720"/>
              </a:spcAft>
              <a:buFont typeface="Wingdings" panose="05000000000000000000" pitchFamily="2" charset="2"/>
              <a:buChar char="v"/>
            </a:pPr>
            <a:r>
              <a:rPr lang="vi-VN" dirty="0">
                <a:effectLst/>
                <a:latin typeface="Calibri" panose="020F0502020204030204" pitchFamily="34" charset="0"/>
                <a:ea typeface="Calibri" panose="020F0502020204030204" pitchFamily="34" charset="0"/>
                <a:cs typeface="Calibri" panose="020F0502020204030204" pitchFamily="34" charset="0"/>
              </a:rPr>
              <a:t>Áp dụng hàm SUM để tính %Lợi nhuận:</a:t>
            </a:r>
          </a:p>
        </p:txBody>
      </p:sp>
      <p:pic>
        <p:nvPicPr>
          <p:cNvPr id="4" name="Picture 3" descr="A screenshot of a computer&#10;&#10;Description automatically generated">
            <a:extLst>
              <a:ext uri="{FF2B5EF4-FFF2-40B4-BE49-F238E27FC236}">
                <a16:creationId xmlns="" xmlns:a16="http://schemas.microsoft.com/office/drawing/2014/main" id="{DB5520ED-5A40-9BC5-1E78-0C5E7C6AE69F}"/>
              </a:ext>
            </a:extLst>
          </p:cNvPr>
          <p:cNvPicPr>
            <a:picLocks noChangeAspect="1"/>
          </p:cNvPicPr>
          <p:nvPr/>
        </p:nvPicPr>
        <p:blipFill>
          <a:blip r:embed="rId2"/>
          <a:stretch>
            <a:fillRect/>
          </a:stretch>
        </p:blipFill>
        <p:spPr>
          <a:xfrm>
            <a:off x="1403850" y="2536881"/>
            <a:ext cx="9384300" cy="3961351"/>
          </a:xfrm>
          <a:prstGeom prst="rect">
            <a:avLst/>
          </a:prstGeom>
          <a:ln w="28575">
            <a:solidFill>
              <a:schemeClr val="tx1"/>
            </a:solidFill>
          </a:ln>
        </p:spPr>
      </p:pic>
    </p:spTree>
    <p:extLst>
      <p:ext uri="{BB962C8B-B14F-4D97-AF65-F5344CB8AC3E}">
        <p14:creationId xmlns:p14="http://schemas.microsoft.com/office/powerpoint/2010/main" val="363065657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3289F3-A5C2-A0E3-66D7-7E7725178D12}"/>
              </a:ext>
            </a:extLst>
          </p:cNvPr>
          <p:cNvSpPr>
            <a:spLocks noGrp="1"/>
          </p:cNvSpPr>
          <p:nvPr>
            <p:ph type="title"/>
          </p:nvPr>
        </p:nvSpPr>
        <p:spPr>
          <a:xfrm>
            <a:off x="215292" y="1958960"/>
            <a:ext cx="11626516" cy="3202873"/>
          </a:xfrm>
        </p:spPr>
        <p:txBody>
          <a:bodyPr>
            <a:noAutofit/>
          </a:bodyPr>
          <a:lstStyle/>
          <a:p>
            <a:pPr algn="ctr"/>
            <a:r>
              <a:rPr lang="vi-VN" dirty="0">
                <a:solidFill>
                  <a:srgbClr val="FF0000"/>
                </a:solidFill>
                <a:latin typeface="Calibri" panose="020F0502020204030204" pitchFamily="34" charset="0"/>
                <a:ea typeface="Calibri" panose="020F0502020204030204" pitchFamily="34" charset="0"/>
                <a:cs typeface="Calibri" panose="020F0502020204030204" pitchFamily="34" charset="0"/>
              </a:rPr>
              <a:t>ĐỀ TÀI</a:t>
            </a:r>
            <a:br>
              <a:rPr lang="vi-VN" dirty="0">
                <a:solidFill>
                  <a:srgbClr val="FF0000"/>
                </a:solidFill>
                <a:latin typeface="Calibri" panose="020F0502020204030204" pitchFamily="34" charset="0"/>
                <a:ea typeface="Calibri" panose="020F0502020204030204" pitchFamily="34" charset="0"/>
                <a:cs typeface="Calibri" panose="020F0502020204030204" pitchFamily="34" charset="0"/>
              </a:rPr>
            </a:br>
            <a:r>
              <a:rPr lang="vi-VN" dirty="0">
                <a:solidFill>
                  <a:srgbClr val="FF0000"/>
                </a:solidFill>
                <a:latin typeface="Calibri" panose="020F0502020204030204" pitchFamily="34" charset="0"/>
                <a:ea typeface="Calibri" panose="020F0502020204030204" pitchFamily="34" charset="0"/>
                <a:cs typeface="Calibri" panose="020F0502020204030204" pitchFamily="34" charset="0"/>
              </a:rPr>
              <a:t>TÌM HIỂU VÀ ỨNG DỤNG </a:t>
            </a:r>
            <a:r>
              <a:rPr lang="en-US" dirty="0" smtClean="0">
                <a:solidFill>
                  <a:srgbClr val="FF0000"/>
                </a:solidFill>
                <a:latin typeface="Calibri" panose="020F0502020204030204" pitchFamily="34" charset="0"/>
                <a:ea typeface="Calibri" panose="020F0502020204030204" pitchFamily="34" charset="0"/>
                <a:cs typeface="Calibri" panose="020F0502020204030204" pitchFamily="34" charset="0"/>
              </a:rPr>
              <a:t/>
            </a:r>
            <a:br>
              <a:rPr lang="en-US" dirty="0" smtClean="0">
                <a:solidFill>
                  <a:srgbClr val="FF0000"/>
                </a:solidFill>
                <a:latin typeface="Calibri" panose="020F0502020204030204" pitchFamily="34" charset="0"/>
                <a:ea typeface="Calibri" panose="020F0502020204030204" pitchFamily="34" charset="0"/>
                <a:cs typeface="Calibri" panose="020F0502020204030204" pitchFamily="34" charset="0"/>
              </a:rPr>
            </a:br>
            <a:r>
              <a:rPr lang="vi-VN" dirty="0" smtClean="0">
                <a:solidFill>
                  <a:srgbClr val="FF0000"/>
                </a:solidFill>
                <a:latin typeface="Calibri" panose="020F0502020204030204" pitchFamily="34" charset="0"/>
                <a:ea typeface="Calibri" panose="020F0502020204030204" pitchFamily="34" charset="0"/>
                <a:cs typeface="Calibri" panose="020F0502020204030204" pitchFamily="34" charset="0"/>
              </a:rPr>
              <a:t>CÔNG </a:t>
            </a:r>
            <a:r>
              <a:rPr lang="vi-VN" dirty="0">
                <a:solidFill>
                  <a:srgbClr val="FF0000"/>
                </a:solidFill>
                <a:latin typeface="Calibri" panose="020F0502020204030204" pitchFamily="34" charset="0"/>
                <a:ea typeface="Calibri" panose="020F0502020204030204" pitchFamily="34" charset="0"/>
                <a:cs typeface="Calibri" panose="020F0502020204030204" pitchFamily="34" charset="0"/>
              </a:rPr>
              <a:t>NGHỆ POWER BI </a:t>
            </a:r>
            <a:r>
              <a:rPr lang="vi-VN" dirty="0" smtClean="0">
                <a:solidFill>
                  <a:srgbClr val="FF0000"/>
                </a:solidFill>
                <a:latin typeface="Calibri" panose="020F0502020204030204" pitchFamily="34" charset="0"/>
                <a:ea typeface="Calibri" panose="020F0502020204030204" pitchFamily="34" charset="0"/>
                <a:cs typeface="Calibri" panose="020F0502020204030204" pitchFamily="34" charset="0"/>
              </a:rPr>
              <a:t>TRONG </a:t>
            </a:r>
            <a:r>
              <a:rPr lang="vi-VN" dirty="0">
                <a:solidFill>
                  <a:srgbClr val="FF0000"/>
                </a:solidFill>
                <a:latin typeface="Calibri" panose="020F0502020204030204" pitchFamily="34" charset="0"/>
                <a:ea typeface="Calibri" panose="020F0502020204030204" pitchFamily="34" charset="0"/>
                <a:cs typeface="Calibri" panose="020F0502020204030204" pitchFamily="34" charset="0"/>
              </a:rPr>
              <a:t>PHÂN TÍCH</a:t>
            </a:r>
            <a:br>
              <a:rPr lang="vi-VN" dirty="0">
                <a:solidFill>
                  <a:srgbClr val="FF0000"/>
                </a:solidFill>
                <a:latin typeface="Calibri" panose="020F0502020204030204" pitchFamily="34" charset="0"/>
                <a:ea typeface="Calibri" panose="020F0502020204030204" pitchFamily="34" charset="0"/>
                <a:cs typeface="Calibri" panose="020F0502020204030204" pitchFamily="34" charset="0"/>
              </a:rPr>
            </a:br>
            <a:r>
              <a:rPr lang="vi-VN" dirty="0">
                <a:solidFill>
                  <a:srgbClr val="FF0000"/>
                </a:solidFill>
                <a:latin typeface="Calibri" panose="020F0502020204030204" pitchFamily="34" charset="0"/>
                <a:ea typeface="Calibri" panose="020F0502020204030204" pitchFamily="34" charset="0"/>
                <a:cs typeface="Calibri" panose="020F0502020204030204" pitchFamily="34" charset="0"/>
              </a:rPr>
              <a:t> VÀ TRỰC QUAN HÓA DỮ </a:t>
            </a:r>
            <a:r>
              <a:rPr lang="vi-VN" dirty="0" smtClean="0">
                <a:solidFill>
                  <a:srgbClr val="FF0000"/>
                </a:solidFill>
                <a:latin typeface="Calibri" panose="020F0502020204030204" pitchFamily="34" charset="0"/>
                <a:ea typeface="Calibri" panose="020F0502020204030204" pitchFamily="34" charset="0"/>
                <a:cs typeface="Calibri" panose="020F0502020204030204" pitchFamily="34" charset="0"/>
              </a:rPr>
              <a:t>LIỆU</a:t>
            </a:r>
            <a:endParaRPr lang="vi-VN" sz="5400" b="0" dirty="0">
              <a:solidFill>
                <a:srgbClr val="FF0000"/>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7164758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067870B-9654-0F5F-3803-25B2694C4B92}"/>
              </a:ext>
            </a:extLst>
          </p:cNvPr>
          <p:cNvSpPr>
            <a:spLocks noGrp="1"/>
          </p:cNvSpPr>
          <p:nvPr>
            <p:ph type="title"/>
          </p:nvPr>
        </p:nvSpPr>
        <p:spPr/>
        <p:txBody>
          <a:bodyPr/>
          <a:lstStyle/>
          <a:p>
            <a:pPr algn="ctr"/>
            <a:r>
              <a:rPr lang="vi-VN" dirty="0">
                <a:solidFill>
                  <a:srgbClr val="FF0000"/>
                </a:solidFill>
                <a:latin typeface="Calibri" panose="020F0502020204030204" pitchFamily="34" charset="0"/>
                <a:ea typeface="Calibri" panose="020F0502020204030204" pitchFamily="34" charset="0"/>
                <a:cs typeface="Calibri" panose="020F0502020204030204" pitchFamily="34" charset="0"/>
              </a:rPr>
              <a:t>Tạo </a:t>
            </a:r>
            <a:r>
              <a:rPr lang="vi-VN" dirty="0" err="1">
                <a:solidFill>
                  <a:srgbClr val="FF0000"/>
                </a:solidFill>
                <a:latin typeface="Calibri" panose="020F0502020204030204" pitchFamily="34" charset="0"/>
                <a:ea typeface="Calibri" panose="020F0502020204030204" pitchFamily="34" charset="0"/>
                <a:cs typeface="Calibri" panose="020F0502020204030204" pitchFamily="34" charset="0"/>
              </a:rPr>
              <a:t>dashboard</a:t>
            </a:r>
            <a:endParaRPr lang="vi-VN" dirty="0">
              <a:solidFill>
                <a:srgbClr val="FF0000"/>
              </a:solidFill>
            </a:endParaRPr>
          </a:p>
        </p:txBody>
      </p:sp>
      <p:sp>
        <p:nvSpPr>
          <p:cNvPr id="3" name="Content Placeholder 2">
            <a:extLst>
              <a:ext uri="{FF2B5EF4-FFF2-40B4-BE49-F238E27FC236}">
                <a16:creationId xmlns="" xmlns:a16="http://schemas.microsoft.com/office/drawing/2014/main" id="{F2B5F900-15EA-51AC-7A67-ECB47D082805}"/>
              </a:ext>
            </a:extLst>
          </p:cNvPr>
          <p:cNvSpPr>
            <a:spLocks noGrp="1"/>
          </p:cNvSpPr>
          <p:nvPr>
            <p:ph idx="1"/>
          </p:nvPr>
        </p:nvSpPr>
        <p:spPr>
          <a:xfrm>
            <a:off x="914158" y="1583029"/>
            <a:ext cx="10515600" cy="4351338"/>
          </a:xfrm>
        </p:spPr>
        <p:txBody>
          <a:bodyPr>
            <a:normAutofit/>
          </a:bodyPr>
          <a:lstStyle/>
          <a:p>
            <a:pPr>
              <a:buFont typeface="Wingdings" panose="05000000000000000000" pitchFamily="2" charset="2"/>
              <a:buChar char="v"/>
            </a:pPr>
            <a:r>
              <a:rPr lang="vi-VN"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Các </a:t>
            </a:r>
            <a:r>
              <a:rPr lang="vi-VN"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card</a:t>
            </a:r>
            <a:r>
              <a:rPr lang="vi-VN"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thể hiện số liệu doanh thu, lợi nhuận và phần trăm lợi nhuận</a:t>
            </a:r>
            <a:endParaRPr lang="vi-VN"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descr="A screenshot of a computer&#10;&#10;Description automatically generated">
            <a:extLst>
              <a:ext uri="{FF2B5EF4-FFF2-40B4-BE49-F238E27FC236}">
                <a16:creationId xmlns="" xmlns:a16="http://schemas.microsoft.com/office/drawing/2014/main" id="{ED2141E7-DF15-1BDC-6BB7-359411162D3C}"/>
              </a:ext>
            </a:extLst>
          </p:cNvPr>
          <p:cNvPicPr>
            <a:picLocks noChangeAspect="1"/>
          </p:cNvPicPr>
          <p:nvPr/>
        </p:nvPicPr>
        <p:blipFill>
          <a:blip r:embed="rId2"/>
          <a:stretch>
            <a:fillRect/>
          </a:stretch>
        </p:blipFill>
        <p:spPr>
          <a:xfrm>
            <a:off x="1344679" y="2767218"/>
            <a:ext cx="9732030" cy="3936161"/>
          </a:xfrm>
          <a:prstGeom prst="rect">
            <a:avLst/>
          </a:prstGeom>
          <a:ln w="28575">
            <a:solidFill>
              <a:schemeClr val="tx1"/>
            </a:solidFill>
          </a:ln>
        </p:spPr>
      </p:pic>
    </p:spTree>
    <p:extLst>
      <p:ext uri="{BB962C8B-B14F-4D97-AF65-F5344CB8AC3E}">
        <p14:creationId xmlns:p14="http://schemas.microsoft.com/office/powerpoint/2010/main" val="219231283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257112-1BB2-0B28-18D3-7FA21BFFBAED}"/>
              </a:ext>
            </a:extLst>
          </p:cNvPr>
          <p:cNvSpPr>
            <a:spLocks noGrp="1"/>
          </p:cNvSpPr>
          <p:nvPr>
            <p:ph type="title"/>
          </p:nvPr>
        </p:nvSpPr>
        <p:spPr>
          <a:xfrm>
            <a:off x="1227184" y="576881"/>
            <a:ext cx="10515600" cy="1460500"/>
          </a:xfrm>
        </p:spPr>
        <p:txBody>
          <a:bodyPr>
            <a:noAutofit/>
          </a:bodyPr>
          <a:lstStyle/>
          <a:p>
            <a:pPr algn="ctr"/>
            <a:r>
              <a:rPr lang="vi-VN" sz="480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Tạo đồ thị doanh thu và chi phí bởi ngày</a:t>
            </a:r>
            <a:endParaRPr lang="vi-VN" sz="4800" dirty="0">
              <a:solidFill>
                <a:srgbClr val="FF0000"/>
              </a:solidFill>
            </a:endParaRPr>
          </a:p>
        </p:txBody>
      </p:sp>
      <p:sp>
        <p:nvSpPr>
          <p:cNvPr id="3" name="Content Placeholder 2">
            <a:extLst>
              <a:ext uri="{FF2B5EF4-FFF2-40B4-BE49-F238E27FC236}">
                <a16:creationId xmlns="" xmlns:a16="http://schemas.microsoft.com/office/drawing/2014/main" id="{F9CF4257-403B-C99F-C9AE-1BAF0FDDA71A}"/>
              </a:ext>
            </a:extLst>
          </p:cNvPr>
          <p:cNvSpPr>
            <a:spLocks noGrp="1"/>
          </p:cNvSpPr>
          <p:nvPr>
            <p:ph idx="1"/>
          </p:nvPr>
        </p:nvSpPr>
        <p:spPr>
          <a:xfrm>
            <a:off x="1077191" y="2116571"/>
            <a:ext cx="10515600" cy="4351338"/>
          </a:xfrm>
        </p:spPr>
        <p:txBody>
          <a:bodyPr>
            <a:normAutofit/>
          </a:bodyPr>
          <a:lstStyle/>
          <a:p>
            <a:pPr>
              <a:buFont typeface="Wingdings" panose="05000000000000000000" pitchFamily="2" charset="2"/>
              <a:buChar char="v"/>
            </a:pPr>
            <a:r>
              <a:rPr lang="vi-VN"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Line</a:t>
            </a:r>
            <a:r>
              <a:rPr lang="vi-VN"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vi-VN"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chart</a:t>
            </a:r>
            <a:r>
              <a:rPr lang="vi-VN"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hoàn chỉnh</a:t>
            </a:r>
            <a:endParaRPr lang="vi-VN"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descr="A graph with blue line and numbers&#10;&#10;Description automatically generated">
            <a:extLst>
              <a:ext uri="{FF2B5EF4-FFF2-40B4-BE49-F238E27FC236}">
                <a16:creationId xmlns="" xmlns:a16="http://schemas.microsoft.com/office/drawing/2014/main" id="{417EFE5B-AF83-DDA2-A8D7-0CEB22041C0B}"/>
              </a:ext>
            </a:extLst>
          </p:cNvPr>
          <p:cNvPicPr>
            <a:picLocks noChangeAspect="1"/>
          </p:cNvPicPr>
          <p:nvPr/>
        </p:nvPicPr>
        <p:blipFill>
          <a:blip r:embed="rId2"/>
          <a:stretch>
            <a:fillRect/>
          </a:stretch>
        </p:blipFill>
        <p:spPr>
          <a:xfrm>
            <a:off x="1280830" y="3102204"/>
            <a:ext cx="10408308" cy="2670811"/>
          </a:xfrm>
          <a:prstGeom prst="rect">
            <a:avLst/>
          </a:prstGeom>
          <a:ln w="28575">
            <a:solidFill>
              <a:schemeClr val="tx1"/>
            </a:solidFill>
          </a:ln>
        </p:spPr>
      </p:pic>
    </p:spTree>
    <p:extLst>
      <p:ext uri="{BB962C8B-B14F-4D97-AF65-F5344CB8AC3E}">
        <p14:creationId xmlns:p14="http://schemas.microsoft.com/office/powerpoint/2010/main" val="18224720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CD87E00-4466-F199-5A3D-9A761E7170B1}"/>
              </a:ext>
            </a:extLst>
          </p:cNvPr>
          <p:cNvSpPr>
            <a:spLocks noGrp="1"/>
          </p:cNvSpPr>
          <p:nvPr>
            <p:ph type="title"/>
          </p:nvPr>
        </p:nvSpPr>
        <p:spPr/>
        <p:txBody>
          <a:bodyPr>
            <a:normAutofit/>
          </a:bodyPr>
          <a:lstStyle/>
          <a:p>
            <a:pPr algn="ctr"/>
            <a:r>
              <a:rPr lang="vi-VN"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Tạo các biểu đồ donut </a:t>
            </a:r>
            <a:r>
              <a:rPr lang="vi-VN" dirty="0" smtClean="0">
                <a:solidFill>
                  <a:srgbClr val="FF0000"/>
                </a:solidFill>
                <a:effectLst/>
                <a:latin typeface="Calibri" panose="020F0502020204030204" pitchFamily="34" charset="0"/>
                <a:ea typeface="Calibri" panose="020F0502020204030204" pitchFamily="34" charset="0"/>
                <a:cs typeface="Calibri" panose="020F0502020204030204" pitchFamily="34" charset="0"/>
              </a:rPr>
              <a:t>chart</a:t>
            </a:r>
            <a:endParaRPr lang="vi-VN" dirty="0">
              <a:solidFill>
                <a:srgbClr val="FF0000"/>
              </a:solidFill>
            </a:endParaRPr>
          </a:p>
        </p:txBody>
      </p:sp>
      <p:sp>
        <p:nvSpPr>
          <p:cNvPr id="3" name="Content Placeholder 2">
            <a:extLst>
              <a:ext uri="{FF2B5EF4-FFF2-40B4-BE49-F238E27FC236}">
                <a16:creationId xmlns="" xmlns:a16="http://schemas.microsoft.com/office/drawing/2014/main" id="{B7E30FDA-AD23-9FE2-8428-3BC85ACFFF7C}"/>
              </a:ext>
            </a:extLst>
          </p:cNvPr>
          <p:cNvSpPr>
            <a:spLocks noGrp="1"/>
          </p:cNvSpPr>
          <p:nvPr>
            <p:ph idx="1"/>
          </p:nvPr>
        </p:nvSpPr>
        <p:spPr>
          <a:xfrm>
            <a:off x="838200" y="1690688"/>
            <a:ext cx="10515600" cy="4351338"/>
          </a:xfrm>
        </p:spPr>
        <p:txBody>
          <a:bodyPr/>
          <a:lstStyle/>
          <a:p>
            <a:pPr>
              <a:buFont typeface="Wingdings" panose="05000000000000000000" pitchFamily="2" charset="2"/>
              <a:buChar char="v"/>
            </a:pPr>
            <a:r>
              <a:rPr lang="vi-VN" b="0" i="0" dirty="0">
                <a:effectLst/>
                <a:latin typeface="Calibri" panose="020F0502020204030204" pitchFamily="34" charset="0"/>
                <a:ea typeface="Calibri" panose="020F0502020204030204" pitchFamily="34" charset="0"/>
                <a:cs typeface="Calibri" panose="020F0502020204030204" pitchFamily="34" charset="0"/>
              </a:rPr>
              <a:t>Biểu đồ </a:t>
            </a:r>
            <a:r>
              <a:rPr lang="vi-VN" b="0" i="0" dirty="0" err="1">
                <a:effectLst/>
                <a:latin typeface="Calibri" panose="020F0502020204030204" pitchFamily="34" charset="0"/>
                <a:ea typeface="Calibri" panose="020F0502020204030204" pitchFamily="34" charset="0"/>
                <a:cs typeface="Calibri" panose="020F0502020204030204" pitchFamily="34" charset="0"/>
              </a:rPr>
              <a:t>donut</a:t>
            </a:r>
            <a:r>
              <a:rPr lang="vi-VN" b="0" i="0" dirty="0">
                <a:effectLst/>
                <a:latin typeface="Calibri" panose="020F0502020204030204" pitchFamily="34" charset="0"/>
                <a:ea typeface="Calibri" panose="020F0502020204030204" pitchFamily="34" charset="0"/>
                <a:cs typeface="Calibri" panose="020F0502020204030204" pitchFamily="34" charset="0"/>
              </a:rPr>
              <a:t> </a:t>
            </a:r>
            <a:r>
              <a:rPr lang="vi-VN" b="0" i="0" dirty="0" err="1">
                <a:effectLst/>
                <a:latin typeface="Calibri" panose="020F0502020204030204" pitchFamily="34" charset="0"/>
                <a:ea typeface="Calibri" panose="020F0502020204030204" pitchFamily="34" charset="0"/>
                <a:cs typeface="Calibri" panose="020F0502020204030204" pitchFamily="34" charset="0"/>
              </a:rPr>
              <a:t>chart</a:t>
            </a:r>
            <a:r>
              <a:rPr lang="vi-VN" b="0" i="0" dirty="0">
                <a:effectLst/>
                <a:latin typeface="Calibri" panose="020F0502020204030204" pitchFamily="34" charset="0"/>
                <a:ea typeface="Calibri" panose="020F0502020204030204" pitchFamily="34" charset="0"/>
                <a:cs typeface="Calibri" panose="020F0502020204030204" pitchFamily="34" charset="0"/>
              </a:rPr>
              <a:t> hoàn chỉnh</a:t>
            </a:r>
            <a:endParaRPr lang="vi-VN" b="1" i="1" dirty="0">
              <a:effectLst/>
              <a:latin typeface="Calibri" panose="020F0502020204030204" pitchFamily="34" charset="0"/>
              <a:ea typeface="Calibri" panose="020F0502020204030204" pitchFamily="34" charset="0"/>
              <a:cs typeface="Calibri" panose="020F0502020204030204" pitchFamily="34" charset="0"/>
            </a:endParaRPr>
          </a:p>
          <a:p>
            <a:endParaRPr lang="vi-VN" dirty="0"/>
          </a:p>
        </p:txBody>
      </p:sp>
      <p:pic>
        <p:nvPicPr>
          <p:cNvPr id="4" name="Picture 3" descr="A screenshot of a computer screen&#10;&#10;Description automatically generated">
            <a:extLst>
              <a:ext uri="{FF2B5EF4-FFF2-40B4-BE49-F238E27FC236}">
                <a16:creationId xmlns="" xmlns:a16="http://schemas.microsoft.com/office/drawing/2014/main" id="{37593792-6BFE-ED4F-833C-AE99EFA7BEDA}"/>
              </a:ext>
            </a:extLst>
          </p:cNvPr>
          <p:cNvPicPr>
            <a:picLocks noChangeAspect="1"/>
          </p:cNvPicPr>
          <p:nvPr/>
        </p:nvPicPr>
        <p:blipFill>
          <a:blip r:embed="rId2"/>
          <a:stretch>
            <a:fillRect/>
          </a:stretch>
        </p:blipFill>
        <p:spPr>
          <a:xfrm>
            <a:off x="2910132" y="2488762"/>
            <a:ext cx="6524813" cy="4028203"/>
          </a:xfrm>
          <a:prstGeom prst="rect">
            <a:avLst/>
          </a:prstGeom>
          <a:ln w="28575">
            <a:solidFill>
              <a:schemeClr val="tx1"/>
            </a:solidFill>
          </a:ln>
        </p:spPr>
      </p:pic>
    </p:spTree>
    <p:extLst>
      <p:ext uri="{BB962C8B-B14F-4D97-AF65-F5344CB8AC3E}">
        <p14:creationId xmlns:p14="http://schemas.microsoft.com/office/powerpoint/2010/main" val="324078477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622177-5CC2-6E49-62FD-C55CB8A55CA6}"/>
              </a:ext>
            </a:extLst>
          </p:cNvPr>
          <p:cNvSpPr>
            <a:spLocks noGrp="1"/>
          </p:cNvSpPr>
          <p:nvPr>
            <p:ph type="title"/>
          </p:nvPr>
        </p:nvSpPr>
        <p:spPr>
          <a:xfrm>
            <a:off x="923924" y="365125"/>
            <a:ext cx="10515600" cy="1325563"/>
          </a:xfrm>
        </p:spPr>
        <p:txBody>
          <a:bodyPr>
            <a:normAutofit/>
          </a:bodyPr>
          <a:lstStyle/>
          <a:p>
            <a:pPr algn="ctr"/>
            <a:r>
              <a:rPr lang="vi-VN"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Tạo các biểu đồ </a:t>
            </a:r>
            <a:r>
              <a:rPr lang="vi-VN" dirty="0" err="1">
                <a:solidFill>
                  <a:srgbClr val="FF0000"/>
                </a:solidFill>
                <a:effectLst/>
                <a:latin typeface="Calibri" panose="020F0502020204030204" pitchFamily="34" charset="0"/>
                <a:ea typeface="Calibri" panose="020F0502020204030204" pitchFamily="34" charset="0"/>
                <a:cs typeface="Calibri" panose="020F0502020204030204" pitchFamily="34" charset="0"/>
              </a:rPr>
              <a:t>Stacked</a:t>
            </a:r>
            <a:r>
              <a:rPr lang="vi-VN"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 </a:t>
            </a:r>
            <a:r>
              <a:rPr lang="vi-VN" dirty="0" err="1">
                <a:solidFill>
                  <a:srgbClr val="FF0000"/>
                </a:solidFill>
                <a:effectLst/>
                <a:latin typeface="Calibri" panose="020F0502020204030204" pitchFamily="34" charset="0"/>
                <a:ea typeface="Calibri" panose="020F0502020204030204" pitchFamily="34" charset="0"/>
                <a:cs typeface="Calibri" panose="020F0502020204030204" pitchFamily="34" charset="0"/>
              </a:rPr>
              <a:t>bar</a:t>
            </a:r>
            <a:r>
              <a:rPr lang="vi-VN"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 </a:t>
            </a:r>
            <a:r>
              <a:rPr lang="vi-VN" dirty="0" err="1">
                <a:solidFill>
                  <a:srgbClr val="FF0000"/>
                </a:solidFill>
                <a:effectLst/>
                <a:latin typeface="Calibri" panose="020F0502020204030204" pitchFamily="34" charset="0"/>
                <a:ea typeface="Calibri" panose="020F0502020204030204" pitchFamily="34" charset="0"/>
                <a:cs typeface="Calibri" panose="020F0502020204030204" pitchFamily="34" charset="0"/>
              </a:rPr>
              <a:t>chart</a:t>
            </a:r>
            <a:r>
              <a:rPr lang="vi-VN"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 </a:t>
            </a:r>
            <a:endParaRPr lang="vi-VN" dirty="0">
              <a:solidFill>
                <a:srgbClr val="FF0000"/>
              </a:solidFill>
            </a:endParaRPr>
          </a:p>
        </p:txBody>
      </p:sp>
      <p:sp>
        <p:nvSpPr>
          <p:cNvPr id="3" name="Content Placeholder 2">
            <a:extLst>
              <a:ext uri="{FF2B5EF4-FFF2-40B4-BE49-F238E27FC236}">
                <a16:creationId xmlns="" xmlns:a16="http://schemas.microsoft.com/office/drawing/2014/main" id="{24037ED8-5E71-7E05-F151-EF675F7E9D4A}"/>
              </a:ext>
            </a:extLst>
          </p:cNvPr>
          <p:cNvSpPr>
            <a:spLocks noGrp="1"/>
          </p:cNvSpPr>
          <p:nvPr>
            <p:ph idx="1"/>
          </p:nvPr>
        </p:nvSpPr>
        <p:spPr/>
        <p:txBody>
          <a:bodyPr>
            <a:normAutofit/>
          </a:bodyPr>
          <a:lstStyle/>
          <a:p>
            <a:pPr>
              <a:buFont typeface="Wingdings" panose="05000000000000000000" pitchFamily="2" charset="2"/>
              <a:buChar char="v"/>
            </a:pPr>
            <a:r>
              <a:rPr lang="vi-VN"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 Biểu </a:t>
            </a:r>
            <a:r>
              <a:rPr lang="vi-VN"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đồ stacked bar chart hoàn chỉnh</a:t>
            </a:r>
            <a:endParaRPr lang="vi-VN"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descr="A screenshot of a graph&#10;&#10;Description automatically generated">
            <a:extLst>
              <a:ext uri="{FF2B5EF4-FFF2-40B4-BE49-F238E27FC236}">
                <a16:creationId xmlns="" xmlns:a16="http://schemas.microsoft.com/office/drawing/2014/main" id="{DF1CBB26-91D2-1AFF-650E-979DFFC48987}"/>
              </a:ext>
            </a:extLst>
          </p:cNvPr>
          <p:cNvPicPr>
            <a:picLocks noChangeAspect="1"/>
          </p:cNvPicPr>
          <p:nvPr/>
        </p:nvPicPr>
        <p:blipFill>
          <a:blip r:embed="rId2"/>
          <a:stretch>
            <a:fillRect/>
          </a:stretch>
        </p:blipFill>
        <p:spPr>
          <a:xfrm>
            <a:off x="1754331" y="2509610"/>
            <a:ext cx="8854787" cy="4170734"/>
          </a:xfrm>
          <a:prstGeom prst="rect">
            <a:avLst/>
          </a:prstGeom>
          <a:ln w="28575">
            <a:solidFill>
              <a:schemeClr val="tx1"/>
            </a:solidFill>
          </a:ln>
        </p:spPr>
      </p:pic>
    </p:spTree>
    <p:extLst>
      <p:ext uri="{BB962C8B-B14F-4D97-AF65-F5344CB8AC3E}">
        <p14:creationId xmlns:p14="http://schemas.microsoft.com/office/powerpoint/2010/main" val="37718678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C4F7FC9-4D2B-FF6C-8893-67F926A8A867}"/>
              </a:ext>
            </a:extLst>
          </p:cNvPr>
          <p:cNvSpPr>
            <a:spLocks noGrp="1"/>
          </p:cNvSpPr>
          <p:nvPr>
            <p:ph type="title"/>
          </p:nvPr>
        </p:nvSpPr>
        <p:spPr/>
        <p:txBody>
          <a:bodyPr>
            <a:normAutofit/>
          </a:bodyPr>
          <a:lstStyle/>
          <a:p>
            <a:pPr algn="ctr"/>
            <a:r>
              <a:rPr lang="vi-VN" u="none" strike="noStrike" kern="0" spc="0" dirty="0" err="1">
                <a:ln>
                  <a:noFill/>
                </a:ln>
                <a:solidFill>
                  <a:srgbClr val="FF0000"/>
                </a:solidFill>
                <a:effectLst>
                  <a:glow>
                    <a:srgbClr val="000000"/>
                  </a:glow>
                  <a:reflection stA="0" endPos="0" fadeDir="0" sx="0" sy="0"/>
                </a:effectLst>
                <a:latin typeface="Calibri" panose="020F0502020204030204" pitchFamily="34" charset="0"/>
                <a:ea typeface="Calibri" panose="020F0502020204030204" pitchFamily="34" charset="0"/>
                <a:cs typeface="Calibri" panose="020F0502020204030204" pitchFamily="34" charset="0"/>
              </a:rPr>
              <a:t>Dashboard</a:t>
            </a:r>
            <a:r>
              <a:rPr lang="vi-VN" u="none" strike="noStrike" kern="0" spc="0" dirty="0">
                <a:ln>
                  <a:noFill/>
                </a:ln>
                <a:solidFill>
                  <a:srgbClr val="FF0000"/>
                </a:solidFill>
                <a:effectLst>
                  <a:glow>
                    <a:srgbClr val="000000"/>
                  </a:glow>
                  <a:reflection stA="0" endPos="0" fadeDir="0" sx="0" sy="0"/>
                </a:effectLst>
                <a:latin typeface="Calibri" panose="020F0502020204030204" pitchFamily="34" charset="0"/>
                <a:ea typeface="Calibri" panose="020F0502020204030204" pitchFamily="34" charset="0"/>
                <a:cs typeface="Calibri" panose="020F0502020204030204" pitchFamily="34" charset="0"/>
              </a:rPr>
              <a:t> hoàn chỉnh</a:t>
            </a:r>
            <a:endParaRPr lang="vi-VN" dirty="0">
              <a:solidFill>
                <a:srgbClr val="FF0000"/>
              </a:solidFill>
              <a:effectLst>
                <a:glow>
                  <a:srgbClr val="000000"/>
                </a:glow>
                <a:reflection stA="0" endPos="0" fadeDir="0" sx="0" sy="0"/>
              </a:effectLst>
            </a:endParaRPr>
          </a:p>
        </p:txBody>
      </p:sp>
      <p:pic>
        <p:nvPicPr>
          <p:cNvPr id="4" name="Content Placeholder 3" descr="A screenshot of a computer&#10;&#10;Description automatically generated">
            <a:extLst>
              <a:ext uri="{FF2B5EF4-FFF2-40B4-BE49-F238E27FC236}">
                <a16:creationId xmlns="" xmlns:a16="http://schemas.microsoft.com/office/drawing/2014/main" id="{953F4601-C999-4F65-B9BF-2CD3ABD83AA0}"/>
              </a:ext>
            </a:extLst>
          </p:cNvPr>
          <p:cNvPicPr>
            <a:picLocks noGrp="1" noChangeAspect="1"/>
          </p:cNvPicPr>
          <p:nvPr>
            <p:ph idx="1"/>
          </p:nvPr>
        </p:nvPicPr>
        <p:blipFill>
          <a:blip r:embed="rId2"/>
          <a:stretch>
            <a:fillRect/>
          </a:stretch>
        </p:blipFill>
        <p:spPr>
          <a:xfrm>
            <a:off x="1562100" y="1690688"/>
            <a:ext cx="9247726" cy="4938712"/>
          </a:xfrm>
          <a:prstGeom prst="rect">
            <a:avLst/>
          </a:prstGeom>
          <a:ln w="28575">
            <a:solidFill>
              <a:schemeClr val="tx1"/>
            </a:solidFill>
          </a:ln>
        </p:spPr>
      </p:pic>
    </p:spTree>
    <p:extLst>
      <p:ext uri="{BB962C8B-B14F-4D97-AF65-F5344CB8AC3E}">
        <p14:creationId xmlns:p14="http://schemas.microsoft.com/office/powerpoint/2010/main" val="241120735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43E9AE-C92A-BEB8-003B-8B4570E54A74}"/>
              </a:ext>
            </a:extLst>
          </p:cNvPr>
          <p:cNvSpPr>
            <a:spLocks noGrp="1"/>
          </p:cNvSpPr>
          <p:nvPr>
            <p:ph type="title"/>
          </p:nvPr>
        </p:nvSpPr>
        <p:spPr>
          <a:xfrm>
            <a:off x="1411255" y="2766218"/>
            <a:ext cx="9369490" cy="1325563"/>
          </a:xfrm>
        </p:spPr>
        <p:txBody>
          <a:bodyPr>
            <a:normAutofit/>
          </a:bodyPr>
          <a:lstStyle/>
          <a:p>
            <a:pPr algn="ctr"/>
            <a:r>
              <a:rPr lang="vi-VN" sz="8000" dirty="0">
                <a:solidFill>
                  <a:srgbClr val="FF0000"/>
                </a:solidFill>
                <a:latin typeface="Calibri" panose="020F0502020204030204" pitchFamily="34" charset="0"/>
                <a:ea typeface="Calibri" panose="020F0502020204030204" pitchFamily="34" charset="0"/>
                <a:cs typeface="Calibri" panose="020F0502020204030204" pitchFamily="34" charset="0"/>
              </a:rPr>
              <a:t>4.Kết quả nghiên cứu</a:t>
            </a:r>
          </a:p>
        </p:txBody>
      </p:sp>
    </p:spTree>
    <p:extLst>
      <p:ext uri="{BB962C8B-B14F-4D97-AF65-F5344CB8AC3E}">
        <p14:creationId xmlns:p14="http://schemas.microsoft.com/office/powerpoint/2010/main" val="258699883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FDC0EE8-1A63-BE01-28D3-E8C4AE1E9325}"/>
              </a:ext>
            </a:extLst>
          </p:cNvPr>
          <p:cNvSpPr>
            <a:spLocks noGrp="1"/>
          </p:cNvSpPr>
          <p:nvPr>
            <p:ph type="title"/>
          </p:nvPr>
        </p:nvSpPr>
        <p:spPr>
          <a:xfrm>
            <a:off x="1077191" y="953689"/>
            <a:ext cx="10515600" cy="1325563"/>
          </a:xfrm>
        </p:spPr>
        <p:txBody>
          <a:bodyPr>
            <a:normAutofit/>
          </a:bodyPr>
          <a:lstStyle/>
          <a:p>
            <a:pPr algn="ctr"/>
            <a:r>
              <a:rPr lang="vi-VN" sz="6600" dirty="0">
                <a:solidFill>
                  <a:srgbClr val="FF0000"/>
                </a:solidFill>
                <a:latin typeface="Calibri" panose="020F0502020204030204" pitchFamily="34" charset="0"/>
                <a:ea typeface="Calibri" panose="020F0502020204030204" pitchFamily="34" charset="0"/>
                <a:cs typeface="Calibri" panose="020F0502020204030204" pitchFamily="34" charset="0"/>
              </a:rPr>
              <a:t>Kết quả nghiên cứu</a:t>
            </a:r>
            <a:endParaRPr lang="vi-VN" sz="6600" dirty="0">
              <a:solidFill>
                <a:srgbClr val="FF0000"/>
              </a:solidFill>
            </a:endParaRPr>
          </a:p>
        </p:txBody>
      </p:sp>
      <p:sp>
        <p:nvSpPr>
          <p:cNvPr id="3" name="Content Placeholder 2">
            <a:extLst>
              <a:ext uri="{FF2B5EF4-FFF2-40B4-BE49-F238E27FC236}">
                <a16:creationId xmlns="" xmlns:a16="http://schemas.microsoft.com/office/drawing/2014/main" id="{286360F2-CEE4-C632-880F-F55FEBD2091D}"/>
              </a:ext>
            </a:extLst>
          </p:cNvPr>
          <p:cNvSpPr>
            <a:spLocks noGrp="1"/>
          </p:cNvSpPr>
          <p:nvPr>
            <p:ph idx="1"/>
          </p:nvPr>
        </p:nvSpPr>
        <p:spPr>
          <a:xfrm>
            <a:off x="661117" y="2618072"/>
            <a:ext cx="11347748" cy="2876860"/>
          </a:xfrm>
        </p:spPr>
        <p:txBody>
          <a:bodyPr>
            <a:noAutofit/>
          </a:bodyPr>
          <a:lstStyle/>
          <a:p>
            <a:pPr>
              <a:lnSpc>
                <a:spcPct val="150000"/>
              </a:lnSpc>
              <a:buFont typeface="Wingdings" panose="05000000000000000000" pitchFamily="2" charset="2"/>
              <a:buChar char="v"/>
            </a:pPr>
            <a:r>
              <a:rPr lang="vi-VN" dirty="0" smtClean="0">
                <a:effectLst/>
                <a:latin typeface="Calibri" panose="020F0502020204030204" pitchFamily="34" charset="0"/>
                <a:ea typeface="Calibri" panose="020F0502020204030204" pitchFamily="34" charset="0"/>
                <a:cs typeface="Calibri" panose="020F0502020204030204" pitchFamily="34" charset="0"/>
              </a:rPr>
              <a:t> </a:t>
            </a:r>
            <a:r>
              <a:rPr lang="vi-VN" sz="3800" dirty="0" smtClean="0">
                <a:effectLst/>
                <a:latin typeface="Calibri" panose="020F0502020204030204" pitchFamily="34" charset="0"/>
                <a:ea typeface="Calibri" panose="020F0502020204030204" pitchFamily="34" charset="0"/>
                <a:cs typeface="Calibri" panose="020F0502020204030204" pitchFamily="34" charset="0"/>
              </a:rPr>
              <a:t>Kết </a:t>
            </a:r>
            <a:r>
              <a:rPr lang="vi-VN" sz="3800" dirty="0">
                <a:effectLst/>
                <a:latin typeface="Calibri" panose="020F0502020204030204" pitchFamily="34" charset="0"/>
                <a:ea typeface="Calibri" panose="020F0502020204030204" pitchFamily="34" charset="0"/>
                <a:cs typeface="Calibri" panose="020F0502020204030204" pitchFamily="34" charset="0"/>
              </a:rPr>
              <a:t>nối dữ vào phần mềm Power </a:t>
            </a:r>
            <a:r>
              <a:rPr lang="vi-VN" sz="3800" dirty="0" smtClean="0">
                <a:effectLst/>
                <a:latin typeface="Calibri" panose="020F0502020204030204" pitchFamily="34" charset="0"/>
                <a:ea typeface="Calibri" panose="020F0502020204030204" pitchFamily="34" charset="0"/>
                <a:cs typeface="Calibri" panose="020F0502020204030204" pitchFamily="34" charset="0"/>
              </a:rPr>
              <a:t>BI</a:t>
            </a:r>
            <a:endParaRPr lang="vi-VN" sz="3800" dirty="0">
              <a:effectLst/>
              <a:latin typeface="Calibri" panose="020F0502020204030204" pitchFamily="34" charset="0"/>
              <a:ea typeface="Calibri" panose="020F0502020204030204" pitchFamily="34" charset="0"/>
              <a:cs typeface="Calibri" panose="020F0502020204030204" pitchFamily="34" charset="0"/>
            </a:endParaRPr>
          </a:p>
          <a:p>
            <a:pPr>
              <a:lnSpc>
                <a:spcPct val="150000"/>
              </a:lnSpc>
              <a:buFont typeface="Wingdings" panose="05000000000000000000" pitchFamily="2" charset="2"/>
              <a:buChar char="v"/>
            </a:pPr>
            <a:r>
              <a:rPr lang="vi-VN" sz="3800" dirty="0" smtClean="0">
                <a:effectLst/>
                <a:latin typeface="Calibri" panose="020F0502020204030204" pitchFamily="34" charset="0"/>
                <a:ea typeface="Calibri" panose="020F0502020204030204" pitchFamily="34" charset="0"/>
                <a:cs typeface="Calibri" panose="020F0502020204030204" pitchFamily="34" charset="0"/>
              </a:rPr>
              <a:t> Áp </a:t>
            </a:r>
            <a:r>
              <a:rPr lang="vi-VN" sz="3800" dirty="0">
                <a:effectLst/>
                <a:latin typeface="Calibri" panose="020F0502020204030204" pitchFamily="34" charset="0"/>
                <a:ea typeface="Calibri" panose="020F0502020204030204" pitchFamily="34" charset="0"/>
                <a:cs typeface="Calibri" panose="020F0502020204030204" pitchFamily="34" charset="0"/>
              </a:rPr>
              <a:t>dụng hàm để phân tích và trực quan hóa dữ </a:t>
            </a:r>
            <a:r>
              <a:rPr lang="vi-VN" sz="3800" dirty="0" smtClean="0">
                <a:effectLst/>
                <a:latin typeface="Calibri" panose="020F0502020204030204" pitchFamily="34" charset="0"/>
                <a:ea typeface="Calibri" panose="020F0502020204030204" pitchFamily="34" charset="0"/>
                <a:cs typeface="Calibri" panose="020F0502020204030204" pitchFamily="34" charset="0"/>
              </a:rPr>
              <a:t>liệu</a:t>
            </a:r>
            <a:endParaRPr lang="vi-VN" sz="3800" dirty="0">
              <a:effectLst/>
              <a:latin typeface="Calibri" panose="020F0502020204030204" pitchFamily="34" charset="0"/>
              <a:ea typeface="Calibri" panose="020F0502020204030204" pitchFamily="34" charset="0"/>
              <a:cs typeface="Calibri" panose="020F0502020204030204" pitchFamily="34" charset="0"/>
            </a:endParaRPr>
          </a:p>
          <a:p>
            <a:pPr>
              <a:lnSpc>
                <a:spcPct val="150000"/>
              </a:lnSpc>
              <a:buFont typeface="Wingdings" panose="05000000000000000000" pitchFamily="2" charset="2"/>
              <a:buChar char="v"/>
            </a:pPr>
            <a:r>
              <a:rPr lang="vi-VN" sz="3800" dirty="0" smtClean="0">
                <a:effectLst/>
                <a:latin typeface="Calibri" panose="020F0502020204030204" pitchFamily="34" charset="0"/>
                <a:ea typeface="Calibri" panose="020F0502020204030204" pitchFamily="34" charset="0"/>
                <a:cs typeface="Calibri" panose="020F0502020204030204" pitchFamily="34" charset="0"/>
              </a:rPr>
              <a:t> Xây </a:t>
            </a:r>
            <a:r>
              <a:rPr lang="vi-VN" sz="3800" dirty="0">
                <a:effectLst/>
                <a:latin typeface="Calibri" panose="020F0502020204030204" pitchFamily="34" charset="0"/>
                <a:ea typeface="Calibri" panose="020F0502020204030204" pitchFamily="34" charset="0"/>
                <a:cs typeface="Calibri" panose="020F0502020204030204" pitchFamily="34" charset="0"/>
              </a:rPr>
              <a:t>dựng dashboard quản lý bán </a:t>
            </a:r>
            <a:r>
              <a:rPr lang="vi-VN" sz="3800" dirty="0" smtClean="0">
                <a:effectLst/>
                <a:latin typeface="Calibri" panose="020F0502020204030204" pitchFamily="34" charset="0"/>
                <a:ea typeface="Calibri" panose="020F0502020204030204" pitchFamily="34" charset="0"/>
                <a:cs typeface="Calibri" panose="020F0502020204030204" pitchFamily="34" charset="0"/>
              </a:rPr>
              <a:t>hàng</a:t>
            </a:r>
            <a:endParaRPr lang="vi-VN" sz="38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5394613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7B9BF8-D242-0064-B3BF-F17E7E8BE570}"/>
              </a:ext>
            </a:extLst>
          </p:cNvPr>
          <p:cNvSpPr>
            <a:spLocks noGrp="1"/>
          </p:cNvSpPr>
          <p:nvPr>
            <p:ph type="title"/>
          </p:nvPr>
        </p:nvSpPr>
        <p:spPr>
          <a:xfrm>
            <a:off x="154003" y="1703672"/>
            <a:ext cx="11944952" cy="3129560"/>
          </a:xfrm>
        </p:spPr>
        <p:txBody>
          <a:bodyPr>
            <a:noAutofit/>
          </a:bodyPr>
          <a:lstStyle/>
          <a:p>
            <a:pPr algn="ctr"/>
            <a:r>
              <a:rPr lang="vi-VN" sz="8000" dirty="0">
                <a:solidFill>
                  <a:srgbClr val="FF0000"/>
                </a:solidFill>
                <a:latin typeface="Calibri" panose="020F0502020204030204" pitchFamily="34" charset="0"/>
                <a:ea typeface="Calibri" panose="020F0502020204030204" pitchFamily="34" charset="0"/>
                <a:cs typeface="Calibri" panose="020F0502020204030204" pitchFamily="34" charset="0"/>
              </a:rPr>
              <a:t>5.Kết luận </a:t>
            </a:r>
            <a:r>
              <a:rPr lang="vi-VN" sz="8000" dirty="0" smtClean="0">
                <a:solidFill>
                  <a:srgbClr val="FF0000"/>
                </a:solidFill>
                <a:latin typeface="Calibri" panose="020F0502020204030204" pitchFamily="34" charset="0"/>
                <a:ea typeface="Calibri" panose="020F0502020204030204" pitchFamily="34" charset="0"/>
                <a:cs typeface="Calibri" panose="020F0502020204030204" pitchFamily="34" charset="0"/>
              </a:rPr>
              <a:t/>
            </a:r>
            <a:br>
              <a:rPr lang="vi-VN" sz="8000" dirty="0" smtClean="0">
                <a:solidFill>
                  <a:srgbClr val="FF0000"/>
                </a:solidFill>
                <a:latin typeface="Calibri" panose="020F0502020204030204" pitchFamily="34" charset="0"/>
                <a:ea typeface="Calibri" panose="020F0502020204030204" pitchFamily="34" charset="0"/>
                <a:cs typeface="Calibri" panose="020F0502020204030204" pitchFamily="34" charset="0"/>
              </a:rPr>
            </a:br>
            <a:r>
              <a:rPr lang="vi-VN" sz="8000" dirty="0" smtClean="0">
                <a:solidFill>
                  <a:srgbClr val="FF0000"/>
                </a:solidFill>
                <a:latin typeface="Calibri" panose="020F0502020204030204" pitchFamily="34" charset="0"/>
                <a:ea typeface="Calibri" panose="020F0502020204030204" pitchFamily="34" charset="0"/>
                <a:cs typeface="Calibri" panose="020F0502020204030204" pitchFamily="34" charset="0"/>
              </a:rPr>
              <a:t>và </a:t>
            </a:r>
            <a:r>
              <a:rPr lang="vi-VN" sz="8000" dirty="0">
                <a:solidFill>
                  <a:srgbClr val="FF0000"/>
                </a:solidFill>
                <a:latin typeface="Calibri" panose="020F0502020204030204" pitchFamily="34" charset="0"/>
                <a:ea typeface="Calibri" panose="020F0502020204030204" pitchFamily="34" charset="0"/>
                <a:cs typeface="Calibri" panose="020F0502020204030204" pitchFamily="34" charset="0"/>
              </a:rPr>
              <a:t>hướng phát triển</a:t>
            </a:r>
          </a:p>
        </p:txBody>
      </p:sp>
    </p:spTree>
    <p:extLst>
      <p:ext uri="{BB962C8B-B14F-4D97-AF65-F5344CB8AC3E}">
        <p14:creationId xmlns:p14="http://schemas.microsoft.com/office/powerpoint/2010/main" val="398658662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vi-VN" dirty="0">
                <a:solidFill>
                  <a:srgbClr val="FF0000"/>
                </a:solidFill>
                <a:latin typeface="Calibri" panose="020F0502020204030204" pitchFamily="34" charset="0"/>
                <a:ea typeface="Calibri" panose="020F0502020204030204" pitchFamily="34" charset="0"/>
                <a:cs typeface="Calibri" panose="020F0502020204030204" pitchFamily="34" charset="0"/>
              </a:rPr>
              <a:t>Kết quả đạt được</a:t>
            </a:r>
            <a:r>
              <a:rPr lang="vi-VN" dirty="0" smtClean="0">
                <a:solidFill>
                  <a:srgbClr val="FF0000"/>
                </a:solidFill>
                <a:latin typeface="Calibri" panose="020F0502020204030204" pitchFamily="34" charset="0"/>
                <a:ea typeface="Calibri" panose="020F0502020204030204" pitchFamily="34" charset="0"/>
                <a:cs typeface="Calibri" panose="020F0502020204030204" pitchFamily="34" charset="0"/>
              </a:rPr>
              <a:t>:</a:t>
            </a:r>
            <a:endParaRPr lang="en-US" dirty="0">
              <a:solidFill>
                <a:srgbClr val="FF000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838200" y="1806373"/>
            <a:ext cx="10515600" cy="4575175"/>
          </a:xfrm>
        </p:spPr>
        <p:txBody>
          <a:bodyPr>
            <a:normAutofit fontScale="92500" lnSpcReduction="10000"/>
          </a:bodyPr>
          <a:lstStyle/>
          <a:p>
            <a:pPr algn="just">
              <a:buFont typeface="Wingdings" panose="05000000000000000000" pitchFamily="2" charset="2"/>
              <a:buChar char="v"/>
            </a:pPr>
            <a:r>
              <a:rPr lang="vi-VN" b="1" dirty="0" smtClean="0">
                <a:latin typeface="Calibri" panose="020F0502020204030204" pitchFamily="34" charset="0"/>
                <a:ea typeface="Calibri" panose="020F0502020204030204" pitchFamily="34" charset="0"/>
                <a:cs typeface="Calibri" panose="020F0502020204030204" pitchFamily="34" charset="0"/>
              </a:rPr>
              <a:t> Về </a:t>
            </a:r>
            <a:r>
              <a:rPr lang="vi-VN" b="1" dirty="0">
                <a:latin typeface="Calibri" panose="020F0502020204030204" pitchFamily="34" charset="0"/>
                <a:ea typeface="Calibri" panose="020F0502020204030204" pitchFamily="34" charset="0"/>
                <a:cs typeface="Calibri" panose="020F0502020204030204" pitchFamily="34" charset="0"/>
              </a:rPr>
              <a:t>kiến thức và học tập:</a:t>
            </a:r>
          </a:p>
          <a:p>
            <a:pPr algn="just"/>
            <a:r>
              <a:rPr lang="vi-VN" dirty="0">
                <a:latin typeface="Calibri" panose="020F0502020204030204" pitchFamily="34" charset="0"/>
                <a:ea typeface="Calibri" panose="020F0502020204030204" pitchFamily="34" charset="0"/>
                <a:cs typeface="Calibri" panose="020F0502020204030204" pitchFamily="34" charset="0"/>
              </a:rPr>
              <a:t>Làm quen với công cụ hỗ trợ phân tích và trực quan hóa dữ liệu Tableau nhằm tạo bước đà cho các môn học liên quan đến phân tích dữ liệu. Hiểu rõ hơn các công việc cần làm khi làm việc với các tập dữ liệu bán hàng.  </a:t>
            </a:r>
          </a:p>
          <a:p>
            <a:pPr algn="just">
              <a:buFont typeface="Wingdings" panose="05000000000000000000" pitchFamily="2" charset="2"/>
              <a:buChar char="v"/>
            </a:pPr>
            <a:r>
              <a:rPr lang="vi-VN" b="1" dirty="0" smtClean="0">
                <a:latin typeface="Calibri" panose="020F0502020204030204" pitchFamily="34" charset="0"/>
                <a:ea typeface="Calibri" panose="020F0502020204030204" pitchFamily="34" charset="0"/>
                <a:cs typeface="Calibri" panose="020F0502020204030204" pitchFamily="34" charset="0"/>
              </a:rPr>
              <a:t> Về </a:t>
            </a:r>
            <a:r>
              <a:rPr lang="vi-VN" b="1" dirty="0">
                <a:latin typeface="Calibri" panose="020F0502020204030204" pitchFamily="34" charset="0"/>
                <a:ea typeface="Calibri" panose="020F0502020204030204" pitchFamily="34" charset="0"/>
                <a:cs typeface="Calibri" panose="020F0502020204030204" pitchFamily="34" charset="0"/>
              </a:rPr>
              <a:t>phần mềm:</a:t>
            </a:r>
          </a:p>
          <a:p>
            <a:pPr algn="just"/>
            <a:r>
              <a:rPr lang="vi-VN" dirty="0" smtClean="0">
                <a:latin typeface="Calibri" panose="020F0502020204030204" pitchFamily="34" charset="0"/>
                <a:ea typeface="Calibri" panose="020F0502020204030204" pitchFamily="34" charset="0"/>
                <a:cs typeface="Calibri" panose="020F0502020204030204" pitchFamily="34" charset="0"/>
              </a:rPr>
              <a:t>Xây </a:t>
            </a:r>
            <a:r>
              <a:rPr lang="vi-VN" dirty="0">
                <a:latin typeface="Calibri" panose="020F0502020204030204" pitchFamily="34" charset="0"/>
                <a:ea typeface="Calibri" panose="020F0502020204030204" pitchFamily="34" charset="0"/>
                <a:cs typeface="Calibri" panose="020F0502020204030204" pitchFamily="34" charset="0"/>
              </a:rPr>
              <a:t>dựng được các hàm phân tích dữ liệu. </a:t>
            </a:r>
          </a:p>
          <a:p>
            <a:pPr algn="just"/>
            <a:r>
              <a:rPr lang="vi-VN" dirty="0" smtClean="0">
                <a:latin typeface="Calibri" panose="020F0502020204030204" pitchFamily="34" charset="0"/>
                <a:ea typeface="Calibri" panose="020F0502020204030204" pitchFamily="34" charset="0"/>
                <a:cs typeface="Calibri" panose="020F0502020204030204" pitchFamily="34" charset="0"/>
              </a:rPr>
              <a:t>Tạo </a:t>
            </a:r>
            <a:r>
              <a:rPr lang="vi-VN" dirty="0">
                <a:latin typeface="Calibri" panose="020F0502020204030204" pitchFamily="34" charset="0"/>
                <a:ea typeface="Calibri" panose="020F0502020204030204" pitchFamily="34" charset="0"/>
                <a:cs typeface="Calibri" panose="020F0502020204030204" pitchFamily="34" charset="0"/>
              </a:rPr>
              <a:t>biểu đồ dữ liệu.</a:t>
            </a:r>
          </a:p>
          <a:p>
            <a:pPr algn="just"/>
            <a:r>
              <a:rPr lang="vi-VN" dirty="0" smtClean="0">
                <a:latin typeface="Calibri" panose="020F0502020204030204" pitchFamily="34" charset="0"/>
                <a:ea typeface="Calibri" panose="020F0502020204030204" pitchFamily="34" charset="0"/>
                <a:cs typeface="Calibri" panose="020F0502020204030204" pitchFamily="34" charset="0"/>
              </a:rPr>
              <a:t>Xây </a:t>
            </a:r>
            <a:r>
              <a:rPr lang="vi-VN" dirty="0">
                <a:latin typeface="Calibri" panose="020F0502020204030204" pitchFamily="34" charset="0"/>
                <a:ea typeface="Calibri" panose="020F0502020204030204" pitchFamily="34" charset="0"/>
                <a:cs typeface="Calibri" panose="020F0502020204030204" pitchFamily="34" charset="0"/>
              </a:rPr>
              <a:t>dựng được bảng điều khiển Dashboard.</a:t>
            </a: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563142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846" y="490254"/>
            <a:ext cx="10515600" cy="1325563"/>
          </a:xfrm>
        </p:spPr>
        <p:txBody>
          <a:bodyPr>
            <a:normAutofit/>
          </a:bodyPr>
          <a:lstStyle/>
          <a:p>
            <a:pPr algn="ctr"/>
            <a:r>
              <a:rPr lang="vi-VN" sz="5400" dirty="0" smtClean="0">
                <a:solidFill>
                  <a:srgbClr val="FF0000"/>
                </a:solidFill>
                <a:latin typeface="Calibri" panose="020F0502020204030204" pitchFamily="34" charset="0"/>
                <a:ea typeface="Calibri" panose="020F0502020204030204" pitchFamily="34" charset="0"/>
                <a:cs typeface="Calibri" panose="020F0502020204030204" pitchFamily="34" charset="0"/>
              </a:rPr>
              <a:t>Hạn chế</a:t>
            </a:r>
            <a:endParaRPr lang="en-US" sz="5400" dirty="0">
              <a:solidFill>
                <a:srgbClr val="FF000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62012" y="1989073"/>
            <a:ext cx="10833434" cy="3920839"/>
          </a:xfrm>
        </p:spPr>
        <p:txBody>
          <a:bodyPr>
            <a:noAutofit/>
          </a:bodyPr>
          <a:lstStyle/>
          <a:p>
            <a:r>
              <a:rPr lang="vi-VN" sz="3000" dirty="0" smtClean="0">
                <a:latin typeface="Calibri" panose="020F0502020204030204" pitchFamily="34" charset="0"/>
                <a:ea typeface="Calibri" panose="020F0502020204030204" pitchFamily="34" charset="0"/>
                <a:cs typeface="Calibri" panose="020F0502020204030204" pitchFamily="34" charset="0"/>
              </a:rPr>
              <a:t>Sau khi thực hiện đề tài bài của em còn một số hạn chế. Ví dụ như : chưa nắm rõ được một số hàm, còn gặp trở ngại khi kết nối dữ liệu, và các giao diện chưa được chỉnh chu,… </a:t>
            </a:r>
          </a:p>
          <a:p>
            <a:r>
              <a:rPr lang="vi-VN" sz="3000" dirty="0" smtClean="0">
                <a:latin typeface="Calibri" panose="020F0502020204030204" pitchFamily="34" charset="0"/>
                <a:ea typeface="Calibri" panose="020F0502020204030204" pitchFamily="34" charset="0"/>
                <a:cs typeface="Calibri" panose="020F0502020204030204" pitchFamily="34" charset="0"/>
              </a:rPr>
              <a:t>Do thời gian nghiên cứu còn hạn chế, nên việc nghiên cứu các vấn đề còn chưa đầy đủ.Kiến thức thực tế và kiến thức lập trình còn hạn chế, nên tính chuyên nghiệp của chương trình chưa cao, bắt lỗi chưa kỹ ở một số chỗ và một số tính năng chưa được tối ưu. </a:t>
            </a:r>
          </a:p>
          <a:p>
            <a:r>
              <a:rPr lang="vi-VN" sz="3000" dirty="0" smtClean="0">
                <a:latin typeface="Calibri" panose="020F0502020204030204" pitchFamily="34" charset="0"/>
                <a:ea typeface="Calibri" panose="020F0502020204030204" pitchFamily="34" charset="0"/>
                <a:cs typeface="Calibri" panose="020F0502020204030204" pitchFamily="34" charset="0"/>
              </a:rPr>
              <a:t>Chương trình chưa thực sự đầy đủ các tính năng như mong muốn.</a:t>
            </a:r>
            <a:endParaRPr lang="vi-VN" sz="3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3142198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A4B059C-5D13-1456-3CA5-1F6DC35D5477}"/>
              </a:ext>
            </a:extLst>
          </p:cNvPr>
          <p:cNvSpPr>
            <a:spLocks noGrp="1"/>
          </p:cNvSpPr>
          <p:nvPr>
            <p:ph type="title"/>
          </p:nvPr>
        </p:nvSpPr>
        <p:spPr>
          <a:xfrm>
            <a:off x="838200" y="440588"/>
            <a:ext cx="10515600" cy="1325563"/>
          </a:xfrm>
        </p:spPr>
        <p:txBody>
          <a:bodyPr/>
          <a:lstStyle/>
          <a:p>
            <a:pPr algn="ctr"/>
            <a:r>
              <a:rPr lang="vi-VN" dirty="0">
                <a:solidFill>
                  <a:srgbClr val="FF0000"/>
                </a:solidFill>
                <a:latin typeface="Calibri" panose="020F0502020204030204" pitchFamily="34" charset="0"/>
                <a:ea typeface="Calibri" panose="020F0502020204030204" pitchFamily="34" charset="0"/>
                <a:cs typeface="Calibri" panose="020F0502020204030204" pitchFamily="34" charset="0"/>
              </a:rPr>
              <a:t>Cấu trúc bài thuyết trình</a:t>
            </a:r>
          </a:p>
        </p:txBody>
      </p:sp>
      <p:pic>
        <p:nvPicPr>
          <p:cNvPr id="5" name="Content Placeholder 4" descr="Badge 1 with solid fill">
            <a:extLst>
              <a:ext uri="{FF2B5EF4-FFF2-40B4-BE49-F238E27FC236}">
                <a16:creationId xmlns="" xmlns:a16="http://schemas.microsoft.com/office/drawing/2014/main" id="{9455F2D5-4CC3-0680-AB90-2858AC7CECF8}"/>
              </a:ext>
            </a:extLst>
          </p:cNvPr>
          <p:cNvPicPr>
            <a:picLocks noGrp="1" noChangeAspect="1"/>
          </p:cNvPicPr>
          <p:nvPr>
            <p:ph idx="1"/>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838200" y="2089577"/>
            <a:ext cx="914400" cy="914400"/>
          </a:xfrm>
        </p:spPr>
      </p:pic>
      <p:pic>
        <p:nvPicPr>
          <p:cNvPr id="7" name="Graphic 6" descr="Badge with solid fill">
            <a:extLst>
              <a:ext uri="{FF2B5EF4-FFF2-40B4-BE49-F238E27FC236}">
                <a16:creationId xmlns="" xmlns:a16="http://schemas.microsoft.com/office/drawing/2014/main" id="{BB9A6D04-2623-CEF0-5BBB-923046C33B73}"/>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838200" y="3336334"/>
            <a:ext cx="914400" cy="914400"/>
          </a:xfrm>
          <a:prstGeom prst="rect">
            <a:avLst/>
          </a:prstGeom>
        </p:spPr>
      </p:pic>
      <p:pic>
        <p:nvPicPr>
          <p:cNvPr id="9" name="Graphic 8" descr="Badge 3 with solid fill">
            <a:extLst>
              <a:ext uri="{FF2B5EF4-FFF2-40B4-BE49-F238E27FC236}">
                <a16:creationId xmlns="" xmlns:a16="http://schemas.microsoft.com/office/drawing/2014/main" id="{B0B67B41-AC16-B7E9-E7CF-FADDC54634D7}"/>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841513" y="4583091"/>
            <a:ext cx="914400" cy="914400"/>
          </a:xfrm>
          <a:prstGeom prst="rect">
            <a:avLst/>
          </a:prstGeom>
        </p:spPr>
      </p:pic>
      <p:pic>
        <p:nvPicPr>
          <p:cNvPr id="11" name="Graphic 10" descr="Badge 4 with solid fill">
            <a:extLst>
              <a:ext uri="{FF2B5EF4-FFF2-40B4-BE49-F238E27FC236}">
                <a16:creationId xmlns="" xmlns:a16="http://schemas.microsoft.com/office/drawing/2014/main" id="{642AAADF-310C-21ED-4171-D8A1FE1C11DB}"/>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 xmlns:asvg="http://schemas.microsoft.com/office/drawing/2016/SVG/main" r:embed="rId9"/>
              </a:ext>
            </a:extLst>
          </a:blip>
          <a:stretch>
            <a:fillRect/>
          </a:stretch>
        </p:blipFill>
        <p:spPr>
          <a:xfrm>
            <a:off x="6569351" y="2089577"/>
            <a:ext cx="914400" cy="914400"/>
          </a:xfrm>
          <a:prstGeom prst="rect">
            <a:avLst/>
          </a:prstGeom>
        </p:spPr>
      </p:pic>
      <p:pic>
        <p:nvPicPr>
          <p:cNvPr id="13" name="Graphic 12" descr="Badge 5 with solid fill">
            <a:extLst>
              <a:ext uri="{FF2B5EF4-FFF2-40B4-BE49-F238E27FC236}">
                <a16:creationId xmlns="" xmlns:a16="http://schemas.microsoft.com/office/drawing/2014/main" id="{F5D0A736-72A3-8105-FA7D-03E5A9A6454F}"/>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 xmlns:asvg="http://schemas.microsoft.com/office/drawing/2016/SVG/main" r:embed="rId11"/>
              </a:ext>
            </a:extLst>
          </a:blip>
          <a:stretch>
            <a:fillRect/>
          </a:stretch>
        </p:blipFill>
        <p:spPr>
          <a:xfrm>
            <a:off x="6644256" y="3327403"/>
            <a:ext cx="914400" cy="914400"/>
          </a:xfrm>
          <a:prstGeom prst="rect">
            <a:avLst/>
          </a:prstGeom>
        </p:spPr>
      </p:pic>
      <p:sp>
        <p:nvSpPr>
          <p:cNvPr id="15" name="TextBox 14">
            <a:extLst>
              <a:ext uri="{FF2B5EF4-FFF2-40B4-BE49-F238E27FC236}">
                <a16:creationId xmlns="" xmlns:a16="http://schemas.microsoft.com/office/drawing/2014/main" id="{BECC349B-F79D-CCDC-3AFA-D4F7F4389837}"/>
              </a:ext>
            </a:extLst>
          </p:cNvPr>
          <p:cNvSpPr txBox="1"/>
          <p:nvPr/>
        </p:nvSpPr>
        <p:spPr>
          <a:xfrm>
            <a:off x="1940612" y="3470368"/>
            <a:ext cx="4196662" cy="646331"/>
          </a:xfrm>
          <a:prstGeom prst="rect">
            <a:avLst/>
          </a:prstGeom>
          <a:noFill/>
        </p:spPr>
        <p:txBody>
          <a:bodyPr wrap="none" rtlCol="0">
            <a:spAutoFit/>
          </a:bodyPr>
          <a:lstStyle/>
          <a:p>
            <a:r>
              <a:rPr lang="vi-VN" sz="3600" b="1" dirty="0">
                <a:latin typeface="Calibri" panose="020F0502020204030204" pitchFamily="34" charset="0"/>
                <a:ea typeface="Calibri" panose="020F0502020204030204" pitchFamily="34" charset="0"/>
                <a:cs typeface="Calibri" panose="020F0502020204030204" pitchFamily="34" charset="0"/>
              </a:rPr>
              <a:t>Nghiên cứu lý thuyết</a:t>
            </a:r>
          </a:p>
        </p:txBody>
      </p:sp>
      <p:sp>
        <p:nvSpPr>
          <p:cNvPr id="16" name="TextBox 15">
            <a:extLst>
              <a:ext uri="{FF2B5EF4-FFF2-40B4-BE49-F238E27FC236}">
                <a16:creationId xmlns="" xmlns:a16="http://schemas.microsoft.com/office/drawing/2014/main" id="{8D9B3CF9-F7CE-6396-5A25-573720EDCB5A}"/>
              </a:ext>
            </a:extLst>
          </p:cNvPr>
          <p:cNvSpPr txBox="1"/>
          <p:nvPr/>
        </p:nvSpPr>
        <p:spPr>
          <a:xfrm>
            <a:off x="1940612" y="4717125"/>
            <a:ext cx="5541041" cy="646331"/>
          </a:xfrm>
          <a:prstGeom prst="rect">
            <a:avLst/>
          </a:prstGeom>
          <a:noFill/>
        </p:spPr>
        <p:txBody>
          <a:bodyPr wrap="square" rtlCol="0">
            <a:spAutoFit/>
          </a:bodyPr>
          <a:lstStyle/>
          <a:p>
            <a:r>
              <a:rPr lang="vi-VN" sz="3600" b="1" dirty="0">
                <a:latin typeface="Calibri" panose="020F0502020204030204" pitchFamily="34" charset="0"/>
                <a:ea typeface="Calibri" panose="020F0502020204030204" pitchFamily="34" charset="0"/>
                <a:cs typeface="Calibri" panose="020F0502020204030204" pitchFamily="34" charset="0"/>
              </a:rPr>
              <a:t>Hiện thực hóa nghiên cứu</a:t>
            </a:r>
          </a:p>
        </p:txBody>
      </p:sp>
      <p:sp>
        <p:nvSpPr>
          <p:cNvPr id="17" name="TextBox 16">
            <a:extLst>
              <a:ext uri="{FF2B5EF4-FFF2-40B4-BE49-F238E27FC236}">
                <a16:creationId xmlns="" xmlns:a16="http://schemas.microsoft.com/office/drawing/2014/main" id="{D0198109-52C0-0AC2-2676-7418024C37B7}"/>
              </a:ext>
            </a:extLst>
          </p:cNvPr>
          <p:cNvSpPr txBox="1"/>
          <p:nvPr/>
        </p:nvSpPr>
        <p:spPr>
          <a:xfrm flipH="1">
            <a:off x="7699098" y="3193368"/>
            <a:ext cx="3886200" cy="1200329"/>
          </a:xfrm>
          <a:prstGeom prst="rect">
            <a:avLst/>
          </a:prstGeom>
          <a:noFill/>
        </p:spPr>
        <p:txBody>
          <a:bodyPr wrap="square" rtlCol="0">
            <a:spAutoFit/>
          </a:bodyPr>
          <a:lstStyle/>
          <a:p>
            <a:r>
              <a:rPr lang="vi-VN" sz="3600" b="1" dirty="0">
                <a:latin typeface="Calibri" panose="020F0502020204030204" pitchFamily="34" charset="0"/>
                <a:ea typeface="Calibri" panose="020F0502020204030204" pitchFamily="34" charset="0"/>
                <a:cs typeface="Calibri" panose="020F0502020204030204" pitchFamily="34" charset="0"/>
              </a:rPr>
              <a:t>Kết luận và hướng phát triển</a:t>
            </a:r>
          </a:p>
        </p:txBody>
      </p:sp>
      <p:sp>
        <p:nvSpPr>
          <p:cNvPr id="18" name="TextBox 17">
            <a:extLst>
              <a:ext uri="{FF2B5EF4-FFF2-40B4-BE49-F238E27FC236}">
                <a16:creationId xmlns="" xmlns:a16="http://schemas.microsoft.com/office/drawing/2014/main" id="{6B0A6D14-AD12-3CEF-C44E-5FD802DB652D}"/>
              </a:ext>
            </a:extLst>
          </p:cNvPr>
          <p:cNvSpPr txBox="1"/>
          <p:nvPr/>
        </p:nvSpPr>
        <p:spPr>
          <a:xfrm flipH="1">
            <a:off x="7699098" y="2223611"/>
            <a:ext cx="3886200" cy="646331"/>
          </a:xfrm>
          <a:prstGeom prst="rect">
            <a:avLst/>
          </a:prstGeom>
          <a:noFill/>
        </p:spPr>
        <p:txBody>
          <a:bodyPr wrap="square" rtlCol="0">
            <a:spAutoFit/>
          </a:bodyPr>
          <a:lstStyle/>
          <a:p>
            <a:r>
              <a:rPr lang="vi-VN" sz="3600" b="1" dirty="0">
                <a:latin typeface="Calibri" panose="020F0502020204030204" pitchFamily="34" charset="0"/>
                <a:ea typeface="Calibri" panose="020F0502020204030204" pitchFamily="34" charset="0"/>
                <a:cs typeface="Calibri" panose="020F0502020204030204" pitchFamily="34" charset="0"/>
              </a:rPr>
              <a:t>Kết quả nghiên cứu</a:t>
            </a:r>
          </a:p>
        </p:txBody>
      </p:sp>
      <p:sp>
        <p:nvSpPr>
          <p:cNvPr id="19" name="TextBox 18">
            <a:extLst>
              <a:ext uri="{FF2B5EF4-FFF2-40B4-BE49-F238E27FC236}">
                <a16:creationId xmlns="" xmlns:a16="http://schemas.microsoft.com/office/drawing/2014/main" id="{BADE02C5-F0C2-C3BA-F436-15BB092A2B80}"/>
              </a:ext>
            </a:extLst>
          </p:cNvPr>
          <p:cNvSpPr txBox="1"/>
          <p:nvPr/>
        </p:nvSpPr>
        <p:spPr>
          <a:xfrm>
            <a:off x="1940612" y="2223611"/>
            <a:ext cx="2884835" cy="646331"/>
          </a:xfrm>
          <a:prstGeom prst="rect">
            <a:avLst/>
          </a:prstGeom>
          <a:noFill/>
        </p:spPr>
        <p:txBody>
          <a:bodyPr wrap="square" rtlCol="0">
            <a:spAutoFit/>
          </a:bodyPr>
          <a:lstStyle/>
          <a:p>
            <a:r>
              <a:rPr lang="vi-VN" sz="3600" b="1" dirty="0">
                <a:latin typeface="Calibri" panose="020F0502020204030204" pitchFamily="34" charset="0"/>
                <a:ea typeface="Calibri" panose="020F0502020204030204" pitchFamily="34" charset="0"/>
                <a:cs typeface="Calibri" panose="020F0502020204030204" pitchFamily="34" charset="0"/>
              </a:rPr>
              <a:t>Tổng quan</a:t>
            </a:r>
          </a:p>
        </p:txBody>
      </p:sp>
    </p:spTree>
    <p:extLst>
      <p:ext uri="{BB962C8B-B14F-4D97-AF65-F5344CB8AC3E}">
        <p14:creationId xmlns:p14="http://schemas.microsoft.com/office/powerpoint/2010/main" val="146951052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1000"/>
                                        <p:tgtEl>
                                          <p:spTgt spid="19"/>
                                        </p:tgtEl>
                                      </p:cBhvr>
                                    </p:animEffect>
                                    <p:anim calcmode="lin" valueType="num">
                                      <p:cBhvr>
                                        <p:cTn id="13" dur="1000" fill="hold"/>
                                        <p:tgtEl>
                                          <p:spTgt spid="19"/>
                                        </p:tgtEl>
                                        <p:attrNameLst>
                                          <p:attrName>ppt_x</p:attrName>
                                        </p:attrNameLst>
                                      </p:cBhvr>
                                      <p:tavLst>
                                        <p:tav tm="0">
                                          <p:val>
                                            <p:strVal val="#ppt_x"/>
                                          </p:val>
                                        </p:tav>
                                        <p:tav tm="100000">
                                          <p:val>
                                            <p:strVal val="#ppt_x"/>
                                          </p:val>
                                        </p:tav>
                                      </p:tavLst>
                                    </p:anim>
                                    <p:anim calcmode="lin" valueType="num">
                                      <p:cBhvr>
                                        <p:cTn id="1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500" fill="hold"/>
                                        <p:tgtEl>
                                          <p:spTgt spid="15"/>
                                        </p:tgtEl>
                                        <p:attrNameLst>
                                          <p:attrName>ppt_x</p:attrName>
                                        </p:attrNameLst>
                                      </p:cBhvr>
                                      <p:tavLst>
                                        <p:tav tm="0">
                                          <p:val>
                                            <p:strVal val="#ppt_x"/>
                                          </p:val>
                                        </p:tav>
                                        <p:tav tm="100000">
                                          <p:val>
                                            <p:strVal val="#ppt_x"/>
                                          </p:val>
                                        </p:tav>
                                      </p:tavLst>
                                    </p:anim>
                                    <p:anim calcmode="lin" valueType="num">
                                      <p:cBhvr additive="base">
                                        <p:cTn id="2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1000"/>
                                        <p:tgtEl>
                                          <p:spTgt spid="9"/>
                                        </p:tgtEl>
                                      </p:cBhvr>
                                    </p:animEffect>
                                    <p:anim calcmode="lin" valueType="num">
                                      <p:cBhvr>
                                        <p:cTn id="30" dur="1000" fill="hold"/>
                                        <p:tgtEl>
                                          <p:spTgt spid="9"/>
                                        </p:tgtEl>
                                        <p:attrNameLst>
                                          <p:attrName>ppt_x</p:attrName>
                                        </p:attrNameLst>
                                      </p:cBhvr>
                                      <p:tavLst>
                                        <p:tav tm="0">
                                          <p:val>
                                            <p:strVal val="#ppt_x"/>
                                          </p:val>
                                        </p:tav>
                                        <p:tav tm="100000">
                                          <p:val>
                                            <p:strVal val="#ppt_x"/>
                                          </p:val>
                                        </p:tav>
                                      </p:tavLst>
                                    </p:anim>
                                    <p:anim calcmode="lin" valueType="num">
                                      <p:cBhvr>
                                        <p:cTn id="31" dur="1000" fill="hold"/>
                                        <p:tgtEl>
                                          <p:spTgt spid="9"/>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1000"/>
                                        <p:tgtEl>
                                          <p:spTgt spid="16"/>
                                        </p:tgtEl>
                                      </p:cBhvr>
                                    </p:animEffect>
                                    <p:anim calcmode="lin" valueType="num">
                                      <p:cBhvr>
                                        <p:cTn id="35" dur="1000" fill="hold"/>
                                        <p:tgtEl>
                                          <p:spTgt spid="16"/>
                                        </p:tgtEl>
                                        <p:attrNameLst>
                                          <p:attrName>ppt_x</p:attrName>
                                        </p:attrNameLst>
                                      </p:cBhvr>
                                      <p:tavLst>
                                        <p:tav tm="0">
                                          <p:val>
                                            <p:strVal val="#ppt_x"/>
                                          </p:val>
                                        </p:tav>
                                        <p:tav tm="100000">
                                          <p:val>
                                            <p:strVal val="#ppt_x"/>
                                          </p:val>
                                        </p:tav>
                                      </p:tavLst>
                                    </p:anim>
                                    <p:anim calcmode="lin" valueType="num">
                                      <p:cBhvr>
                                        <p:cTn id="3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fill="hold"/>
                                        <p:tgtEl>
                                          <p:spTgt spid="11"/>
                                        </p:tgtEl>
                                        <p:attrNameLst>
                                          <p:attrName>ppt_x</p:attrName>
                                        </p:attrNameLst>
                                      </p:cBhvr>
                                      <p:tavLst>
                                        <p:tav tm="0">
                                          <p:val>
                                            <p:strVal val="#ppt_x"/>
                                          </p:val>
                                        </p:tav>
                                        <p:tav tm="100000">
                                          <p:val>
                                            <p:strVal val="#ppt_x"/>
                                          </p:val>
                                        </p:tav>
                                      </p:tavLst>
                                    </p:anim>
                                    <p:anim calcmode="lin" valueType="num">
                                      <p:cBhvr additive="base">
                                        <p:cTn id="42" dur="500" fill="hold"/>
                                        <p:tgtEl>
                                          <p:spTgt spid="11"/>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anim calcmode="lin" valueType="num">
                                      <p:cBhvr additive="base">
                                        <p:cTn id="45" dur="500" fill="hold"/>
                                        <p:tgtEl>
                                          <p:spTgt spid="18"/>
                                        </p:tgtEl>
                                        <p:attrNameLst>
                                          <p:attrName>ppt_x</p:attrName>
                                        </p:attrNameLst>
                                      </p:cBhvr>
                                      <p:tavLst>
                                        <p:tav tm="0">
                                          <p:val>
                                            <p:strVal val="#ppt_x"/>
                                          </p:val>
                                        </p:tav>
                                        <p:tav tm="100000">
                                          <p:val>
                                            <p:strVal val="#ppt_x"/>
                                          </p:val>
                                        </p:tav>
                                      </p:tavLst>
                                    </p:anim>
                                    <p:anim calcmode="lin" valueType="num">
                                      <p:cBhvr additive="base">
                                        <p:cTn id="4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additive="base">
                                        <p:cTn id="51" dur="500" fill="hold"/>
                                        <p:tgtEl>
                                          <p:spTgt spid="13"/>
                                        </p:tgtEl>
                                        <p:attrNameLst>
                                          <p:attrName>ppt_x</p:attrName>
                                        </p:attrNameLst>
                                      </p:cBhvr>
                                      <p:tavLst>
                                        <p:tav tm="0">
                                          <p:val>
                                            <p:strVal val="#ppt_x"/>
                                          </p:val>
                                        </p:tav>
                                        <p:tav tm="100000">
                                          <p:val>
                                            <p:strVal val="#ppt_x"/>
                                          </p:val>
                                        </p:tav>
                                      </p:tavLst>
                                    </p:anim>
                                    <p:anim calcmode="lin" valueType="num">
                                      <p:cBhvr additive="base">
                                        <p:cTn id="52" dur="500" fill="hold"/>
                                        <p:tgtEl>
                                          <p:spTgt spid="13"/>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500" fill="hold"/>
                                        <p:tgtEl>
                                          <p:spTgt spid="17"/>
                                        </p:tgtEl>
                                        <p:attrNameLst>
                                          <p:attrName>ppt_x</p:attrName>
                                        </p:attrNameLst>
                                      </p:cBhvr>
                                      <p:tavLst>
                                        <p:tav tm="0">
                                          <p:val>
                                            <p:strVal val="#ppt_x"/>
                                          </p:val>
                                        </p:tav>
                                        <p:tav tm="100000">
                                          <p:val>
                                            <p:strVal val="#ppt_x"/>
                                          </p:val>
                                        </p:tav>
                                      </p:tavLst>
                                    </p:anim>
                                    <p:anim calcmode="lin" valueType="num">
                                      <p:cBhvr additive="base">
                                        <p:cTn id="5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P spid="1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36763"/>
            <a:ext cx="10515600" cy="1325563"/>
          </a:xfrm>
        </p:spPr>
        <p:txBody>
          <a:bodyPr>
            <a:normAutofit/>
          </a:bodyPr>
          <a:lstStyle/>
          <a:p>
            <a:pPr algn="ctr"/>
            <a:r>
              <a:rPr lang="vi-VN" dirty="0" smtClean="0">
                <a:solidFill>
                  <a:srgbClr val="FF0000"/>
                </a:solidFill>
                <a:latin typeface="Calibri" panose="020F0502020204030204" pitchFamily="34" charset="0"/>
                <a:ea typeface="Calibri" panose="020F0502020204030204" pitchFamily="34" charset="0"/>
                <a:cs typeface="Calibri" panose="020F0502020204030204" pitchFamily="34" charset="0"/>
              </a:rPr>
              <a:t>Hướng </a:t>
            </a:r>
            <a:r>
              <a:rPr lang="vi-VN" dirty="0">
                <a:solidFill>
                  <a:srgbClr val="FF0000"/>
                </a:solidFill>
                <a:latin typeface="Calibri" panose="020F0502020204030204" pitchFamily="34" charset="0"/>
                <a:ea typeface="Calibri" panose="020F0502020204030204" pitchFamily="34" charset="0"/>
                <a:cs typeface="Calibri" panose="020F0502020204030204" pitchFamily="34" charset="0"/>
              </a:rPr>
              <a:t>phát </a:t>
            </a:r>
            <a:r>
              <a:rPr lang="vi-VN" dirty="0" smtClean="0">
                <a:solidFill>
                  <a:srgbClr val="FF0000"/>
                </a:solidFill>
                <a:latin typeface="Calibri" panose="020F0502020204030204" pitchFamily="34" charset="0"/>
                <a:ea typeface="Calibri" panose="020F0502020204030204" pitchFamily="34" charset="0"/>
                <a:cs typeface="Calibri" panose="020F0502020204030204" pitchFamily="34" charset="0"/>
              </a:rPr>
              <a:t>triển</a:t>
            </a:r>
            <a:endParaRPr lang="en-US" dirty="0">
              <a:solidFill>
                <a:srgbClr val="FF000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929239" y="2550696"/>
            <a:ext cx="10333521" cy="2531445"/>
          </a:xfrm>
        </p:spPr>
        <p:txBody>
          <a:bodyPr>
            <a:noAutofit/>
          </a:bodyPr>
          <a:lstStyle/>
          <a:p>
            <a:r>
              <a:rPr lang="vi-VN" sz="4000" dirty="0" smtClean="0">
                <a:latin typeface="Calibri" panose="020F0502020204030204" pitchFamily="34" charset="0"/>
                <a:ea typeface="Calibri" panose="020F0502020204030204" pitchFamily="34" charset="0"/>
                <a:cs typeface="Calibri" panose="020F0502020204030204" pitchFamily="34" charset="0"/>
              </a:rPr>
              <a:t>Thiết </a:t>
            </a:r>
            <a:r>
              <a:rPr lang="vi-VN" sz="4000" dirty="0">
                <a:latin typeface="Calibri" panose="020F0502020204030204" pitchFamily="34" charset="0"/>
                <a:ea typeface="Calibri" panose="020F0502020204030204" pitchFamily="34" charset="0"/>
                <a:cs typeface="Calibri" panose="020F0502020204030204" pitchFamily="34" charset="0"/>
              </a:rPr>
              <a:t>kế và chỉnh sửa giao diện mang tính chuyên nghiệp hơn</a:t>
            </a:r>
            <a:r>
              <a:rPr lang="vi-VN" sz="4000" dirty="0" smtClean="0">
                <a:latin typeface="Calibri" panose="020F0502020204030204" pitchFamily="34" charset="0"/>
                <a:ea typeface="Calibri" panose="020F0502020204030204" pitchFamily="34" charset="0"/>
                <a:cs typeface="Calibri" panose="020F0502020204030204" pitchFamily="34" charset="0"/>
              </a:rPr>
              <a:t>.</a:t>
            </a:r>
            <a:endParaRPr lang="vi-VN" sz="4000" dirty="0">
              <a:latin typeface="Calibri" panose="020F0502020204030204" pitchFamily="34" charset="0"/>
              <a:ea typeface="Calibri" panose="020F0502020204030204" pitchFamily="34" charset="0"/>
              <a:cs typeface="Calibri" panose="020F0502020204030204" pitchFamily="34" charset="0"/>
            </a:endParaRPr>
          </a:p>
          <a:p>
            <a:r>
              <a:rPr lang="vi-VN" sz="4000" dirty="0">
                <a:latin typeface="Calibri" panose="020F0502020204030204" pitchFamily="34" charset="0"/>
                <a:ea typeface="Calibri" panose="020F0502020204030204" pitchFamily="34" charset="0"/>
                <a:cs typeface="Calibri" panose="020F0502020204030204" pitchFamily="34" charset="0"/>
              </a:rPr>
              <a:t>Bổ sung thêm các hàm khác để hoàn thiện </a:t>
            </a:r>
            <a:r>
              <a:rPr lang="vi-VN" sz="4000" dirty="0" smtClean="0">
                <a:latin typeface="Calibri" panose="020F0502020204030204" pitchFamily="34" charset="0"/>
                <a:ea typeface="Calibri" panose="020F0502020204030204" pitchFamily="34" charset="0"/>
                <a:cs typeface="Calibri" panose="020F0502020204030204" pitchFamily="34" charset="0"/>
              </a:rPr>
              <a:t>hơn.</a:t>
            </a:r>
            <a:endParaRPr lang="vi-VN" sz="4000" dirty="0">
              <a:latin typeface="Calibri" panose="020F0502020204030204" pitchFamily="34" charset="0"/>
              <a:ea typeface="Calibri" panose="020F0502020204030204" pitchFamily="34" charset="0"/>
              <a:cs typeface="Calibri" panose="020F0502020204030204" pitchFamily="34" charset="0"/>
            </a:endParaRPr>
          </a:p>
          <a:p>
            <a:r>
              <a:rPr lang="vi-VN" sz="4000" dirty="0">
                <a:latin typeface="Calibri" panose="020F0502020204030204" pitchFamily="34" charset="0"/>
                <a:ea typeface="Calibri" panose="020F0502020204030204" pitchFamily="34" charset="0"/>
                <a:cs typeface="Calibri" panose="020F0502020204030204" pitchFamily="34" charset="0"/>
              </a:rPr>
              <a:t>Tìm hiểu sâu hơn nữa về công cụ Power </a:t>
            </a:r>
            <a:r>
              <a:rPr lang="vi-VN" sz="4000" dirty="0" smtClean="0">
                <a:latin typeface="Calibri" panose="020F0502020204030204" pitchFamily="34" charset="0"/>
                <a:ea typeface="Calibri" panose="020F0502020204030204" pitchFamily="34" charset="0"/>
                <a:cs typeface="Calibri" panose="020F0502020204030204" pitchFamily="34" charset="0"/>
              </a:rPr>
              <a:t>BI.</a:t>
            </a:r>
            <a:endParaRPr lang="vi-VN" sz="4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536856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B0D7C9B-24F4-7B4A-28E2-A62D2278C2E7}"/>
              </a:ext>
            </a:extLst>
          </p:cNvPr>
          <p:cNvSpPr>
            <a:spLocks noGrp="1"/>
          </p:cNvSpPr>
          <p:nvPr>
            <p:ph type="title"/>
          </p:nvPr>
        </p:nvSpPr>
        <p:spPr>
          <a:xfrm>
            <a:off x="558266" y="2146434"/>
            <a:ext cx="11142044" cy="3177407"/>
          </a:xfrm>
        </p:spPr>
        <p:txBody>
          <a:bodyPr>
            <a:noAutofit/>
          </a:bodyPr>
          <a:lstStyle/>
          <a:p>
            <a:pPr algn="ctr"/>
            <a:r>
              <a:rPr lang="vi-VN" sz="7500" dirty="0">
                <a:solidFill>
                  <a:srgbClr val="FF0000"/>
                </a:solidFill>
                <a:latin typeface="Calibri" panose="020F0502020204030204" pitchFamily="34" charset="0"/>
                <a:ea typeface="Calibri" panose="020F0502020204030204" pitchFamily="34" charset="0"/>
                <a:cs typeface="Calibri" panose="020F0502020204030204" pitchFamily="34" charset="0"/>
              </a:rPr>
              <a:t>Cảm </a:t>
            </a:r>
            <a:r>
              <a:rPr lang="vi-VN" sz="7500" dirty="0" smtClean="0">
                <a:solidFill>
                  <a:srgbClr val="FF0000"/>
                </a:solidFill>
                <a:latin typeface="Calibri" panose="020F0502020204030204" pitchFamily="34" charset="0"/>
                <a:ea typeface="Calibri" panose="020F0502020204030204" pitchFamily="34" charset="0"/>
                <a:cs typeface="Calibri" panose="020F0502020204030204" pitchFamily="34" charset="0"/>
              </a:rPr>
              <a:t>ơn thầy </a:t>
            </a:r>
            <a:r>
              <a:rPr lang="vi-VN" sz="7500" dirty="0">
                <a:solidFill>
                  <a:srgbClr val="FF0000"/>
                </a:solidFill>
                <a:latin typeface="Calibri" panose="020F0502020204030204" pitchFamily="34" charset="0"/>
                <a:ea typeface="Calibri" panose="020F0502020204030204" pitchFamily="34" charset="0"/>
                <a:cs typeface="Calibri" panose="020F0502020204030204" pitchFamily="34" charset="0"/>
              </a:rPr>
              <a:t>cô </a:t>
            </a:r>
            <a:r>
              <a:rPr lang="vi-VN" sz="7500" dirty="0" smtClean="0">
                <a:solidFill>
                  <a:srgbClr val="FF0000"/>
                </a:solidFill>
                <a:latin typeface="Calibri" panose="020F0502020204030204" pitchFamily="34" charset="0"/>
                <a:ea typeface="Calibri" panose="020F0502020204030204" pitchFamily="34" charset="0"/>
                <a:cs typeface="Calibri" panose="020F0502020204030204" pitchFamily="34" charset="0"/>
              </a:rPr>
              <a:t>đã theo dõi </a:t>
            </a:r>
            <a:r>
              <a:rPr lang="vi-VN" sz="7500" dirty="0">
                <a:solidFill>
                  <a:srgbClr val="FF0000"/>
                </a:solidFill>
                <a:latin typeface="Calibri" panose="020F0502020204030204" pitchFamily="34" charset="0"/>
                <a:ea typeface="Calibri" panose="020F0502020204030204" pitchFamily="34" charset="0"/>
                <a:cs typeface="Calibri" panose="020F0502020204030204" pitchFamily="34" charset="0"/>
              </a:rPr>
              <a:t>bài </a:t>
            </a:r>
            <a:r>
              <a:rPr lang="vi-VN" sz="7500" dirty="0" smtClean="0">
                <a:solidFill>
                  <a:srgbClr val="FF0000"/>
                </a:solidFill>
                <a:latin typeface="Calibri" panose="020F0502020204030204" pitchFamily="34" charset="0"/>
                <a:ea typeface="Calibri" panose="020F0502020204030204" pitchFamily="34" charset="0"/>
                <a:cs typeface="Calibri" panose="020F0502020204030204" pitchFamily="34" charset="0"/>
              </a:rPr>
              <a:t>báo cáo của em!</a:t>
            </a:r>
            <a:endParaRPr lang="vi-VN" sz="7500" dirty="0">
              <a:solidFill>
                <a:srgbClr val="FF0000"/>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3271296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D787F4-CA31-619F-8707-73ABB35EF406}"/>
              </a:ext>
            </a:extLst>
          </p:cNvPr>
          <p:cNvSpPr>
            <a:spLocks noGrp="1"/>
          </p:cNvSpPr>
          <p:nvPr>
            <p:ph type="title"/>
          </p:nvPr>
        </p:nvSpPr>
        <p:spPr/>
        <p:txBody>
          <a:bodyPr/>
          <a:lstStyle/>
          <a:p>
            <a:pPr algn="ctr"/>
            <a:r>
              <a:rPr lang="vi-VN" dirty="0">
                <a:solidFill>
                  <a:srgbClr val="FF0000"/>
                </a:solidFill>
                <a:latin typeface="Calibri" panose="020F0502020204030204" pitchFamily="34" charset="0"/>
                <a:ea typeface="Calibri" panose="020F0502020204030204" pitchFamily="34" charset="0"/>
                <a:cs typeface="Calibri" panose="020F0502020204030204" pitchFamily="34" charset="0"/>
              </a:rPr>
              <a:t>Lý do chọn đề tài</a:t>
            </a:r>
          </a:p>
        </p:txBody>
      </p:sp>
      <p:sp>
        <p:nvSpPr>
          <p:cNvPr id="3" name="Content Placeholder 2">
            <a:extLst>
              <a:ext uri="{FF2B5EF4-FFF2-40B4-BE49-F238E27FC236}">
                <a16:creationId xmlns="" xmlns:a16="http://schemas.microsoft.com/office/drawing/2014/main" id="{541A64A8-244C-9C95-214E-9F019BA6EC39}"/>
              </a:ext>
            </a:extLst>
          </p:cNvPr>
          <p:cNvSpPr>
            <a:spLocks noGrp="1"/>
          </p:cNvSpPr>
          <p:nvPr>
            <p:ph idx="1"/>
          </p:nvPr>
        </p:nvSpPr>
        <p:spPr>
          <a:xfrm>
            <a:off x="361950" y="1690688"/>
            <a:ext cx="11601449" cy="4672013"/>
          </a:xfrm>
        </p:spPr>
        <p:txBody>
          <a:bodyPr>
            <a:normAutofit fontScale="92500" lnSpcReduction="10000"/>
          </a:bodyPr>
          <a:lstStyle/>
          <a:p>
            <a:pPr algn="just"/>
            <a:r>
              <a:rPr lang="vi-VN" sz="3500" dirty="0">
                <a:effectLst/>
                <a:latin typeface="Calibri" panose="020F0502020204030204" pitchFamily="34" charset="0"/>
                <a:ea typeface="Calibri" panose="020F0502020204030204" pitchFamily="34" charset="0"/>
                <a:cs typeface="Calibri" panose="020F0502020204030204" pitchFamily="34" charset="0"/>
              </a:rPr>
              <a:t>Phân tích dữ liệu là một quá trình quan trọng trong môi trường kinh doanh hiện đại. </a:t>
            </a:r>
          </a:p>
          <a:p>
            <a:pPr algn="just"/>
            <a:r>
              <a:rPr lang="vi-VN" sz="3500" dirty="0">
                <a:effectLst/>
                <a:latin typeface="Calibri" panose="020F0502020204030204" pitchFamily="34" charset="0"/>
                <a:ea typeface="Calibri" panose="020F0502020204030204" pitchFamily="34" charset="0"/>
                <a:cs typeface="Calibri" panose="020F0502020204030204" pitchFamily="34" charset="0"/>
              </a:rPr>
              <a:t>Việc sử dụng các công cụ và kỹ thuật trực quan hóa giúp làm cho thông tin trở nên dễ hiểu và giúp người quan sát nhanh chóng rút ra các nhận định quan trọng.</a:t>
            </a:r>
          </a:p>
          <a:p>
            <a:pPr algn="just"/>
            <a:r>
              <a:rPr lang="vi-VN" sz="3500" b="0" dirty="0">
                <a:effectLst/>
                <a:latin typeface="Calibri" panose="020F0502020204030204" pitchFamily="34" charset="0"/>
                <a:ea typeface="Calibri" panose="020F0502020204030204" pitchFamily="34" charset="0"/>
                <a:cs typeface="Calibri" panose="020F0502020204030204" pitchFamily="34" charset="0"/>
              </a:rPr>
              <a:t>Phân tích và trực quan hóa dữ liệu là một công việc quan trọng đối với các dữ liệu bán hàng. Vì thế, </a:t>
            </a:r>
            <a:r>
              <a:rPr lang="vi-VN" sz="3500" b="0" dirty="0" err="1">
                <a:effectLst/>
                <a:latin typeface="Calibri" panose="020F0502020204030204" pitchFamily="34" charset="0"/>
                <a:ea typeface="Calibri" panose="020F0502020204030204" pitchFamily="34" charset="0"/>
                <a:cs typeface="Calibri" panose="020F0502020204030204" pitchFamily="34" charset="0"/>
              </a:rPr>
              <a:t>Power</a:t>
            </a:r>
            <a:r>
              <a:rPr lang="vi-VN" sz="3500" b="0" dirty="0">
                <a:effectLst/>
                <a:latin typeface="Calibri" panose="020F0502020204030204" pitchFamily="34" charset="0"/>
                <a:ea typeface="Calibri" panose="020F0502020204030204" pitchFamily="34" charset="0"/>
                <a:cs typeface="Calibri" panose="020F0502020204030204" pitchFamily="34" charset="0"/>
              </a:rPr>
              <a:t> BI là công cụ tiện lợi để thực hiện các công việc phân tích và trực quan hóa dữ liệu một cách tốt nhất và nhanh chống hơn so với việc phân tích thủ công. Do đó, em chọn đề tài “Tìm hiểu và ứng dụng công nghệ </a:t>
            </a:r>
            <a:r>
              <a:rPr lang="vi-VN" sz="3500" b="0" dirty="0" err="1">
                <a:effectLst/>
                <a:latin typeface="Calibri" panose="020F0502020204030204" pitchFamily="34" charset="0"/>
                <a:ea typeface="Calibri" panose="020F0502020204030204" pitchFamily="34" charset="0"/>
                <a:cs typeface="Calibri" panose="020F0502020204030204" pitchFamily="34" charset="0"/>
              </a:rPr>
              <a:t>Power</a:t>
            </a:r>
            <a:r>
              <a:rPr lang="vi-VN" sz="3500" b="0" dirty="0">
                <a:effectLst/>
                <a:latin typeface="Calibri" panose="020F0502020204030204" pitchFamily="34" charset="0"/>
                <a:ea typeface="Calibri" panose="020F0502020204030204" pitchFamily="34" charset="0"/>
                <a:cs typeface="Calibri" panose="020F0502020204030204" pitchFamily="34" charset="0"/>
              </a:rPr>
              <a:t> BI trong phân tích và trực quan hóa dữ liệu”.</a:t>
            </a:r>
            <a:endParaRPr lang="vi-VN" sz="3500" b="1" dirty="0">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vi-VN" dirty="0"/>
          </a:p>
        </p:txBody>
      </p:sp>
    </p:spTree>
    <p:extLst>
      <p:ext uri="{BB962C8B-B14F-4D97-AF65-F5344CB8AC3E}">
        <p14:creationId xmlns:p14="http://schemas.microsoft.com/office/powerpoint/2010/main" val="315757602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A2275AA-7FEA-5329-1DB8-A6E381D126EA}"/>
              </a:ext>
            </a:extLst>
          </p:cNvPr>
          <p:cNvSpPr>
            <a:spLocks noGrp="1"/>
          </p:cNvSpPr>
          <p:nvPr>
            <p:ph type="title"/>
          </p:nvPr>
        </p:nvSpPr>
        <p:spPr>
          <a:xfrm>
            <a:off x="838200" y="2766218"/>
            <a:ext cx="10515600" cy="1325563"/>
          </a:xfrm>
        </p:spPr>
        <p:txBody>
          <a:bodyPr>
            <a:normAutofit/>
          </a:bodyPr>
          <a:lstStyle/>
          <a:p>
            <a:pPr algn="ctr"/>
            <a:r>
              <a:rPr lang="vi-VN" sz="8000" dirty="0">
                <a:solidFill>
                  <a:srgbClr val="FF0000"/>
                </a:solidFill>
                <a:latin typeface="Calibri" panose="020F0502020204030204" pitchFamily="34" charset="0"/>
                <a:ea typeface="Calibri" panose="020F0502020204030204" pitchFamily="34" charset="0"/>
                <a:cs typeface="Calibri" panose="020F0502020204030204" pitchFamily="34" charset="0"/>
              </a:rPr>
              <a:t>1.Tổng quan</a:t>
            </a:r>
          </a:p>
        </p:txBody>
      </p:sp>
    </p:spTree>
    <p:extLst>
      <p:ext uri="{BB962C8B-B14F-4D97-AF65-F5344CB8AC3E}">
        <p14:creationId xmlns:p14="http://schemas.microsoft.com/office/powerpoint/2010/main" val="300542214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21601553-0471-1ACA-9B23-78383AE6975C}"/>
              </a:ext>
            </a:extLst>
          </p:cNvPr>
          <p:cNvSpPr>
            <a:spLocks noGrp="1"/>
          </p:cNvSpPr>
          <p:nvPr>
            <p:ph idx="1"/>
          </p:nvPr>
        </p:nvSpPr>
        <p:spPr>
          <a:xfrm>
            <a:off x="96253" y="606392"/>
            <a:ext cx="11810197" cy="2839452"/>
          </a:xfrm>
        </p:spPr>
        <p:txBody>
          <a:bodyPr>
            <a:normAutofit fontScale="92500" lnSpcReduction="10000"/>
          </a:bodyPr>
          <a:lstStyle/>
          <a:p>
            <a:pPr indent="0" algn="just">
              <a:lnSpc>
                <a:spcPct val="150000"/>
              </a:lnSpc>
              <a:spcBef>
                <a:spcPts val="720"/>
              </a:spcBef>
              <a:spcAft>
                <a:spcPts val="720"/>
              </a:spcAft>
              <a:buNone/>
              <a:tabLst>
                <a:tab pos="914400" algn="l"/>
              </a:tabLst>
            </a:pPr>
            <a:r>
              <a:rPr lang="en-US" sz="3200" dirty="0">
                <a:latin typeface="Calibri" panose="020F0502020204030204" pitchFamily="34" charset="0"/>
                <a:ea typeface="Calibri" panose="020F0502020204030204" pitchFamily="34" charset="0"/>
                <a:cs typeface="Calibri" panose="020F0502020204030204" pitchFamily="34" charset="0"/>
              </a:rPr>
              <a:t>	</a:t>
            </a:r>
            <a:r>
              <a:rPr lang="vi-VN" sz="3200" b="0" dirty="0" smtClean="0">
                <a:effectLst/>
                <a:latin typeface="Calibri" panose="020F0502020204030204" pitchFamily="34" charset="0"/>
                <a:ea typeface="Calibri" panose="020F0502020204030204" pitchFamily="34" charset="0"/>
                <a:cs typeface="Calibri" panose="020F0502020204030204" pitchFamily="34" charset="0"/>
              </a:rPr>
              <a:t>Power </a:t>
            </a:r>
            <a:r>
              <a:rPr lang="vi-VN" sz="3200" b="0" dirty="0">
                <a:effectLst/>
                <a:latin typeface="Calibri" panose="020F0502020204030204" pitchFamily="34" charset="0"/>
                <a:ea typeface="Calibri" panose="020F0502020204030204" pitchFamily="34" charset="0"/>
                <a:cs typeface="Calibri" panose="020F0502020204030204" pitchFamily="34" charset="0"/>
              </a:rPr>
              <a:t>BI là một công cụ phân tích và trực quan hóa dữ liệu được phát triển bởi Microsoft. Nó giúp người dùng kết nối, hiểu và chia sẻ thông tin từ nhiều nguồn dữ liệu khác nhau thông qua các bảng điều khiển, báo cáo và trực quan hóa đồ họa.</a:t>
            </a:r>
            <a:endParaRPr lang="vi-VN" sz="3200" b="1" dirty="0">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vi-VN" dirty="0"/>
          </a:p>
        </p:txBody>
      </p:sp>
      <p:pic>
        <p:nvPicPr>
          <p:cNvPr id="1026" name="Picture 2" descr="Những điều bạn cần phải biết về Power BI - CRMVIET">
            <a:extLst>
              <a:ext uri="{FF2B5EF4-FFF2-40B4-BE49-F238E27FC236}">
                <a16:creationId xmlns="" xmlns:a16="http://schemas.microsoft.com/office/drawing/2014/main" id="{4EB95592-BDF1-9ADA-C567-554E675251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1377" y="2935233"/>
            <a:ext cx="7062922" cy="336287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733747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8903" y="602989"/>
            <a:ext cx="10515600" cy="1325563"/>
          </a:xfrm>
        </p:spPr>
        <p:txBody>
          <a:bodyPr>
            <a:normAutofit/>
          </a:bodyPr>
          <a:lstStyle/>
          <a:p>
            <a:pPr algn="ctr"/>
            <a:r>
              <a:rPr lang="en-US" dirty="0" err="1">
                <a:solidFill>
                  <a:srgbClr val="FF0000"/>
                </a:solidFill>
                <a:latin typeface="Calibri" panose="020F0502020204030204" pitchFamily="34" charset="0"/>
                <a:ea typeface="Calibri" panose="020F0502020204030204" pitchFamily="34" charset="0"/>
                <a:cs typeface="Calibri" panose="020F0502020204030204" pitchFamily="34" charset="0"/>
              </a:rPr>
              <a:t>Một</a:t>
            </a:r>
            <a:r>
              <a:rPr lang="en-US"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FF0000"/>
                </a:solidFill>
                <a:latin typeface="Calibri" panose="020F0502020204030204" pitchFamily="34" charset="0"/>
                <a:ea typeface="Calibri" panose="020F0502020204030204" pitchFamily="34" charset="0"/>
                <a:cs typeface="Calibri" panose="020F0502020204030204" pitchFamily="34" charset="0"/>
              </a:rPr>
              <a:t>số</a:t>
            </a:r>
            <a:r>
              <a:rPr lang="en-US"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FF0000"/>
                </a:solidFill>
                <a:latin typeface="Calibri" panose="020F0502020204030204" pitchFamily="34" charset="0"/>
                <a:ea typeface="Calibri" panose="020F0502020204030204" pitchFamily="34" charset="0"/>
                <a:cs typeface="Calibri" panose="020F0502020204030204" pitchFamily="34" charset="0"/>
              </a:rPr>
              <a:t>điểm</a:t>
            </a:r>
            <a:r>
              <a:rPr lang="en-US"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FF0000"/>
                </a:solidFill>
                <a:latin typeface="Calibri" panose="020F0502020204030204" pitchFamily="34" charset="0"/>
                <a:ea typeface="Calibri" panose="020F0502020204030204" pitchFamily="34" charset="0"/>
                <a:cs typeface="Calibri" panose="020F0502020204030204" pitchFamily="34" charset="0"/>
              </a:rPr>
              <a:t>quan</a:t>
            </a:r>
            <a:r>
              <a:rPr lang="en-US"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FF0000"/>
                </a:solidFill>
                <a:latin typeface="Calibri" panose="020F0502020204030204" pitchFamily="34" charset="0"/>
                <a:ea typeface="Calibri" panose="020F0502020204030204" pitchFamily="34" charset="0"/>
                <a:cs typeface="Calibri" panose="020F0502020204030204" pitchFamily="34" charset="0"/>
              </a:rPr>
              <a:t>trọng</a:t>
            </a:r>
            <a:r>
              <a:rPr lang="en-US"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FF0000"/>
                </a:solidFill>
                <a:latin typeface="Calibri" panose="020F0502020204030204" pitchFamily="34" charset="0"/>
                <a:ea typeface="Calibri" panose="020F0502020204030204" pitchFamily="34" charset="0"/>
                <a:cs typeface="Calibri" panose="020F0502020204030204" pitchFamily="34" charset="0"/>
              </a:rPr>
              <a:t>về</a:t>
            </a:r>
            <a:r>
              <a:rPr lang="en-US" dirty="0">
                <a:solidFill>
                  <a:srgbClr val="FF0000"/>
                </a:solidFill>
                <a:latin typeface="Calibri" panose="020F0502020204030204" pitchFamily="34" charset="0"/>
                <a:ea typeface="Calibri" panose="020F0502020204030204" pitchFamily="34" charset="0"/>
                <a:cs typeface="Calibri" panose="020F0502020204030204" pitchFamily="34" charset="0"/>
              </a:rPr>
              <a:t> Power BI</a:t>
            </a:r>
            <a:r>
              <a:rPr lang="en-US" dirty="0" smtClean="0">
                <a:solidFill>
                  <a:srgbClr val="FF0000"/>
                </a:solidFill>
                <a:latin typeface="Calibri" panose="020F0502020204030204" pitchFamily="34" charset="0"/>
                <a:ea typeface="Calibri" panose="020F0502020204030204" pitchFamily="34" charset="0"/>
                <a:cs typeface="Calibri" panose="020F0502020204030204" pitchFamily="34" charset="0"/>
              </a:rPr>
              <a:t>:</a:t>
            </a:r>
            <a:endParaRPr lang="en-US" dirty="0">
              <a:solidFill>
                <a:srgbClr val="FF000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2251910" y="2063634"/>
            <a:ext cx="8758187" cy="3157087"/>
          </a:xfrm>
        </p:spPr>
        <p:txBody>
          <a:bodyPr/>
          <a:lstStyle/>
          <a:p>
            <a:r>
              <a:rPr lang="vi-VN" dirty="0" smtClean="0"/>
              <a:t> </a:t>
            </a:r>
            <a:r>
              <a:rPr lang="en-US" dirty="0" err="1" smtClean="0"/>
              <a:t>Kết</a:t>
            </a:r>
            <a:r>
              <a:rPr lang="en-US" dirty="0" smtClean="0"/>
              <a:t> </a:t>
            </a:r>
            <a:r>
              <a:rPr lang="en-US" dirty="0" err="1"/>
              <a:t>nối</a:t>
            </a:r>
            <a:r>
              <a:rPr lang="en-US" dirty="0"/>
              <a:t> </a:t>
            </a:r>
            <a:r>
              <a:rPr lang="en-US" dirty="0" err="1"/>
              <a:t>và</a:t>
            </a:r>
            <a:r>
              <a:rPr lang="en-US" dirty="0"/>
              <a:t> </a:t>
            </a:r>
            <a:r>
              <a:rPr lang="en-US" dirty="0" err="1"/>
              <a:t>tải</a:t>
            </a:r>
            <a:r>
              <a:rPr lang="en-US" dirty="0"/>
              <a:t> </a:t>
            </a:r>
            <a:r>
              <a:rPr lang="en-US" dirty="0" err="1"/>
              <a:t>dữ</a:t>
            </a:r>
            <a:r>
              <a:rPr lang="en-US" dirty="0"/>
              <a:t> </a:t>
            </a:r>
            <a:r>
              <a:rPr lang="en-US" dirty="0" err="1"/>
              <a:t>liệu</a:t>
            </a:r>
            <a:endParaRPr lang="en-US" dirty="0"/>
          </a:p>
          <a:p>
            <a:r>
              <a:rPr lang="en-US" dirty="0"/>
              <a:t> </a:t>
            </a:r>
            <a:r>
              <a:rPr lang="en-US" dirty="0" err="1"/>
              <a:t>Trực</a:t>
            </a:r>
            <a:r>
              <a:rPr lang="en-US" dirty="0"/>
              <a:t> </a:t>
            </a:r>
            <a:r>
              <a:rPr lang="en-US" dirty="0" err="1"/>
              <a:t>quan</a:t>
            </a:r>
            <a:r>
              <a:rPr lang="en-US" dirty="0"/>
              <a:t> </a:t>
            </a:r>
            <a:r>
              <a:rPr lang="en-US" dirty="0" err="1"/>
              <a:t>hóa</a:t>
            </a:r>
            <a:r>
              <a:rPr lang="en-US" dirty="0"/>
              <a:t> </a:t>
            </a:r>
            <a:r>
              <a:rPr lang="en-US" dirty="0" err="1"/>
              <a:t>dữ</a:t>
            </a:r>
            <a:r>
              <a:rPr lang="en-US" dirty="0"/>
              <a:t> </a:t>
            </a:r>
            <a:r>
              <a:rPr lang="en-US" dirty="0" err="1"/>
              <a:t>liệu</a:t>
            </a:r>
            <a:endParaRPr lang="en-US" dirty="0"/>
          </a:p>
          <a:p>
            <a:r>
              <a:rPr lang="en-US" dirty="0"/>
              <a:t> </a:t>
            </a:r>
            <a:r>
              <a:rPr lang="en-US" dirty="0" err="1"/>
              <a:t>Ngôn</a:t>
            </a:r>
            <a:r>
              <a:rPr lang="en-US" dirty="0"/>
              <a:t> </a:t>
            </a:r>
            <a:r>
              <a:rPr lang="en-US" dirty="0" err="1"/>
              <a:t>ngữ</a:t>
            </a:r>
            <a:r>
              <a:rPr lang="en-US" dirty="0"/>
              <a:t> DAX (Data Analysis Expressions)</a:t>
            </a:r>
          </a:p>
          <a:p>
            <a:r>
              <a:rPr lang="en-US" dirty="0"/>
              <a:t> Chia </a:t>
            </a:r>
            <a:r>
              <a:rPr lang="en-US" dirty="0" err="1"/>
              <a:t>sẻ</a:t>
            </a:r>
            <a:r>
              <a:rPr lang="en-US" dirty="0"/>
              <a:t> </a:t>
            </a:r>
            <a:r>
              <a:rPr lang="en-US" dirty="0" err="1"/>
              <a:t>và</a:t>
            </a:r>
            <a:r>
              <a:rPr lang="en-US" dirty="0"/>
              <a:t> </a:t>
            </a:r>
            <a:r>
              <a:rPr lang="en-US" dirty="0" err="1"/>
              <a:t>xuất</a:t>
            </a:r>
            <a:r>
              <a:rPr lang="en-US" dirty="0"/>
              <a:t> </a:t>
            </a:r>
            <a:r>
              <a:rPr lang="en-US" dirty="0" err="1"/>
              <a:t>báo</a:t>
            </a:r>
            <a:r>
              <a:rPr lang="en-US" dirty="0"/>
              <a:t> </a:t>
            </a:r>
            <a:r>
              <a:rPr lang="en-US" dirty="0" err="1"/>
              <a:t>cáo</a:t>
            </a:r>
            <a:endParaRPr lang="en-US" dirty="0"/>
          </a:p>
          <a:p>
            <a:r>
              <a:rPr lang="en-US" dirty="0"/>
              <a:t> </a:t>
            </a:r>
            <a:r>
              <a:rPr lang="en-US" dirty="0" err="1"/>
              <a:t>Kết</a:t>
            </a:r>
            <a:r>
              <a:rPr lang="en-US" dirty="0"/>
              <a:t> </a:t>
            </a:r>
            <a:r>
              <a:rPr lang="en-US" dirty="0" err="1"/>
              <a:t>hợp</a:t>
            </a:r>
            <a:r>
              <a:rPr lang="en-US" dirty="0"/>
              <a:t> </a:t>
            </a:r>
            <a:r>
              <a:rPr lang="en-US" dirty="0" err="1"/>
              <a:t>với</a:t>
            </a:r>
            <a:r>
              <a:rPr lang="en-US" dirty="0"/>
              <a:t> </a:t>
            </a:r>
            <a:r>
              <a:rPr lang="en-US" dirty="0" err="1"/>
              <a:t>các</a:t>
            </a:r>
            <a:r>
              <a:rPr lang="en-US" dirty="0"/>
              <a:t> </a:t>
            </a:r>
            <a:r>
              <a:rPr lang="en-US" dirty="0" err="1"/>
              <a:t>ứng</a:t>
            </a:r>
            <a:r>
              <a:rPr lang="en-US" dirty="0"/>
              <a:t> </a:t>
            </a:r>
            <a:r>
              <a:rPr lang="en-US" dirty="0" err="1"/>
              <a:t>dụng</a:t>
            </a:r>
            <a:r>
              <a:rPr lang="en-US" dirty="0"/>
              <a:t> </a:t>
            </a:r>
            <a:r>
              <a:rPr lang="en-US" dirty="0" smtClean="0"/>
              <a:t>Microsoft</a:t>
            </a:r>
          </a:p>
        </p:txBody>
      </p:sp>
    </p:spTree>
    <p:extLst>
      <p:ext uri="{BB962C8B-B14F-4D97-AF65-F5344CB8AC3E}">
        <p14:creationId xmlns:p14="http://schemas.microsoft.com/office/powerpoint/2010/main" val="243149823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4149" y="614362"/>
            <a:ext cx="10515600" cy="1325563"/>
          </a:xfrm>
        </p:spPr>
        <p:txBody>
          <a:bodyPr>
            <a:normAutofit fontScale="90000"/>
          </a:bodyPr>
          <a:lstStyle/>
          <a:p>
            <a:pPr algn="ctr"/>
            <a:r>
              <a:rPr lang="vi-VN" sz="5400" dirty="0">
                <a:solidFill>
                  <a:srgbClr val="FF0000"/>
                </a:solidFill>
                <a:latin typeface="Calibri" panose="020F0502020204030204" pitchFamily="34" charset="0"/>
                <a:ea typeface="Calibri" panose="020F0502020204030204" pitchFamily="34" charset="0"/>
                <a:cs typeface="Calibri" panose="020F0502020204030204" pitchFamily="34" charset="0"/>
              </a:rPr>
              <a:t>Các thành phần kiến trúc của Power BI</a:t>
            </a:r>
            <a:r>
              <a:rPr lang="vi-VN" sz="5400" dirty="0" smtClean="0">
                <a:solidFill>
                  <a:srgbClr val="FF0000"/>
                </a:solidFill>
                <a:latin typeface="Calibri" panose="020F0502020204030204" pitchFamily="34" charset="0"/>
                <a:ea typeface="Calibri" panose="020F0502020204030204" pitchFamily="34" charset="0"/>
                <a:cs typeface="Calibri" panose="020F0502020204030204" pitchFamily="34" charset="0"/>
              </a:rPr>
              <a:t>:</a:t>
            </a:r>
            <a:endParaRPr lang="en-US" dirty="0">
              <a:solidFill>
                <a:srgbClr val="FF0000"/>
              </a:solidFill>
            </a:endParaRPr>
          </a:p>
        </p:txBody>
      </p:sp>
      <p:sp>
        <p:nvSpPr>
          <p:cNvPr id="3" name="Content Placeholder 2"/>
          <p:cNvSpPr>
            <a:spLocks noGrp="1"/>
          </p:cNvSpPr>
          <p:nvPr>
            <p:ph idx="1"/>
          </p:nvPr>
        </p:nvSpPr>
        <p:spPr>
          <a:xfrm>
            <a:off x="2628497" y="1939925"/>
            <a:ext cx="7506903" cy="4363419"/>
          </a:xfrm>
        </p:spPr>
        <p:txBody>
          <a:bodyPr>
            <a:normAutofit fontScale="85000" lnSpcReduction="20000"/>
          </a:bodyPr>
          <a:lstStyle/>
          <a:p>
            <a:r>
              <a:rPr lang="vi-VN" sz="4200" dirty="0" smtClean="0">
                <a:latin typeface="Calibri" panose="020F0502020204030204" pitchFamily="34" charset="0"/>
                <a:ea typeface="Calibri" panose="020F0502020204030204" pitchFamily="34" charset="0"/>
                <a:cs typeface="Calibri" panose="020F0502020204030204" pitchFamily="34" charset="0"/>
              </a:rPr>
              <a:t>Power </a:t>
            </a:r>
            <a:r>
              <a:rPr lang="vi-VN" sz="4200" dirty="0">
                <a:latin typeface="Calibri" panose="020F0502020204030204" pitchFamily="34" charset="0"/>
                <a:ea typeface="Calibri" panose="020F0502020204030204" pitchFamily="34" charset="0"/>
                <a:cs typeface="Calibri" panose="020F0502020204030204" pitchFamily="34" charset="0"/>
              </a:rPr>
              <a:t>BI Desktop</a:t>
            </a:r>
          </a:p>
          <a:p>
            <a:r>
              <a:rPr lang="vi-VN" sz="4200" dirty="0" smtClean="0">
                <a:latin typeface="Calibri" panose="020F0502020204030204" pitchFamily="34" charset="0"/>
                <a:ea typeface="Calibri" panose="020F0502020204030204" pitchFamily="34" charset="0"/>
                <a:cs typeface="Calibri" panose="020F0502020204030204" pitchFamily="34" charset="0"/>
              </a:rPr>
              <a:t>Power </a:t>
            </a:r>
            <a:r>
              <a:rPr lang="vi-VN" sz="4200" dirty="0">
                <a:latin typeface="Calibri" panose="020F0502020204030204" pitchFamily="34" charset="0"/>
                <a:ea typeface="Calibri" panose="020F0502020204030204" pitchFamily="34" charset="0"/>
                <a:cs typeface="Calibri" panose="020F0502020204030204" pitchFamily="34" charset="0"/>
              </a:rPr>
              <a:t>BI Service</a:t>
            </a:r>
          </a:p>
          <a:p>
            <a:r>
              <a:rPr lang="vi-VN" sz="4200" dirty="0" smtClean="0">
                <a:latin typeface="Calibri" panose="020F0502020204030204" pitchFamily="34" charset="0"/>
                <a:ea typeface="Calibri" panose="020F0502020204030204" pitchFamily="34" charset="0"/>
                <a:cs typeface="Calibri" panose="020F0502020204030204" pitchFamily="34" charset="0"/>
              </a:rPr>
              <a:t>Các </a:t>
            </a:r>
            <a:r>
              <a:rPr lang="vi-VN" sz="4200" dirty="0">
                <a:latin typeface="Calibri" panose="020F0502020204030204" pitchFamily="34" charset="0"/>
                <a:ea typeface="Calibri" panose="020F0502020204030204" pitchFamily="34" charset="0"/>
                <a:cs typeface="Calibri" panose="020F0502020204030204" pitchFamily="34" charset="0"/>
              </a:rPr>
              <a:t>ứng dụng di động Power BI</a:t>
            </a:r>
          </a:p>
          <a:p>
            <a:r>
              <a:rPr lang="vi-VN" sz="4200" dirty="0" smtClean="0">
                <a:latin typeface="Calibri" panose="020F0502020204030204" pitchFamily="34" charset="0"/>
                <a:ea typeface="Calibri" panose="020F0502020204030204" pitchFamily="34" charset="0"/>
                <a:cs typeface="Calibri" panose="020F0502020204030204" pitchFamily="34" charset="0"/>
              </a:rPr>
              <a:t>Power </a:t>
            </a:r>
            <a:r>
              <a:rPr lang="vi-VN" sz="4200" dirty="0">
                <a:latin typeface="Calibri" panose="020F0502020204030204" pitchFamily="34" charset="0"/>
                <a:ea typeface="Calibri" panose="020F0502020204030204" pitchFamily="34" charset="0"/>
                <a:cs typeface="Calibri" panose="020F0502020204030204" pitchFamily="34" charset="0"/>
              </a:rPr>
              <a:t>BI Query</a:t>
            </a:r>
          </a:p>
          <a:p>
            <a:r>
              <a:rPr lang="vi-VN" sz="4200" dirty="0" smtClean="0">
                <a:latin typeface="Calibri" panose="020F0502020204030204" pitchFamily="34" charset="0"/>
                <a:ea typeface="Calibri" panose="020F0502020204030204" pitchFamily="34" charset="0"/>
                <a:cs typeface="Calibri" panose="020F0502020204030204" pitchFamily="34" charset="0"/>
              </a:rPr>
              <a:t>Power </a:t>
            </a:r>
            <a:r>
              <a:rPr lang="vi-VN" sz="4200" dirty="0">
                <a:latin typeface="Calibri" panose="020F0502020204030204" pitchFamily="34" charset="0"/>
                <a:ea typeface="Calibri" panose="020F0502020204030204" pitchFamily="34" charset="0"/>
                <a:cs typeface="Calibri" panose="020F0502020204030204" pitchFamily="34" charset="0"/>
              </a:rPr>
              <a:t>Q&amp;A</a:t>
            </a:r>
          </a:p>
          <a:p>
            <a:r>
              <a:rPr lang="vi-VN" sz="4200" dirty="0" smtClean="0">
                <a:latin typeface="Calibri" panose="020F0502020204030204" pitchFamily="34" charset="0"/>
                <a:ea typeface="Calibri" panose="020F0502020204030204" pitchFamily="34" charset="0"/>
                <a:cs typeface="Calibri" panose="020F0502020204030204" pitchFamily="34" charset="0"/>
              </a:rPr>
              <a:t>Power </a:t>
            </a:r>
            <a:r>
              <a:rPr lang="vi-VN" sz="4200" dirty="0">
                <a:latin typeface="Calibri" panose="020F0502020204030204" pitchFamily="34" charset="0"/>
                <a:ea typeface="Calibri" panose="020F0502020204030204" pitchFamily="34" charset="0"/>
                <a:cs typeface="Calibri" panose="020F0502020204030204" pitchFamily="34" charset="0"/>
              </a:rPr>
              <a:t>BI Map</a:t>
            </a:r>
          </a:p>
          <a:p>
            <a:r>
              <a:rPr lang="vi-VN" sz="4200" dirty="0" smtClean="0">
                <a:latin typeface="Calibri" panose="020F0502020204030204" pitchFamily="34" charset="0"/>
                <a:ea typeface="Calibri" panose="020F0502020204030204" pitchFamily="34" charset="0"/>
                <a:cs typeface="Calibri" panose="020F0502020204030204" pitchFamily="34" charset="0"/>
              </a:rPr>
              <a:t>Power </a:t>
            </a:r>
            <a:r>
              <a:rPr lang="vi-VN" sz="4200" dirty="0">
                <a:latin typeface="Calibri" panose="020F0502020204030204" pitchFamily="34" charset="0"/>
                <a:ea typeface="Calibri" panose="020F0502020204030204" pitchFamily="34" charset="0"/>
                <a:cs typeface="Calibri" panose="020F0502020204030204" pitchFamily="34" charset="0"/>
              </a:rPr>
              <a:t>Pivot</a:t>
            </a:r>
          </a:p>
          <a:p>
            <a:r>
              <a:rPr lang="vi-VN" sz="4200" dirty="0" smtClean="0">
                <a:latin typeface="Calibri" panose="020F0502020204030204" pitchFamily="34" charset="0"/>
                <a:ea typeface="Calibri" panose="020F0502020204030204" pitchFamily="34" charset="0"/>
                <a:cs typeface="Calibri" panose="020F0502020204030204" pitchFamily="34" charset="0"/>
              </a:rPr>
              <a:t>Power </a:t>
            </a:r>
            <a:r>
              <a:rPr lang="vi-VN" sz="4200" dirty="0">
                <a:latin typeface="Calibri" panose="020F0502020204030204" pitchFamily="34" charset="0"/>
                <a:ea typeface="Calibri" panose="020F0502020204030204" pitchFamily="34" charset="0"/>
                <a:cs typeface="Calibri" panose="020F0502020204030204" pitchFamily="34" charset="0"/>
              </a:rPr>
              <a:t>View</a:t>
            </a:r>
          </a:p>
          <a:p>
            <a:endParaRPr lang="en-US" dirty="0"/>
          </a:p>
        </p:txBody>
      </p:sp>
    </p:spTree>
    <p:extLst>
      <p:ext uri="{BB962C8B-B14F-4D97-AF65-F5344CB8AC3E}">
        <p14:creationId xmlns:p14="http://schemas.microsoft.com/office/powerpoint/2010/main" val="279915955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4F93F1E-4501-7151-8D0D-5F87452C6C1F}"/>
              </a:ext>
            </a:extLst>
          </p:cNvPr>
          <p:cNvSpPr>
            <a:spLocks noGrp="1"/>
          </p:cNvSpPr>
          <p:nvPr>
            <p:ph type="title"/>
          </p:nvPr>
        </p:nvSpPr>
        <p:spPr>
          <a:xfrm>
            <a:off x="838200" y="2766218"/>
            <a:ext cx="10515600" cy="1325563"/>
          </a:xfrm>
        </p:spPr>
        <p:txBody>
          <a:bodyPr>
            <a:normAutofit/>
          </a:bodyPr>
          <a:lstStyle/>
          <a:p>
            <a:pPr algn="ctr"/>
            <a:r>
              <a:rPr lang="vi-VN" sz="8000" dirty="0">
                <a:solidFill>
                  <a:srgbClr val="FF0000"/>
                </a:solidFill>
                <a:latin typeface="Calibri" panose="020F0502020204030204" pitchFamily="34" charset="0"/>
                <a:ea typeface="Calibri" panose="020F0502020204030204" pitchFamily="34" charset="0"/>
                <a:cs typeface="Calibri" panose="020F0502020204030204" pitchFamily="34" charset="0"/>
              </a:rPr>
              <a:t>2.Nghiên cứu lý thuyết </a:t>
            </a:r>
          </a:p>
        </p:txBody>
      </p:sp>
    </p:spTree>
    <p:extLst>
      <p:ext uri="{BB962C8B-B14F-4D97-AF65-F5344CB8AC3E}">
        <p14:creationId xmlns:p14="http://schemas.microsoft.com/office/powerpoint/2010/main" val="126297139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TotalTime>
  <Words>771</Words>
  <Application>Microsoft Office PowerPoint</Application>
  <PresentationFormat>Widescreen</PresentationFormat>
  <Paragraphs>89</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Times New Roman</vt:lpstr>
      <vt:lpstr>Wingdings</vt:lpstr>
      <vt:lpstr>Office Theme</vt:lpstr>
      <vt:lpstr>BÁO CÁO THỰC TẬP ĐỒ ÁN CƠ SỞ NGÀNH</vt:lpstr>
      <vt:lpstr>ĐỀ TÀI TÌM HIỂU VÀ ỨNG DỤNG  CÔNG NGHỆ POWER BI TRONG PHÂN TÍCH  VÀ TRỰC QUAN HÓA DỮ LIỆU</vt:lpstr>
      <vt:lpstr>Cấu trúc bài thuyết trình</vt:lpstr>
      <vt:lpstr>Lý do chọn đề tài</vt:lpstr>
      <vt:lpstr>1.Tổng quan</vt:lpstr>
      <vt:lpstr>PowerPoint Presentation</vt:lpstr>
      <vt:lpstr>Một số điểm quan trọng về Power BI:</vt:lpstr>
      <vt:lpstr>Các thành phần kiến trúc của Power BI:</vt:lpstr>
      <vt:lpstr>2.Nghiên cứu lý thuyết </vt:lpstr>
      <vt:lpstr>Những đặc điểm chính của Power BI</vt:lpstr>
      <vt:lpstr>Các hàm trong Power BI</vt:lpstr>
      <vt:lpstr>3.Hiện thực hóa nghiên cứu</vt:lpstr>
      <vt:lpstr>Cài đặt phần mềm</vt:lpstr>
      <vt:lpstr>Thu thập dữ liệu</vt:lpstr>
      <vt:lpstr>Mô tả tập dữ liệu  “Du lieu ban hang cua cac cua hang.xlsx”:</vt:lpstr>
      <vt:lpstr>Kết nối dữ liệu</vt:lpstr>
      <vt:lpstr>Tạo dashboard</vt:lpstr>
      <vt:lpstr>Tạo dashboard</vt:lpstr>
      <vt:lpstr>Tạo dashboard</vt:lpstr>
      <vt:lpstr>Tạo dashboard</vt:lpstr>
      <vt:lpstr>Tạo đồ thị doanh thu và chi phí bởi ngày</vt:lpstr>
      <vt:lpstr>Tạo các biểu đồ donut chart</vt:lpstr>
      <vt:lpstr>Tạo các biểu đồ Stacked bar chart </vt:lpstr>
      <vt:lpstr>Dashboard hoàn chỉnh</vt:lpstr>
      <vt:lpstr>4.Kết quả nghiên cứu</vt:lpstr>
      <vt:lpstr>Kết quả nghiên cứu</vt:lpstr>
      <vt:lpstr>5.Kết luận  và hướng phát triển</vt:lpstr>
      <vt:lpstr>Kết quả đạt được:</vt:lpstr>
      <vt:lpstr>Hạn chế</vt:lpstr>
      <vt:lpstr>Hướng phát triển</vt:lpstr>
      <vt:lpstr>Cảm ơn thầy cô đã theo dõi bài báo cáo của em!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THỰC TẬP ĐỒ ÁN CƠ SỞ NGÀNH</dc:title>
  <dc:creator>minh thu Phan</dc:creator>
  <cp:lastModifiedBy>Microsoft account</cp:lastModifiedBy>
  <cp:revision>13</cp:revision>
  <dcterms:created xsi:type="dcterms:W3CDTF">2024-01-17T13:14:52Z</dcterms:created>
  <dcterms:modified xsi:type="dcterms:W3CDTF">2024-01-18T05:04:25Z</dcterms:modified>
</cp:coreProperties>
</file>