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0" r:id="rId4"/>
    <p:sldId id="299" r:id="rId5"/>
    <p:sldId id="258" r:id="rId6"/>
    <p:sldId id="301" r:id="rId7"/>
    <p:sldId id="306" r:id="rId8"/>
    <p:sldId id="307" r:id="rId9"/>
    <p:sldId id="308" r:id="rId10"/>
    <p:sldId id="309" r:id="rId11"/>
    <p:sldId id="303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to Serif Display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72000" y="9172575"/>
            <a:ext cx="127000" cy="3587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81159" y="1942799"/>
            <a:ext cx="11229856" cy="153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2955" b="1">
                <a:solidFill>
                  <a:srgbClr val="000000"/>
                </a:solidFill>
                <a:latin typeface="Times New Roman" panose="02020603050405020304" charset="0"/>
                <a:ea typeface="Times New Roman Bold" panose="02030802070405020303"/>
                <a:cs typeface="Times New Roman" panose="02020603050405020304" charset="0"/>
                <a:sym typeface="Times New Roman Bold" panose="02030802070405020303"/>
              </a:rPr>
              <a:t>TRƯỜNG ĐẠI HỌC GIAO THÔNG VẬN TẢI  TP.HỒ CHÍ MINH</a:t>
            </a:r>
          </a:p>
          <a:p>
            <a:pPr algn="ctr">
              <a:lnSpc>
                <a:spcPts val="4140"/>
              </a:lnSpc>
            </a:pPr>
            <a:r>
              <a:rPr lang="en-US" sz="2955" b="1">
                <a:solidFill>
                  <a:srgbClr val="000000"/>
                </a:solidFill>
                <a:latin typeface="Times New Roman" panose="02020603050405020304" charset="0"/>
                <a:ea typeface="Times New Roman Bold" panose="02030802070405020303"/>
                <a:cs typeface="Times New Roman" panose="02020603050405020304" charset="0"/>
                <a:sym typeface="Times New Roman Bold" panose="02030802070405020303"/>
              </a:rPr>
              <a:t>KHOA CÔNG NGHỆ THÔNG TIN</a:t>
            </a:r>
          </a:p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2955" b="1">
                <a:solidFill>
                  <a:srgbClr val="000000"/>
                </a:solidFill>
                <a:latin typeface="Times New Roman" panose="02020603050405020304" charset="0"/>
                <a:ea typeface="Times New Roman Bold" panose="02030802070405020303"/>
                <a:cs typeface="Times New Roman" panose="02020603050405020304" charset="0"/>
                <a:sym typeface="Times New Roman Bold" panose="02030802070405020303"/>
              </a:rPr>
              <a:t>BỘ MÔN: INTERNET VẠN VẬT (IOT)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67274" y="4167270"/>
            <a:ext cx="9758567" cy="118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5"/>
              </a:lnSpc>
            </a:pPr>
            <a:r>
              <a:rPr lang="en-US" sz="345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BÁO CÁO ĐỀ TÀI MÔN HỌC </a:t>
            </a:r>
          </a:p>
          <a:p>
            <a:pPr algn="ctr">
              <a:lnSpc>
                <a:spcPts val="4825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Lập Trình Java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57600" y="5981700"/>
            <a:ext cx="11151235" cy="12388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ea typeface="Times New Roman Bold" panose="02030802070405020303"/>
                <a:cs typeface="Times New Roman" panose="02020603050405020304" charset="0"/>
                <a:sym typeface="Times New Roman Bold" panose="02030802070405020303"/>
              </a:rPr>
              <a:t>ĐỀ TÀI: Chương Trình Quản Lí Sản Phẩm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3311" y="8870250"/>
            <a:ext cx="6139811" cy="371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  <a:sym typeface="Times New Roman" panose="02020603050405020304"/>
              </a:rPr>
              <a:t>GVHD</a:t>
            </a:r>
            <a:r>
              <a:rPr lang="en-US" sz="3400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  <a:sym typeface="Times New Roman" panose="02020603050405020304"/>
              </a:rPr>
              <a:t>: Trương Quang Tuấn</a:t>
            </a:r>
            <a:endParaRPr lang="en-US" sz="34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E7A40-41FE-5DBE-98A3-9506A152C598}"/>
              </a:ext>
            </a:extLst>
          </p:cNvPr>
          <p:cNvSpPr txBox="1"/>
          <p:nvPr/>
        </p:nvSpPr>
        <p:spPr>
          <a:xfrm>
            <a:off x="6573122" y="8196524"/>
            <a:ext cx="5245928" cy="371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  <a:sym typeface="Times New Roman" panose="02020603050405020304"/>
              </a:rPr>
              <a:t>THỰC HIỆN BỞI </a:t>
            </a:r>
            <a:r>
              <a:rPr lang="en-US" sz="3400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  <a:sym typeface="Times New Roman" panose="02020603050405020304"/>
              </a:rPr>
              <a:t>NHÓM 10</a:t>
            </a:r>
            <a:endParaRPr lang="en-US" sz="34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72000" y="9210675"/>
            <a:ext cx="127000" cy="3587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Noto Serif Display" panose="02020502080505020204"/>
                <a:cs typeface="Times New Roman" panose="02020603050405020304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4057" y="4237796"/>
            <a:ext cx="7942068" cy="106807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6600" b="1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20048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 panose="02020502080505020204"/>
                <a:ea typeface="Noto Serif Display" panose="02020502080505020204"/>
                <a:cs typeface="Noto Serif Display" panose="02020502080505020204"/>
                <a:sym typeface="Noto Serif Display" panose="02020502080505020204"/>
              </a:rPr>
              <a:t>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C345F-D167-F2B7-767A-892760083EB9}"/>
              </a:ext>
            </a:extLst>
          </p:cNvPr>
          <p:cNvSpPr txBox="1"/>
          <p:nvPr/>
        </p:nvSpPr>
        <p:spPr>
          <a:xfrm>
            <a:off x="1522932" y="4339931"/>
            <a:ext cx="15255199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</a:rPr>
              <a:t>CẢM ƠN THẦY VÀ CÁC BẠN ĐÃ THEO DÕI BÀI BÁO CÁO</a:t>
            </a:r>
          </a:p>
        </p:txBody>
      </p:sp>
    </p:spTree>
    <p:extLst>
      <p:ext uri="{BB962C8B-B14F-4D97-AF65-F5344CB8AC3E}">
        <p14:creationId xmlns:p14="http://schemas.microsoft.com/office/powerpoint/2010/main" val="829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TP.HCM, ngày 6, tháng  11, năm 2011</a:t>
            </a:r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72000" y="9210675"/>
            <a:ext cx="127000" cy="46164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Noto Serif Display" panose="02020502080505020204"/>
                <a:cs typeface="Times New Roman" panose="02020603050405020304" charset="0"/>
                <a:sym typeface="Noto Serif Display" panose="02020502080505020204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75860" y="2012673"/>
            <a:ext cx="8892540" cy="1097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5400" b="1">
                <a:solidFill>
                  <a:srgbClr val="000000"/>
                </a:solidFill>
                <a:latin typeface="Times New Roman"/>
                <a:ea typeface="Times New Roman Bold" panose="02030802070405020303"/>
                <a:cs typeface="Times New Roman"/>
                <a:sym typeface="Times New Roman Bold" panose="02030802070405020303"/>
              </a:rPr>
              <a:t>THÀNH VIÊN NHÓM 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26380" y="3612875"/>
            <a:ext cx="7446645" cy="314511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3000"/>
              </a:lnSpc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2251120290</a:t>
            </a:r>
            <a:r>
              <a:rPr lang="en-US" sz="6000" b="1">
                <a:solidFill>
                  <a:srgbClr val="000000"/>
                </a:solidFill>
                <a:latin typeface="Times New Roman"/>
                <a:ea typeface="Noto Serif Display" panose="02020502080505020204"/>
                <a:cs typeface="Times New Roman"/>
                <a:sym typeface="Noto Serif Display" panose="02020502080505020204"/>
              </a:rPr>
              <a:t>  -  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Phan Nhật Hoàng</a:t>
            </a:r>
            <a:endParaRPr lang="en-US" sz="6000" b="1">
              <a:solidFill>
                <a:srgbClr val="000000"/>
              </a:solidFill>
              <a:latin typeface="Times New Roman"/>
              <a:ea typeface="Noto Serif Display" panose="02020502080505020204"/>
              <a:cs typeface="Times New Roman"/>
              <a:sym typeface="Noto Serif Display" panose="02020502080505020204"/>
            </a:endParaRPr>
          </a:p>
          <a:p>
            <a:pPr>
              <a:lnSpc>
                <a:spcPct val="103000"/>
              </a:lnSpc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2251120292</a:t>
            </a:r>
            <a:r>
              <a:rPr lang="en-US" sz="6000" b="1">
                <a:solidFill>
                  <a:srgbClr val="000000"/>
                </a:solidFill>
                <a:latin typeface="Times New Roman"/>
                <a:ea typeface="Noto Serif Display" panose="02020502080505020204"/>
                <a:cs typeface="Times New Roman"/>
              </a:rPr>
              <a:t>  -  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Phan Quốc Hưng</a:t>
            </a:r>
          </a:p>
          <a:p>
            <a:pPr>
              <a:lnSpc>
                <a:spcPct val="103000"/>
              </a:lnSpc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2251120285</a:t>
            </a:r>
            <a:r>
              <a:rPr lang="en-US" sz="6000" b="1">
                <a:solidFill>
                  <a:srgbClr val="000000"/>
                </a:solidFill>
                <a:latin typeface="Times New Roman"/>
                <a:ea typeface="Noto Serif Display" panose="02020502080505020204"/>
                <a:cs typeface="Times New Roman"/>
                <a:sym typeface="Noto Serif Display" panose="02020502080505020204"/>
              </a:rPr>
              <a:t>  -  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Võ Thành Đạt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C5EA9-063F-B60C-3A73-5020717D8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F2D2D85-4AFA-DF1C-0C3F-A9CDFD6FD25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A04121B-24D9-4BBA-91CE-AE9D03053E45}"/>
              </a:ext>
            </a:extLst>
          </p:cNvPr>
          <p:cNvSpPr txBox="1"/>
          <p:nvPr/>
        </p:nvSpPr>
        <p:spPr>
          <a:xfrm>
            <a:off x="17272000" y="9210675"/>
            <a:ext cx="127000" cy="3587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Noto Serif Display" panose="02020502080505020204"/>
                <a:cs typeface="Times New Roman" panose="02020603050405020304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70A7FC0-3BB5-0281-CBA2-7079E5139A17}"/>
              </a:ext>
            </a:extLst>
          </p:cNvPr>
          <p:cNvSpPr txBox="1"/>
          <p:nvPr/>
        </p:nvSpPr>
        <p:spPr>
          <a:xfrm>
            <a:off x="1351936" y="1769800"/>
            <a:ext cx="6986270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u="sng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</a:rPr>
              <a:t>Lý do chọn đề tài</a:t>
            </a:r>
            <a:endParaRPr lang="en-US" sz="4400" b="1" u="sng" dirty="0">
              <a:solidFill>
                <a:srgbClr val="000000"/>
              </a:solidFill>
              <a:latin typeface="Times New Roman"/>
              <a:ea typeface="Times New Roman" panose="02020603050405020304"/>
              <a:cs typeface="Times New Roman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84B3EC-7CC2-40AC-87E0-22E17C18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570713"/>
            <a:ext cx="165588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4000" b="1" i="0">
                <a:solidFill>
                  <a:srgbClr val="000000"/>
                </a:solidFill>
                <a:effectLst/>
                <a:latin typeface="+mj-lt"/>
              </a:rPr>
              <a:t>Chúng em chọn đề tài này là bởi vì muốn tạo ra 1 chương trình quản lí sản phẩm giữa điện thoại và điện máy cho người dùng để họ dễ quản lí và xem xét lại giữa 2 sản phẩm này</a:t>
            </a:r>
            <a:endParaRPr lang="vi-VN" sz="400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vi-VN" sz="4000" b="1" i="0">
                <a:solidFill>
                  <a:srgbClr val="000000"/>
                </a:solidFill>
                <a:effectLst/>
                <a:latin typeface="+mj-lt"/>
              </a:rPr>
              <a:t>Mục tiêu mà đồ án muốn hướng đến: Làm cho việc nhận biết giữa 2 sản phẩm đơn giản hơn, chương trình cũng đơn giản không khó hiểu cho người dùng</a:t>
            </a:r>
            <a:endParaRPr lang="vi-VN" sz="400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8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16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TP.HCM, ngày 6, tháng  11, năm 2011</a:t>
            </a:r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72000" y="9210675"/>
            <a:ext cx="127000" cy="46164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Noto Serif Display" panose="02020502080505020204"/>
                <a:cs typeface="Times New Roman" panose="02020603050405020304" charset="0"/>
                <a:sym typeface="Noto Serif Display" panose="02020502080505020204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47252" y="2088225"/>
            <a:ext cx="908436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800" b="1" u="sng">
                <a:solidFill>
                  <a:srgbClr val="000000"/>
                </a:solidFill>
                <a:latin typeface="Times New Roman"/>
                <a:ea typeface="Times New Roman Bold" panose="02030802070405020303"/>
                <a:cs typeface="Times New Roman"/>
              </a:rPr>
              <a:t>NHỮNG NỘI DUNG CHÍNH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39400" y="9486900"/>
            <a:ext cx="6631305" cy="568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800" err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TP.HCM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,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ngày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6,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tháng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 11,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năm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2011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32397-A4E8-FF51-2039-C2F53D3F5D63}"/>
              </a:ext>
            </a:extLst>
          </p:cNvPr>
          <p:cNvSpPr txBox="1"/>
          <p:nvPr/>
        </p:nvSpPr>
        <p:spPr>
          <a:xfrm>
            <a:off x="2827414" y="3360979"/>
            <a:ext cx="960312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indent="-1028700">
              <a:lnSpc>
                <a:spcPct val="150000"/>
              </a:lnSpc>
              <a:spcBef>
                <a:spcPct val="0"/>
              </a:spcBef>
              <a:buAutoNum type="romanUcPeriod"/>
            </a:pPr>
            <a:r>
              <a:rPr lang="en-US" sz="4800" b="1">
                <a:solidFill>
                  <a:srgbClr val="000000"/>
                </a:solidFill>
                <a:latin typeface="Times New Roman"/>
                <a:ea typeface="Times New Roman Bold" panose="02030802070405020303"/>
                <a:cs typeface="Times New Roman"/>
              </a:rPr>
              <a:t>Nội dung sản phẩm</a:t>
            </a:r>
          </a:p>
          <a:p>
            <a:pPr marL="1028700" indent="-1028700">
              <a:lnSpc>
                <a:spcPct val="150000"/>
              </a:lnSpc>
              <a:spcBef>
                <a:spcPct val="0"/>
              </a:spcBef>
              <a:buAutoNum type="romanUcPeriod"/>
            </a:pPr>
            <a:r>
              <a:rPr lang="en-US" sz="4800" b="1">
                <a:solidFill>
                  <a:srgbClr val="000000"/>
                </a:solidFill>
                <a:latin typeface="Times New Roman"/>
                <a:ea typeface="Times New Roman Bold" panose="02030802070405020303"/>
                <a:cs typeface="Times New Roma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43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72000" y="9210675"/>
            <a:ext cx="127000" cy="3587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Noto Serif Display" panose="02020502080505020204"/>
                <a:cs typeface="Times New Roman" panose="02020603050405020304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45257" y="4609465"/>
            <a:ext cx="7942068" cy="106807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6600" b="1">
                <a:solidFill>
                  <a:srgbClr val="000000"/>
                </a:solidFill>
                <a:latin typeface="Times New Roman"/>
                <a:ea typeface="Times New Roman" panose="02020603050405020304"/>
                <a:cs typeface="Times New Roman"/>
              </a:rPr>
              <a:t>Nội dung sản phẩm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7A43D-42BA-F558-463C-3167BB6E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4D9E3E-2D80-0F04-9F83-9742E57CA4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B3A635-69C2-EBC8-0F68-999942E158AD}"/>
              </a:ext>
            </a:extLst>
          </p:cNvPr>
          <p:cNvSpPr txBox="1"/>
          <p:nvPr/>
        </p:nvSpPr>
        <p:spPr>
          <a:xfrm>
            <a:off x="17271380" y="9210675"/>
            <a:ext cx="128240" cy="3293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Noto Serif Display" panose="02020502080505020204"/>
                <a:cs typeface="Times New Roman" panose="02020603050405020304" pitchFamily="18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488D91A-88EC-DD6F-5194-ED541157F50F}"/>
              </a:ext>
            </a:extLst>
          </p:cNvPr>
          <p:cNvSpPr txBox="1"/>
          <p:nvPr/>
        </p:nvSpPr>
        <p:spPr>
          <a:xfrm>
            <a:off x="1351936" y="2134829"/>
            <a:ext cx="6986270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1. Cấu trúc giao diện swing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B8A0A7-4E50-470B-9C82-15359909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36" y="2943819"/>
            <a:ext cx="16758919" cy="9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-Các thành phần giao diện chính: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4F64FD-711B-41E2-822A-B0974D1A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91" y="3539820"/>
            <a:ext cx="167589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JPanel: Tạo bố cục chính chứa các thành phần giao diện.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JLabel, JTextField, JComboBox: Hiển thị thông tin, nhận dữ liệu từ người dùng.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JButton: Tạo các nút tương tác ("Thêm", "Sửa", "Xóa", "Xem danh sách").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JTable: Hiển thị danh sách sản phẩm dưới dạng bảng.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JScrollPane: Để hỗ trợ cuộn khi danh sách sản phẩm quá dài.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7A43D-42BA-F558-463C-3167BB6E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4D9E3E-2D80-0F04-9F83-9742E57CA4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B3A635-69C2-EBC8-0F68-999942E158AD}"/>
              </a:ext>
            </a:extLst>
          </p:cNvPr>
          <p:cNvSpPr txBox="1"/>
          <p:nvPr/>
        </p:nvSpPr>
        <p:spPr>
          <a:xfrm>
            <a:off x="17271380" y="9210675"/>
            <a:ext cx="128240" cy="3293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Noto Serif Display" panose="02020502080505020204"/>
                <a:cs typeface="Times New Roman" panose="02020603050405020304" pitchFamily="18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488D91A-88EC-DD6F-5194-ED541157F50F}"/>
              </a:ext>
            </a:extLst>
          </p:cNvPr>
          <p:cNvSpPr txBox="1"/>
          <p:nvPr/>
        </p:nvSpPr>
        <p:spPr>
          <a:xfrm>
            <a:off x="1351936" y="2134829"/>
            <a:ext cx="6986270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2. Quản lý dữ liệu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4F64FD-711B-41E2-822A-B0974D1A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91" y="3816819"/>
            <a:ext cx="167589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Lớp DefaultTableModel: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Dùng để lưu trữ dữ liệu và tiêu đề bảng trước khi hiển thị trên JTable.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Vector&lt;String&gt; Vtieude: Lưu tiêu đề cột cho bảng.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Vector&lt;Vector&lt;Object&gt;&gt; Vndung: Lưu dữ liệu sản phẩm theo từng dòng (mỗi dòng là một Vector).</a:t>
            </a:r>
            <a:endParaRPr lang="vi-VN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7A43D-42BA-F558-463C-3167BB6E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4D9E3E-2D80-0F04-9F83-9742E57CA4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B3A635-69C2-EBC8-0F68-999942E158AD}"/>
              </a:ext>
            </a:extLst>
          </p:cNvPr>
          <p:cNvSpPr txBox="1"/>
          <p:nvPr/>
        </p:nvSpPr>
        <p:spPr>
          <a:xfrm>
            <a:off x="17271380" y="9210675"/>
            <a:ext cx="128240" cy="3293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Noto Serif Display" panose="02020502080505020204"/>
                <a:cs typeface="Times New Roman" panose="02020603050405020304" pitchFamily="18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488D91A-88EC-DD6F-5194-ED541157F50F}"/>
              </a:ext>
            </a:extLst>
          </p:cNvPr>
          <p:cNvSpPr txBox="1"/>
          <p:nvPr/>
        </p:nvSpPr>
        <p:spPr>
          <a:xfrm>
            <a:off x="1351936" y="2134829"/>
            <a:ext cx="6986270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3. Cơ sở dữ liệu và mysql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4F64FD-711B-41E2-822A-B0974D1A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29" y="3073858"/>
            <a:ext cx="1675891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Lớp hỗ trợ MySQLConnection:</a:t>
            </a:r>
            <a:endParaRPr lang="vi-VN" sz="3600">
              <a:latin typeface="+mj-lt"/>
            </a:endParaRPr>
          </a:p>
          <a:p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Tạo kết nối với CSDL MySQL thông qua java.sql.Connection.</a:t>
            </a:r>
            <a:endParaRPr lang="vi-VN" sz="360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Phương thức insertProduct:</a:t>
            </a:r>
            <a:endParaRPr lang="vi-VN" sz="3600">
              <a:latin typeface="+mj-lt"/>
            </a:endParaRPr>
          </a:p>
          <a:p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Thực hiện câu lệnh SQL INSERT INTO để thêm sản phẩm vào bảng sanpham.</a:t>
            </a:r>
            <a:endParaRPr lang="vi-VN" sz="360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Truy vấn dữ liệu: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SELECT: Lấy toàn bộ dữ liệu từ bảng sanpham để hiển thị trên JTable.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ResultSet: Lưu kết quả truy vấn và duyệt từng dòng dữ liệu.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Xử lý ngoại lệ (SQLException):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Cung cấp thông báo lỗi nếu có vấn đề khi thực hiện thao tác với CSDL.</a:t>
            </a:r>
            <a:endParaRPr lang="vi-VN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14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7A43D-42BA-F558-463C-3167BB6E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4D9E3E-2D80-0F04-9F83-9742E57CA4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B3A635-69C2-EBC8-0F68-999942E158AD}"/>
              </a:ext>
            </a:extLst>
          </p:cNvPr>
          <p:cNvSpPr txBox="1"/>
          <p:nvPr/>
        </p:nvSpPr>
        <p:spPr>
          <a:xfrm>
            <a:off x="17271380" y="9210675"/>
            <a:ext cx="128240" cy="3293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Noto Serif Display" panose="02020502080505020204"/>
                <a:cs typeface="Times New Roman" panose="02020603050405020304" pitchFamily="18" charset="0"/>
                <a:sym typeface="Noto Serif Display" panose="02020502080505020204"/>
              </a:rPr>
              <a:t>3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488D91A-88EC-DD6F-5194-ED541157F50F}"/>
              </a:ext>
            </a:extLst>
          </p:cNvPr>
          <p:cNvSpPr txBox="1"/>
          <p:nvPr/>
        </p:nvSpPr>
        <p:spPr>
          <a:xfrm>
            <a:off x="1351936" y="2134829"/>
            <a:ext cx="6986270" cy="8089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4. Các chức năng chính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4F64FD-711B-41E2-822A-B0974D1A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36" y="2943819"/>
            <a:ext cx="1675891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Thêm sản phẩm (Thêm):</a:t>
            </a:r>
            <a:endParaRPr lang="vi-VN" sz="3600">
              <a:latin typeface="+mj-lt"/>
            </a:endParaRPr>
          </a:p>
          <a:p>
            <a:pPr lvl="1"/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Lấy dữ liệu từ giao diện.</a:t>
            </a:r>
            <a:endParaRPr lang="vi-VN" sz="3600">
              <a:latin typeface="+mj-lt"/>
            </a:endParaRPr>
          </a:p>
          <a:p>
            <a:pPr lvl="1"/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Tạo đối tượng sản phẩm.</a:t>
            </a:r>
            <a:endParaRPr lang="vi-VN" sz="3600">
              <a:latin typeface="+mj-lt"/>
            </a:endParaRPr>
          </a:p>
          <a:p>
            <a:pPr lvl="1"/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Lưu sản phẩm vào CSDL và cập nhật bảng hiển thị.</a:t>
            </a:r>
            <a:endParaRPr lang="vi-VN" sz="3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Sửa sản phẩm (Sửa):</a:t>
            </a:r>
            <a:endParaRPr lang="vi-VN" sz="3600">
              <a:latin typeface="+mj-lt"/>
            </a:endParaRPr>
          </a:p>
          <a:p>
            <a:pPr lvl="1"/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Cho phép người dùng chỉnh sửa dữ liệu sản phẩm đã chọn từ JTable.</a:t>
            </a:r>
            <a:endParaRPr lang="vi-VN" sz="3600">
              <a:latin typeface="+mj-lt"/>
            </a:endParaRPr>
          </a:p>
          <a:p>
            <a:pPr lvl="1"/>
            <a:r>
              <a:rPr lang="vi-VN" sz="3600" b="1" i="0">
                <a:solidFill>
                  <a:srgbClr val="000000"/>
                </a:solidFill>
                <a:effectLst/>
                <a:latin typeface="+mj-lt"/>
              </a:rPr>
              <a:t>Tính toán lại giá trị thành tiền và cập nhật tổng tiền.</a:t>
            </a:r>
            <a:endParaRPr lang="en-US" sz="3600" b="1" i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>
                <a:solidFill>
                  <a:srgbClr val="000000"/>
                </a:solidFill>
                <a:effectLst/>
                <a:latin typeface="+mj-lt"/>
              </a:rPr>
              <a:t>Xóa sản phẩm (Xóa):</a:t>
            </a:r>
            <a:endParaRPr lang="en-US" sz="3600">
              <a:latin typeface="+mj-lt"/>
            </a:endParaRPr>
          </a:p>
          <a:p>
            <a:r>
              <a:rPr lang="en-US" sz="3600" b="1" i="0">
                <a:solidFill>
                  <a:srgbClr val="000000"/>
                </a:solidFill>
                <a:effectLst/>
                <a:latin typeface="+mj-lt"/>
              </a:rPr>
              <a:t>	Loại bỏ sản phẩm khỏi danh sách hiển thị và cập nhật tổng tiền.</a:t>
            </a:r>
            <a:endParaRPr lang="en-US" sz="360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>
                <a:solidFill>
                  <a:srgbClr val="000000"/>
                </a:solidFill>
                <a:effectLst/>
                <a:latin typeface="+mj-lt"/>
              </a:rPr>
              <a:t>Xem danh sách sản phẩm (Xem danh sách):</a:t>
            </a:r>
            <a:endParaRPr lang="en-US" sz="3600">
              <a:latin typeface="+mj-lt"/>
            </a:endParaRPr>
          </a:p>
          <a:p>
            <a:r>
              <a:rPr lang="en-US" sz="3600" b="1" i="0">
                <a:solidFill>
                  <a:srgbClr val="000000"/>
                </a:solidFill>
                <a:effectLst/>
                <a:latin typeface="+mj-lt"/>
              </a:rPr>
              <a:t>	Lấy dữ liệu trực tiếp từ CSDL và hiển thị trên JTable.</a:t>
            </a:r>
            <a:endParaRPr lang="en-US" sz="360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7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603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Serif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đoạn văn bản của bạn</dc:title>
  <dc:creator>admin</dc:creator>
  <cp:lastModifiedBy>hungsatthu09@gmail.com</cp:lastModifiedBy>
  <cp:revision>51</cp:revision>
  <dcterms:created xsi:type="dcterms:W3CDTF">2006-08-16T00:00:00Z</dcterms:created>
  <dcterms:modified xsi:type="dcterms:W3CDTF">2024-11-25T10:57:54Z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A34B6DB52A8B4C80BCC4A178120C7F5D_12</vt:lpwstr>
  </property>
  <property fmtid="{D5CDD505-2E9C-101B-9397-08002B2CF9AE}" pid="3" name="KSOProductBuildVer">
    <vt:lpwstr>1033-12.2.0.18607</vt:lpwstr>
  </property>
</Properties>
</file>