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8" autoAdjust="0"/>
    <p:restoredTop sz="94660"/>
  </p:normalViewPr>
  <p:slideViewPr>
    <p:cSldViewPr snapToGrid="0">
      <p:cViewPr varScale="1">
        <p:scale>
          <a:sx n="82" d="100"/>
          <a:sy n="82"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4A9F-1AFE-402A-9B4D-59B38589C5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C5EB72-6759-4AF8-8938-C2FD60F0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6AC766-3653-4162-91C3-7B87FB227071}"/>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5" name="Footer Placeholder 4">
            <a:extLst>
              <a:ext uri="{FF2B5EF4-FFF2-40B4-BE49-F238E27FC236}">
                <a16:creationId xmlns:a16="http://schemas.microsoft.com/office/drawing/2014/main" id="{066B1F50-DCFB-4D7A-8AF4-34CDB9CA6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D7FD4-0F3B-4D81-9ECC-BD0D3B0F710C}"/>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190482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4371-096F-4A56-8DFD-301F86C861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2EF2BE-7DCE-48A9-8CDA-6525626B1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2F900-5D0F-4876-81BF-B16C156B04F9}"/>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5" name="Footer Placeholder 4">
            <a:extLst>
              <a:ext uri="{FF2B5EF4-FFF2-40B4-BE49-F238E27FC236}">
                <a16:creationId xmlns:a16="http://schemas.microsoft.com/office/drawing/2014/main" id="{7C512943-1AFA-4281-8DE3-678D5AB36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DE922-CBC3-4259-923A-40499692D2EA}"/>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131366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4830A-D783-4A87-BF48-3C7A95FE85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0B2064-F227-4DDD-9713-33FEDCD8B0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8C75E-E0E7-49CC-BD10-63A37EC096D0}"/>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5" name="Footer Placeholder 4">
            <a:extLst>
              <a:ext uri="{FF2B5EF4-FFF2-40B4-BE49-F238E27FC236}">
                <a16:creationId xmlns:a16="http://schemas.microsoft.com/office/drawing/2014/main" id="{C6A652AD-EF34-498D-9F03-6146DFB11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D2E1-B08D-4876-B319-D48D4CCC0794}"/>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191155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D632-3B9B-4763-9629-4A812736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1F982B-E881-4BE1-8CD5-7136449BC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B32D7-D87B-43E6-9260-4A04E9AB5409}"/>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5" name="Footer Placeholder 4">
            <a:extLst>
              <a:ext uri="{FF2B5EF4-FFF2-40B4-BE49-F238E27FC236}">
                <a16:creationId xmlns:a16="http://schemas.microsoft.com/office/drawing/2014/main" id="{4E5EAFE2-3DDF-4574-96CE-1DE166E6E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60480-9EBF-44A8-B5F0-4BC2D3BB901B}"/>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171133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83AA-917B-43A5-BF14-1D90DE3C98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79BD4-82A6-4CD2-80F0-73BD1C0BC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01B022-EA08-44D8-8A95-53910C166D93}"/>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5" name="Footer Placeholder 4">
            <a:extLst>
              <a:ext uri="{FF2B5EF4-FFF2-40B4-BE49-F238E27FC236}">
                <a16:creationId xmlns:a16="http://schemas.microsoft.com/office/drawing/2014/main" id="{8FB83AD3-0344-4936-8A50-959226649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C972C-312B-465A-A620-392BB43FF0A4}"/>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327490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C1BA-A46C-41B1-B199-4AC56AAB3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B6712-BF1D-421B-A813-F2D5A34B27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089226-E818-4908-B523-9D64378081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0504A3-83DF-4DBD-A22C-AA8DDECC9300}"/>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6" name="Footer Placeholder 5">
            <a:extLst>
              <a:ext uri="{FF2B5EF4-FFF2-40B4-BE49-F238E27FC236}">
                <a16:creationId xmlns:a16="http://schemas.microsoft.com/office/drawing/2014/main" id="{501CB2BD-E7CB-4F33-A527-916E37ED9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C5764-2E15-4B9A-B6E3-DA9D00344AC2}"/>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372997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0CC6-0F7C-4F04-BAD3-D3B80901AD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909BC-2459-46DF-AAE4-A2524EA64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1BB33-9716-4B41-A62B-5239F8E02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EE484-2038-4330-8F0F-69CD08852A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E564FB-8115-4A84-B073-D30B728D4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5ACC6-986A-4DAB-A917-F07C51A137C0}"/>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8" name="Footer Placeholder 7">
            <a:extLst>
              <a:ext uri="{FF2B5EF4-FFF2-40B4-BE49-F238E27FC236}">
                <a16:creationId xmlns:a16="http://schemas.microsoft.com/office/drawing/2014/main" id="{3E22035A-6C01-43D3-81BA-9003BE9FDB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14319B-3C21-48BC-B6AC-A25CCB43ABF0}"/>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28297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9FF5-DE64-47C3-AE0C-F67A2C5FBE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86B9B2-9076-4AB5-A442-E5D8774C31BE}"/>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4" name="Footer Placeholder 3">
            <a:extLst>
              <a:ext uri="{FF2B5EF4-FFF2-40B4-BE49-F238E27FC236}">
                <a16:creationId xmlns:a16="http://schemas.microsoft.com/office/drawing/2014/main" id="{097D33A3-F2F4-4CF9-A186-D21A1B9FEF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6ADCB-CA83-458E-8DA8-3880D59036D6}"/>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309485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ED051-2D82-4542-8DD9-A454D8042695}"/>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3" name="Footer Placeholder 2">
            <a:extLst>
              <a:ext uri="{FF2B5EF4-FFF2-40B4-BE49-F238E27FC236}">
                <a16:creationId xmlns:a16="http://schemas.microsoft.com/office/drawing/2014/main" id="{484B56ED-38E6-4548-90B9-737D2402AF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9BFB31-15E0-421D-A873-C19B5DC8A11A}"/>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313407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773A-1B2A-4A7D-A951-0F78363E9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19DB35-7345-4848-AAD4-D71541342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860D67-9DD9-4DA7-B41A-82F6BB7CB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1C3DF-2FE6-45CB-AC96-498CAE14A4AB}"/>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6" name="Footer Placeholder 5">
            <a:extLst>
              <a:ext uri="{FF2B5EF4-FFF2-40B4-BE49-F238E27FC236}">
                <a16:creationId xmlns:a16="http://schemas.microsoft.com/office/drawing/2014/main" id="{CF3B7FF6-0B08-4C24-8AD9-EF4DA6B6F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00E4A-3CB3-4F95-AAA4-4EA5D5914241}"/>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241788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379E-52C9-46E7-923C-FA81FE7D1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6DA25A-AA55-4E61-9BF6-55AF4B5E1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BDECA5-DF68-4A8E-A6DA-601663DFE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54349-47A8-4599-AE62-7055C3B5C60F}"/>
              </a:ext>
            </a:extLst>
          </p:cNvPr>
          <p:cNvSpPr>
            <a:spLocks noGrp="1"/>
          </p:cNvSpPr>
          <p:nvPr>
            <p:ph type="dt" sz="half" idx="10"/>
          </p:nvPr>
        </p:nvSpPr>
        <p:spPr/>
        <p:txBody>
          <a:bodyPr/>
          <a:lstStyle/>
          <a:p>
            <a:fld id="{674C3FDC-0E32-4636-9031-D237C41116EF}" type="datetimeFigureOut">
              <a:rPr lang="en-US" smtClean="0"/>
              <a:t>10/28/2021</a:t>
            </a:fld>
            <a:endParaRPr lang="en-US"/>
          </a:p>
        </p:txBody>
      </p:sp>
      <p:sp>
        <p:nvSpPr>
          <p:cNvPr id="6" name="Footer Placeholder 5">
            <a:extLst>
              <a:ext uri="{FF2B5EF4-FFF2-40B4-BE49-F238E27FC236}">
                <a16:creationId xmlns:a16="http://schemas.microsoft.com/office/drawing/2014/main" id="{BA410214-AFD6-4745-AE24-3AB7FBDC8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1C275-8271-43BB-9EC7-46C42AABAF5A}"/>
              </a:ext>
            </a:extLst>
          </p:cNvPr>
          <p:cNvSpPr>
            <a:spLocks noGrp="1"/>
          </p:cNvSpPr>
          <p:nvPr>
            <p:ph type="sldNum" sz="quarter" idx="12"/>
          </p:nvPr>
        </p:nvSpPr>
        <p:spPr/>
        <p:txBody>
          <a:bodyPr/>
          <a:lstStyle/>
          <a:p>
            <a:fld id="{40B897B7-0231-4374-A45C-64562786EA79}" type="slidenum">
              <a:rPr lang="en-US" smtClean="0"/>
              <a:t>‹#›</a:t>
            </a:fld>
            <a:endParaRPr lang="en-US"/>
          </a:p>
        </p:txBody>
      </p:sp>
    </p:spTree>
    <p:extLst>
      <p:ext uri="{BB962C8B-B14F-4D97-AF65-F5344CB8AC3E}">
        <p14:creationId xmlns:p14="http://schemas.microsoft.com/office/powerpoint/2010/main" val="102832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87579-59F3-49CD-832D-293314D5F3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A86591-56A2-47C2-8728-42D63746BC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47491-51C0-4FDD-9877-718599BFF3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C3FDC-0E32-4636-9031-D237C41116EF}" type="datetimeFigureOut">
              <a:rPr lang="en-US" smtClean="0"/>
              <a:t>10/28/2021</a:t>
            </a:fld>
            <a:endParaRPr lang="en-US"/>
          </a:p>
        </p:txBody>
      </p:sp>
      <p:sp>
        <p:nvSpPr>
          <p:cNvPr id="5" name="Footer Placeholder 4">
            <a:extLst>
              <a:ext uri="{FF2B5EF4-FFF2-40B4-BE49-F238E27FC236}">
                <a16:creationId xmlns:a16="http://schemas.microsoft.com/office/drawing/2014/main" id="{FB98FD8B-4A78-454F-84DE-49D636089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85C2A7-CD8C-4423-9149-851E53661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897B7-0231-4374-A45C-64562786EA79}" type="slidenum">
              <a:rPr lang="en-US" smtClean="0"/>
              <a:t>‹#›</a:t>
            </a:fld>
            <a:endParaRPr lang="en-US"/>
          </a:p>
        </p:txBody>
      </p:sp>
    </p:spTree>
    <p:extLst>
      <p:ext uri="{BB962C8B-B14F-4D97-AF65-F5344CB8AC3E}">
        <p14:creationId xmlns:p14="http://schemas.microsoft.com/office/powerpoint/2010/main" val="796639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datarevelations.com/working-with-weighted-survey-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6F38-7EA0-4217-871C-9083AD7DFEA1}"/>
              </a:ext>
            </a:extLst>
          </p:cNvPr>
          <p:cNvSpPr>
            <a:spLocks noGrp="1"/>
          </p:cNvSpPr>
          <p:nvPr>
            <p:ph type="ctrTitle"/>
          </p:nvPr>
        </p:nvSpPr>
        <p:spPr/>
        <p:txBody>
          <a:bodyPr/>
          <a:lstStyle/>
          <a:p>
            <a:r>
              <a:rPr lang="en-US" dirty="0"/>
              <a:t>Exploration: CUSUM + Interactive Dashboard</a:t>
            </a:r>
          </a:p>
        </p:txBody>
      </p:sp>
      <p:sp>
        <p:nvSpPr>
          <p:cNvPr id="3" name="Subtitle 2">
            <a:extLst>
              <a:ext uri="{FF2B5EF4-FFF2-40B4-BE49-F238E27FC236}">
                <a16:creationId xmlns:a16="http://schemas.microsoft.com/office/drawing/2014/main" id="{216DE57C-D8D7-45CE-BF0C-ED53B932D087}"/>
              </a:ext>
            </a:extLst>
          </p:cNvPr>
          <p:cNvSpPr>
            <a:spLocks noGrp="1"/>
          </p:cNvSpPr>
          <p:nvPr>
            <p:ph type="subTitle" idx="1"/>
          </p:nvPr>
        </p:nvSpPr>
        <p:spPr/>
        <p:txBody>
          <a:bodyPr/>
          <a:lstStyle/>
          <a:p>
            <a:r>
              <a:rPr lang="en-US" dirty="0"/>
              <a:t>Digital Divide Under COVID</a:t>
            </a:r>
          </a:p>
          <a:p>
            <a:r>
              <a:rPr lang="en-US" dirty="0"/>
              <a:t>10/28/21 | KG</a:t>
            </a:r>
          </a:p>
        </p:txBody>
      </p:sp>
    </p:spTree>
    <p:extLst>
      <p:ext uri="{BB962C8B-B14F-4D97-AF65-F5344CB8AC3E}">
        <p14:creationId xmlns:p14="http://schemas.microsoft.com/office/powerpoint/2010/main" val="116449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3A86-1EB4-41F6-B636-902B64BDDF30}"/>
              </a:ext>
            </a:extLst>
          </p:cNvPr>
          <p:cNvSpPr>
            <a:spLocks noGrp="1"/>
          </p:cNvSpPr>
          <p:nvPr>
            <p:ph type="title"/>
          </p:nvPr>
        </p:nvSpPr>
        <p:spPr/>
        <p:txBody>
          <a:bodyPr/>
          <a:lstStyle/>
          <a:p>
            <a:r>
              <a:rPr lang="en-US" dirty="0"/>
              <a:t>Data Preparation and Analysis	</a:t>
            </a:r>
          </a:p>
        </p:txBody>
      </p:sp>
      <p:sp>
        <p:nvSpPr>
          <p:cNvPr id="3" name="Content Placeholder 2">
            <a:extLst>
              <a:ext uri="{FF2B5EF4-FFF2-40B4-BE49-F238E27FC236}">
                <a16:creationId xmlns:a16="http://schemas.microsoft.com/office/drawing/2014/main" id="{E2ABF93C-4028-4843-A566-64269A9F9385}"/>
              </a:ext>
            </a:extLst>
          </p:cNvPr>
          <p:cNvSpPr>
            <a:spLocks noGrp="1"/>
          </p:cNvSpPr>
          <p:nvPr>
            <p:ph idx="1"/>
          </p:nvPr>
        </p:nvSpPr>
        <p:spPr>
          <a:xfrm>
            <a:off x="838200" y="1825625"/>
            <a:ext cx="10515600" cy="4584506"/>
          </a:xfrm>
        </p:spPr>
        <p:txBody>
          <a:bodyPr>
            <a:normAutofit lnSpcReduction="10000"/>
          </a:bodyPr>
          <a:lstStyle/>
          <a:p>
            <a:r>
              <a:rPr lang="en-US" dirty="0"/>
              <a:t>Found percent total responses saying a computer was never available for educational purposes (COMPAVAIL variable)</a:t>
            </a:r>
          </a:p>
          <a:p>
            <a:pPr lvl="1">
              <a:buFont typeface="Courier New" panose="02070309020205020404" pitchFamily="49" charset="0"/>
              <a:buChar char="o"/>
            </a:pPr>
            <a:r>
              <a:rPr lang="en-US" dirty="0"/>
              <a:t>Weeks 1-33 (they stopped asking about this after that point)</a:t>
            </a:r>
          </a:p>
          <a:p>
            <a:pPr lvl="1">
              <a:buFont typeface="Courier New" panose="02070309020205020404" pitchFamily="49" charset="0"/>
              <a:buChar char="o"/>
            </a:pPr>
            <a:r>
              <a:rPr lang="en-US" dirty="0"/>
              <a:t>Accounted for survey weights – </a:t>
            </a:r>
            <a:r>
              <a:rPr lang="en-US" dirty="0">
                <a:hlinkClick r:id="rId2"/>
              </a:rPr>
              <a:t>see instructions</a:t>
            </a:r>
            <a:endParaRPr lang="en-US" dirty="0"/>
          </a:p>
          <a:p>
            <a:pPr lvl="1">
              <a:buFont typeface="Courier New" panose="02070309020205020404" pitchFamily="49" charset="0"/>
              <a:buChar char="o"/>
            </a:pPr>
            <a:r>
              <a:rPr lang="en-US" dirty="0"/>
              <a:t>Disaggregated for Black and White households</a:t>
            </a:r>
          </a:p>
          <a:p>
            <a:pPr lvl="1">
              <a:buFont typeface="Courier New" panose="02070309020205020404" pitchFamily="49" charset="0"/>
              <a:buChar char="o"/>
            </a:pPr>
            <a:r>
              <a:rPr lang="en-US" dirty="0"/>
              <a:t>Found the difference between the % totals for each week</a:t>
            </a:r>
          </a:p>
          <a:p>
            <a:pPr lvl="1">
              <a:buFont typeface="Courier New" panose="02070309020205020404" pitchFamily="49" charset="0"/>
              <a:buChar char="o"/>
            </a:pPr>
            <a:r>
              <a:rPr lang="en-US" dirty="0"/>
              <a:t>Used start of survey period as date (manually entered)</a:t>
            </a:r>
          </a:p>
          <a:p>
            <a:r>
              <a:rPr lang="en-US" dirty="0"/>
              <a:t>CUSUM (</a:t>
            </a:r>
            <a:r>
              <a:rPr lang="en-US" dirty="0" err="1"/>
              <a:t>qcc</a:t>
            </a:r>
            <a:r>
              <a:rPr lang="en-US" dirty="0"/>
              <a:t> package in R)</a:t>
            </a:r>
          </a:p>
          <a:p>
            <a:pPr lvl="1">
              <a:buFont typeface="Courier New" panose="02070309020205020404" pitchFamily="49" charset="0"/>
              <a:buChar char="o"/>
            </a:pPr>
            <a:r>
              <a:rPr lang="en-US" dirty="0"/>
              <a:t>Detected change in the disparity (difference between % totals)</a:t>
            </a:r>
          </a:p>
          <a:p>
            <a:pPr lvl="1">
              <a:buFont typeface="Courier New" panose="02070309020205020404" pitchFamily="49" charset="0"/>
              <a:buChar char="o"/>
            </a:pPr>
            <a:r>
              <a:rPr lang="en-US" dirty="0"/>
              <a:t>Used biweekly data (survey starts off weekly then switches to biweekly)</a:t>
            </a:r>
          </a:p>
          <a:p>
            <a:pPr lvl="1">
              <a:buFont typeface="Courier New" panose="02070309020205020404" pitchFamily="49" charset="0"/>
              <a:buChar char="o"/>
            </a:pPr>
            <a:r>
              <a:rPr lang="en-US" dirty="0"/>
              <a:t>Center = average of data</a:t>
            </a:r>
          </a:p>
          <a:p>
            <a:pPr lvl="1">
              <a:buFont typeface="Courier New" panose="02070309020205020404" pitchFamily="49" charset="0"/>
              <a:buChar char="o"/>
            </a:pPr>
            <a:r>
              <a:rPr lang="en-US" dirty="0"/>
              <a:t>Window for detecting change = +/- 3 standard deviations from center</a:t>
            </a:r>
          </a:p>
        </p:txBody>
      </p:sp>
    </p:spTree>
    <p:extLst>
      <p:ext uri="{BB962C8B-B14F-4D97-AF65-F5344CB8AC3E}">
        <p14:creationId xmlns:p14="http://schemas.microsoft.com/office/powerpoint/2010/main" val="173737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3A86-1EB4-41F6-B636-902B64BDDF30}"/>
              </a:ext>
            </a:extLst>
          </p:cNvPr>
          <p:cNvSpPr>
            <a:spLocks noGrp="1"/>
          </p:cNvSpPr>
          <p:nvPr>
            <p:ph type="title"/>
          </p:nvPr>
        </p:nvSpPr>
        <p:spPr/>
        <p:txBody>
          <a:bodyPr/>
          <a:lstStyle/>
          <a:p>
            <a:r>
              <a:rPr lang="en-US" dirty="0"/>
              <a:t>Preliminary Tableau Dashboard Prep	</a:t>
            </a:r>
          </a:p>
        </p:txBody>
      </p:sp>
      <p:sp>
        <p:nvSpPr>
          <p:cNvPr id="3" name="Content Placeholder 2">
            <a:extLst>
              <a:ext uri="{FF2B5EF4-FFF2-40B4-BE49-F238E27FC236}">
                <a16:creationId xmlns:a16="http://schemas.microsoft.com/office/drawing/2014/main" id="{E2ABF93C-4028-4843-A566-64269A9F9385}"/>
              </a:ext>
            </a:extLst>
          </p:cNvPr>
          <p:cNvSpPr>
            <a:spLocks noGrp="1"/>
          </p:cNvSpPr>
          <p:nvPr>
            <p:ph idx="1"/>
          </p:nvPr>
        </p:nvSpPr>
        <p:spPr/>
        <p:txBody>
          <a:bodyPr/>
          <a:lstStyle/>
          <a:p>
            <a:r>
              <a:rPr lang="en-US" dirty="0"/>
              <a:t>Made one graph – 2 different ways</a:t>
            </a:r>
          </a:p>
          <a:p>
            <a:r>
              <a:rPr lang="en-US" dirty="0"/>
              <a:t>Line chart showing the percent of total responses saying a computer was never available over time disaggregated by race</a:t>
            </a:r>
          </a:p>
          <a:p>
            <a:r>
              <a:rPr lang="en-US" dirty="0"/>
              <a:t>To show where the change was detected:</a:t>
            </a:r>
          </a:p>
          <a:p>
            <a:pPr lvl="1">
              <a:buFont typeface="Courier New" panose="02070309020205020404" pitchFamily="49" charset="0"/>
              <a:buChar char="o"/>
            </a:pPr>
            <a:r>
              <a:rPr lang="en-US" dirty="0"/>
              <a:t>Slide 4: green/grey shaded background</a:t>
            </a:r>
          </a:p>
          <a:p>
            <a:pPr lvl="1">
              <a:buFont typeface="Courier New" panose="02070309020205020404" pitchFamily="49" charset="0"/>
              <a:buChar char="o"/>
            </a:pPr>
            <a:r>
              <a:rPr lang="en-US" dirty="0"/>
              <a:t>Slide 5: notes if change was detected in tooltip</a:t>
            </a:r>
          </a:p>
          <a:p>
            <a:r>
              <a:rPr lang="en-US" dirty="0"/>
              <a:t>Interactivity:</a:t>
            </a:r>
          </a:p>
          <a:p>
            <a:pPr lvl="1">
              <a:buFont typeface="Courier New" panose="02070309020205020404" pitchFamily="49" charset="0"/>
              <a:buChar char="o"/>
            </a:pPr>
            <a:r>
              <a:rPr lang="en-US" dirty="0"/>
              <a:t>Slide 4: tooltip only</a:t>
            </a:r>
          </a:p>
          <a:p>
            <a:pPr lvl="1">
              <a:buFont typeface="Courier New" panose="02070309020205020404" pitchFamily="49" charset="0"/>
              <a:buChar char="o"/>
            </a:pPr>
            <a:r>
              <a:rPr lang="en-US" dirty="0"/>
              <a:t>Slide 5: tooltip and reference line that moves on selection of data point and with drop down selection (see upper right)</a:t>
            </a:r>
          </a:p>
          <a:p>
            <a:endParaRPr lang="en-US" dirty="0"/>
          </a:p>
          <a:p>
            <a:endParaRPr lang="en-US" dirty="0"/>
          </a:p>
        </p:txBody>
      </p:sp>
    </p:spTree>
    <p:extLst>
      <p:ext uri="{BB962C8B-B14F-4D97-AF65-F5344CB8AC3E}">
        <p14:creationId xmlns:p14="http://schemas.microsoft.com/office/powerpoint/2010/main" val="73443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88F611-2944-4568-A8C5-48744C9D6912}"/>
              </a:ext>
            </a:extLst>
          </p:cNvPr>
          <p:cNvPicPr>
            <a:picLocks noChangeAspect="1"/>
          </p:cNvPicPr>
          <p:nvPr/>
        </p:nvPicPr>
        <p:blipFill>
          <a:blip r:embed="rId2"/>
          <a:stretch>
            <a:fillRect/>
          </a:stretch>
        </p:blipFill>
        <p:spPr>
          <a:xfrm>
            <a:off x="1873658" y="0"/>
            <a:ext cx="8444684" cy="6858000"/>
          </a:xfrm>
          <a:prstGeom prst="rect">
            <a:avLst/>
          </a:prstGeom>
        </p:spPr>
      </p:pic>
    </p:spTree>
    <p:extLst>
      <p:ext uri="{BB962C8B-B14F-4D97-AF65-F5344CB8AC3E}">
        <p14:creationId xmlns:p14="http://schemas.microsoft.com/office/powerpoint/2010/main" val="275302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170981-7358-4B09-854C-8BCE78FCFE0E}"/>
              </a:ext>
            </a:extLst>
          </p:cNvPr>
          <p:cNvPicPr>
            <a:picLocks noChangeAspect="1"/>
          </p:cNvPicPr>
          <p:nvPr/>
        </p:nvPicPr>
        <p:blipFill>
          <a:blip r:embed="rId2"/>
          <a:stretch>
            <a:fillRect/>
          </a:stretch>
        </p:blipFill>
        <p:spPr>
          <a:xfrm>
            <a:off x="2044716" y="0"/>
            <a:ext cx="8102568" cy="6858000"/>
          </a:xfrm>
          <a:prstGeom prst="rect">
            <a:avLst/>
          </a:prstGeom>
        </p:spPr>
      </p:pic>
    </p:spTree>
    <p:extLst>
      <p:ext uri="{BB962C8B-B14F-4D97-AF65-F5344CB8AC3E}">
        <p14:creationId xmlns:p14="http://schemas.microsoft.com/office/powerpoint/2010/main" val="387957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3A86-1EB4-41F6-B636-902B64BDDF3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E2ABF93C-4028-4843-A566-64269A9F9385}"/>
              </a:ext>
            </a:extLst>
          </p:cNvPr>
          <p:cNvSpPr>
            <a:spLocks noGrp="1"/>
          </p:cNvSpPr>
          <p:nvPr>
            <p:ph idx="1"/>
          </p:nvPr>
        </p:nvSpPr>
        <p:spPr>
          <a:xfrm>
            <a:off x="838200" y="1483567"/>
            <a:ext cx="10515600" cy="4693396"/>
          </a:xfrm>
        </p:spPr>
        <p:txBody>
          <a:bodyPr>
            <a:normAutofit fontScale="92500" lnSpcReduction="20000"/>
          </a:bodyPr>
          <a:lstStyle/>
          <a:p>
            <a:r>
              <a:rPr lang="en-US" dirty="0"/>
              <a:t>Difficult to add more interactivity and user options because it is hard to update the change detection information for updated graphs.</a:t>
            </a:r>
          </a:p>
          <a:p>
            <a:r>
              <a:rPr lang="en-US" dirty="0"/>
              <a:t>Difficult to make multiple graphs/sheets and select one to view</a:t>
            </a:r>
          </a:p>
          <a:p>
            <a:pPr lvl="1">
              <a:buFont typeface="Courier New" panose="02070309020205020404" pitchFamily="49" charset="0"/>
              <a:buChar char="o"/>
            </a:pPr>
            <a:r>
              <a:rPr lang="en-US" dirty="0"/>
              <a:t>This is finicky in Tableau.  When you select different graphs/sheets, the titles, captions, and legends for the other graphs still stay.  </a:t>
            </a:r>
          </a:p>
          <a:p>
            <a:r>
              <a:rPr lang="en-US" dirty="0"/>
              <a:t>Difficult to have multiple groups (e.g., White, Black, Hispanic, etc.).  </a:t>
            </a:r>
          </a:p>
          <a:p>
            <a:pPr lvl="1">
              <a:buFont typeface="Courier New" panose="02070309020205020404" pitchFamily="49" charset="0"/>
              <a:buChar char="o"/>
            </a:pPr>
            <a:r>
              <a:rPr lang="en-US" dirty="0"/>
              <a:t>It might get confusing to account for the changes detected for each group if they are all in one graph.</a:t>
            </a:r>
          </a:p>
          <a:p>
            <a:pPr lvl="1">
              <a:buFont typeface="Courier New" panose="02070309020205020404" pitchFamily="49" charset="0"/>
              <a:buChar char="o"/>
            </a:pPr>
            <a:r>
              <a:rPr lang="en-US" dirty="0"/>
              <a:t>Even if we did one race/ethnicity at a time, it would be difficult to add a filter for different groups because I couldn’t figure out a way for to get the grey/green bar to move automatically.</a:t>
            </a:r>
          </a:p>
          <a:p>
            <a:r>
              <a:rPr lang="en-US" dirty="0"/>
              <a:t>Reference line is limited:  </a:t>
            </a:r>
          </a:p>
          <a:p>
            <a:pPr lvl="1">
              <a:buFont typeface="Courier New" panose="02070309020205020404" pitchFamily="49" charset="0"/>
              <a:buChar char="o"/>
            </a:pPr>
            <a:r>
              <a:rPr lang="en-US" dirty="0"/>
              <a:t>I can’t get the color to change if a change was detected or have more details in the reference line specific tooltip.  The tooltip shown in slide 5 is for the point itself. </a:t>
            </a:r>
          </a:p>
          <a:p>
            <a:endParaRPr lang="en-US" dirty="0"/>
          </a:p>
        </p:txBody>
      </p:sp>
    </p:spTree>
    <p:extLst>
      <p:ext uri="{BB962C8B-B14F-4D97-AF65-F5344CB8AC3E}">
        <p14:creationId xmlns:p14="http://schemas.microsoft.com/office/powerpoint/2010/main" val="234197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3A86-1EB4-41F6-B636-902B64BDDF30}"/>
              </a:ext>
            </a:extLst>
          </p:cNvPr>
          <p:cNvSpPr>
            <a:spLocks noGrp="1"/>
          </p:cNvSpPr>
          <p:nvPr>
            <p:ph type="title"/>
          </p:nvPr>
        </p:nvSpPr>
        <p:spPr/>
        <p:txBody>
          <a:bodyPr/>
          <a:lstStyle/>
          <a:p>
            <a:r>
              <a:rPr lang="en-US" dirty="0"/>
              <a:t>Possible Design of Experiments/Evaluation</a:t>
            </a:r>
          </a:p>
        </p:txBody>
      </p:sp>
      <p:sp>
        <p:nvSpPr>
          <p:cNvPr id="3" name="Content Placeholder 2">
            <a:extLst>
              <a:ext uri="{FF2B5EF4-FFF2-40B4-BE49-F238E27FC236}">
                <a16:creationId xmlns:a16="http://schemas.microsoft.com/office/drawing/2014/main" id="{E2ABF93C-4028-4843-A566-64269A9F9385}"/>
              </a:ext>
            </a:extLst>
          </p:cNvPr>
          <p:cNvSpPr>
            <a:spLocks noGrp="1"/>
          </p:cNvSpPr>
          <p:nvPr>
            <p:ph idx="1"/>
          </p:nvPr>
        </p:nvSpPr>
        <p:spPr>
          <a:xfrm>
            <a:off x="838200" y="1483567"/>
            <a:ext cx="10515600" cy="4693396"/>
          </a:xfrm>
        </p:spPr>
        <p:txBody>
          <a:bodyPr>
            <a:normAutofit fontScale="92500" lnSpcReduction="10000"/>
          </a:bodyPr>
          <a:lstStyle/>
          <a:p>
            <a:r>
              <a:rPr lang="en-US" dirty="0"/>
              <a:t>Ideas regardless of if we do a similar layout to what I tried</a:t>
            </a:r>
          </a:p>
          <a:p>
            <a:r>
              <a:rPr lang="en-US" dirty="0"/>
              <a:t>Have some way to evaluate that the change we detected is indeed a change detected.</a:t>
            </a:r>
          </a:p>
          <a:p>
            <a:pPr lvl="1">
              <a:buFont typeface="Courier New" panose="02070309020205020404" pitchFamily="49" charset="0"/>
              <a:buChar char="o"/>
            </a:pPr>
            <a:r>
              <a:rPr lang="en-US" dirty="0"/>
              <a:t>Not sure what this would look like, but I’m wondering if there’s some calculation we can do to verify that the output of the change detection model and that we used the best “inputs” for the model</a:t>
            </a:r>
          </a:p>
          <a:p>
            <a:r>
              <a:rPr lang="en-US" dirty="0"/>
              <a:t>User survey</a:t>
            </a:r>
          </a:p>
          <a:p>
            <a:pPr lvl="1">
              <a:buFont typeface="Courier New" panose="02070309020205020404" pitchFamily="49" charset="0"/>
              <a:buChar char="o"/>
            </a:pPr>
            <a:r>
              <a:rPr lang="en-US" dirty="0"/>
              <a:t>If we do this, we’d need to have a rough dashboard ready and implement it in time to get results before the final deadline. </a:t>
            </a:r>
          </a:p>
          <a:p>
            <a:pPr>
              <a:buFont typeface="Courier New" panose="02070309020205020404" pitchFamily="49" charset="0"/>
              <a:buChar char="o"/>
            </a:pPr>
            <a:r>
              <a:rPr lang="en-US" dirty="0"/>
              <a:t>User interviews</a:t>
            </a:r>
          </a:p>
          <a:p>
            <a:pPr lvl="1">
              <a:buFont typeface="Courier New" panose="02070309020205020404" pitchFamily="49" charset="0"/>
              <a:buChar char="o"/>
            </a:pPr>
            <a:r>
              <a:rPr lang="en-US" dirty="0"/>
              <a:t>Not sure if this would be “experimental” or “quantitative” enough, but it might be easiest if each of us just sat down with someone, walked through the dashboard and got direct feedback/suggestions</a:t>
            </a:r>
          </a:p>
        </p:txBody>
      </p:sp>
    </p:spTree>
    <p:extLst>
      <p:ext uri="{BB962C8B-B14F-4D97-AF65-F5344CB8AC3E}">
        <p14:creationId xmlns:p14="http://schemas.microsoft.com/office/powerpoint/2010/main" val="21846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545</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Exploration: CUSUM + Interactive Dashboard</vt:lpstr>
      <vt:lpstr>Data Preparation and Analysis </vt:lpstr>
      <vt:lpstr>Preliminary Tableau Dashboard Prep </vt:lpstr>
      <vt:lpstr>PowerPoint Presentation</vt:lpstr>
      <vt:lpstr>PowerPoint Presentation</vt:lpstr>
      <vt:lpstr>Challenges</vt:lpstr>
      <vt:lpstr>Possible Design of Experiments/Evaluation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dc:title>
  <dc:creator>Gutierrez, Katrina S</dc:creator>
  <cp:lastModifiedBy>Gutierrez, Katrina S</cp:lastModifiedBy>
  <cp:revision>13</cp:revision>
  <dcterms:created xsi:type="dcterms:W3CDTF">2021-10-28T20:08:05Z</dcterms:created>
  <dcterms:modified xsi:type="dcterms:W3CDTF">2021-10-28T20:59:06Z</dcterms:modified>
</cp:coreProperties>
</file>