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7" r:id="rId9"/>
    <p:sldId id="261"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767" autoAdjust="0"/>
  </p:normalViewPr>
  <p:slideViewPr>
    <p:cSldViewPr snapToGrid="0">
      <p:cViewPr varScale="1">
        <p:scale>
          <a:sx n="55" d="100"/>
          <a:sy n="55" d="100"/>
        </p:scale>
        <p:origin x="13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1821B-9465-4AA6-A56C-E7C0F56AE6D6}" type="datetimeFigureOut">
              <a:rPr lang="en-US" smtClean="0"/>
              <a:t>7/29/2018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66D5D-560F-4BB0-AE68-92DAE885DC8D}" type="slidenum">
              <a:rPr lang="en-US" smtClean="0"/>
              <a:t>‹#›</a:t>
            </a:fld>
            <a:endParaRPr lang="en-US"/>
          </a:p>
        </p:txBody>
      </p:sp>
    </p:spTree>
    <p:extLst>
      <p:ext uri="{BB962C8B-B14F-4D97-AF65-F5344CB8AC3E}">
        <p14:creationId xmlns:p14="http://schemas.microsoft.com/office/powerpoint/2010/main" val="79567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How it works: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Linear regression is a </a:t>
            </a:r>
            <a:r>
              <a:rPr lang="en-US" sz="1200" b="1" kern="1200" dirty="0">
                <a:solidFill>
                  <a:schemeClr val="tx1"/>
                </a:solidFill>
                <a:effectLst/>
                <a:latin typeface="+mn-lt"/>
                <a:ea typeface="+mn-ea"/>
                <a:cs typeface="+mn-cs"/>
              </a:rPr>
              <a:t>linear model</a:t>
            </a:r>
            <a:r>
              <a:rPr lang="en-US" sz="1200" kern="1200" dirty="0">
                <a:solidFill>
                  <a:schemeClr val="tx1"/>
                </a:solidFill>
                <a:effectLst/>
                <a:latin typeface="+mn-lt"/>
                <a:ea typeface="+mn-ea"/>
                <a:cs typeface="+mn-cs"/>
              </a:rPr>
              <a:t>, e.g. a model that assumes a linear relationship between the input variables (x) and the single output variable (y). More specifically, that y can be calculated from a linear combination of the input variables (x).</a:t>
            </a:r>
          </a:p>
          <a:p>
            <a:endParaRPr lang="en-US" dirty="0"/>
          </a:p>
        </p:txBody>
      </p:sp>
      <p:sp>
        <p:nvSpPr>
          <p:cNvPr id="4" name="Slide Number Placeholder 3"/>
          <p:cNvSpPr>
            <a:spLocks noGrp="1"/>
          </p:cNvSpPr>
          <p:nvPr>
            <p:ph type="sldNum" sz="quarter" idx="10"/>
          </p:nvPr>
        </p:nvSpPr>
        <p:spPr/>
        <p:txBody>
          <a:bodyPr/>
          <a:lstStyle/>
          <a:p>
            <a:fld id="{3AB66D5D-560F-4BB0-AE68-92DAE885DC8D}" type="slidenum">
              <a:rPr lang="en-US" smtClean="0"/>
              <a:t>2</a:t>
            </a:fld>
            <a:endParaRPr lang="en-US"/>
          </a:p>
        </p:txBody>
      </p:sp>
    </p:spTree>
    <p:extLst>
      <p:ext uri="{BB962C8B-B14F-4D97-AF65-F5344CB8AC3E}">
        <p14:creationId xmlns:p14="http://schemas.microsoft.com/office/powerpoint/2010/main" val="167225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How it works: </a:t>
            </a:r>
            <a:r>
              <a:rPr lang="en-US" sz="1200" kern="1200" dirty="0">
                <a:solidFill>
                  <a:schemeClr val="tx1"/>
                </a:solidFill>
                <a:effectLst/>
                <a:latin typeface="+mn-lt"/>
                <a:ea typeface="+mn-ea"/>
                <a:cs typeface="+mn-cs"/>
              </a:rPr>
              <a:t>Logistic Regression measures the relationship between the dependent variable (our label, what we want to predict) and the one or more independent variables (our features), by estimating probabilities using it’s underlying logistic function.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Healthcare : Analyzing a group of over million people for myocardial infarction within a period of 10 years is an application area of logistic regression.</a:t>
            </a:r>
          </a:p>
          <a:p>
            <a:r>
              <a:rPr lang="en-US" sz="1200" b="0" i="0" kern="1200" dirty="0">
                <a:solidFill>
                  <a:schemeClr val="tx1"/>
                </a:solidFill>
                <a:effectLst/>
                <a:latin typeface="+mn-lt"/>
                <a:ea typeface="+mn-ea"/>
                <a:cs typeface="+mn-cs"/>
              </a:rPr>
              <a:t>Prediction whether a person is depressed or not based on bag of words from the corpus seems to be conveniently solvable using logistic regression and SVM.</a:t>
            </a:r>
          </a:p>
          <a:p>
            <a:r>
              <a:rPr lang="en-US" sz="1200" b="0" i="0" kern="1200" dirty="0">
                <a:solidFill>
                  <a:schemeClr val="tx1"/>
                </a:solidFill>
                <a:effectLst/>
                <a:latin typeface="+mn-lt"/>
                <a:ea typeface="+mn-ea"/>
                <a:cs typeface="+mn-cs"/>
              </a:rPr>
              <a:t>Logistic Regression measures the relationship between the dependent variable (our label, what we want to predict) and the one or more independent variables (our features), by estimating probabilities using it’s underlying logistic function.</a:t>
            </a:r>
            <a:endParaRPr lang="en-US" dirty="0"/>
          </a:p>
          <a:p>
            <a:endParaRPr lang="en-US" dirty="0"/>
          </a:p>
          <a:p>
            <a:r>
              <a:rPr lang="en-US" sz="1200" b="0" i="0" kern="1200" dirty="0">
                <a:solidFill>
                  <a:schemeClr val="tx1"/>
                </a:solidFill>
                <a:effectLst/>
                <a:latin typeface="+mn-lt"/>
                <a:ea typeface="+mn-ea"/>
                <a:cs typeface="+mn-cs"/>
              </a:rPr>
              <a:t>Logistic Regression is the go-to method for binary classification. It gives you a discrete binary outcome between 0 and 1. To say it in simpler words, it’s outcome is either one thing or another.</a:t>
            </a:r>
            <a:endParaRPr lang="en-US" dirty="0"/>
          </a:p>
        </p:txBody>
      </p:sp>
      <p:sp>
        <p:nvSpPr>
          <p:cNvPr id="4" name="Slide Number Placeholder 3"/>
          <p:cNvSpPr>
            <a:spLocks noGrp="1"/>
          </p:cNvSpPr>
          <p:nvPr>
            <p:ph type="sldNum" sz="quarter" idx="10"/>
          </p:nvPr>
        </p:nvSpPr>
        <p:spPr/>
        <p:txBody>
          <a:bodyPr/>
          <a:lstStyle/>
          <a:p>
            <a:fld id="{3AB66D5D-560F-4BB0-AE68-92DAE885DC8D}" type="slidenum">
              <a:rPr lang="en-US" smtClean="0"/>
              <a:t>3</a:t>
            </a:fld>
            <a:endParaRPr lang="en-US"/>
          </a:p>
        </p:txBody>
      </p:sp>
    </p:spTree>
    <p:extLst>
      <p:ext uri="{BB962C8B-B14F-4D97-AF65-F5344CB8AC3E}">
        <p14:creationId xmlns:p14="http://schemas.microsoft.com/office/powerpoint/2010/main" val="178184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How it works: </a:t>
            </a:r>
            <a:r>
              <a:rPr lang="en-US" sz="1200" kern="1200" dirty="0">
                <a:solidFill>
                  <a:schemeClr val="tx1"/>
                </a:solidFill>
                <a:effectLst/>
                <a:latin typeface="+mn-lt"/>
                <a:ea typeface="+mn-ea"/>
                <a:cs typeface="+mn-cs"/>
              </a:rPr>
              <a:t>Decision tree builds classification or regression models in the form of a tree structure. It breaks down a dataset into smaller and smaller subsets while at the same time an associated decision tree is incrementally developed. The final result is a tree with decision nodes and leaf nodes.</a:t>
            </a:r>
          </a:p>
          <a:p>
            <a:endParaRPr lang="en-US" dirty="0"/>
          </a:p>
          <a:p>
            <a:r>
              <a:rPr lang="en-US" dirty="0"/>
              <a:t>Classifying: spam email, tumor cancerous?</a:t>
            </a:r>
          </a:p>
          <a:p>
            <a:r>
              <a:rPr lang="en-US" dirty="0"/>
              <a:t>Predict which new free trial users would ultimately become paying customers </a:t>
            </a:r>
          </a:p>
          <a:p>
            <a:pPr marL="171450" indent="-171450">
              <a:buFontTx/>
              <a:buChar char="-"/>
            </a:pPr>
            <a:r>
              <a:rPr lang="en-US" dirty="0"/>
              <a:t>Applicant would receive a loan or that applicant would default </a:t>
            </a:r>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3AB66D5D-560F-4BB0-AE68-92DAE885DC8D}" type="slidenum">
              <a:rPr lang="en-US" smtClean="0"/>
              <a:t>4</a:t>
            </a:fld>
            <a:endParaRPr lang="en-US"/>
          </a:p>
        </p:txBody>
      </p:sp>
    </p:spTree>
    <p:extLst>
      <p:ext uri="{BB962C8B-B14F-4D97-AF65-F5344CB8AC3E}">
        <p14:creationId xmlns:p14="http://schemas.microsoft.com/office/powerpoint/2010/main" val="3462401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How it works: </a:t>
            </a:r>
            <a:r>
              <a:rPr lang="en-US" sz="1200" kern="1200" dirty="0">
                <a:solidFill>
                  <a:schemeClr val="tx1"/>
                </a:solidFill>
                <a:effectLst/>
                <a:latin typeface="+mn-lt"/>
                <a:ea typeface="+mn-ea"/>
                <a:cs typeface="+mn-cs"/>
              </a:rPr>
              <a:t>Support Vectors are simply the co-ordinates of individual observation. Support Vector Machine is a frontier which best segregates the two classes (hyper-plane/ line).</a:t>
            </a:r>
          </a:p>
          <a:p>
            <a:endParaRPr lang="en-US" dirty="0"/>
          </a:p>
        </p:txBody>
      </p:sp>
      <p:sp>
        <p:nvSpPr>
          <p:cNvPr id="4" name="Slide Number Placeholder 3"/>
          <p:cNvSpPr>
            <a:spLocks noGrp="1"/>
          </p:cNvSpPr>
          <p:nvPr>
            <p:ph type="sldNum" sz="quarter" idx="10"/>
          </p:nvPr>
        </p:nvSpPr>
        <p:spPr/>
        <p:txBody>
          <a:bodyPr/>
          <a:lstStyle/>
          <a:p>
            <a:fld id="{3AB66D5D-560F-4BB0-AE68-92DAE885DC8D}" type="slidenum">
              <a:rPr lang="en-US" smtClean="0"/>
              <a:t>5</a:t>
            </a:fld>
            <a:endParaRPr lang="en-US"/>
          </a:p>
        </p:txBody>
      </p:sp>
    </p:spTree>
    <p:extLst>
      <p:ext uri="{BB962C8B-B14F-4D97-AF65-F5344CB8AC3E}">
        <p14:creationId xmlns:p14="http://schemas.microsoft.com/office/powerpoint/2010/main" val="288204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How it works: </a:t>
            </a:r>
            <a:r>
              <a:rPr lang="en-US" sz="1200" kern="1200" dirty="0">
                <a:solidFill>
                  <a:schemeClr val="tx1"/>
                </a:solidFill>
                <a:effectLst/>
                <a:latin typeface="+mn-lt"/>
                <a:ea typeface="+mn-ea"/>
                <a:cs typeface="+mn-cs"/>
              </a:rPr>
              <a:t>the algorithm calculates the average of all the points in a cluster and moves the centroid to that average location. After the point moves, it becomes the “clustering” of data on the chart to segment different data points. </a:t>
            </a:r>
          </a:p>
          <a:p>
            <a:endParaRPr lang="en-US" dirty="0"/>
          </a:p>
          <a:p>
            <a:endParaRPr lang="en-US" dirty="0"/>
          </a:p>
          <a:p>
            <a:r>
              <a:rPr lang="en-US" dirty="0"/>
              <a:t>https://dzone.com/articles/10-interesting-use-cases-for-the-k-means-algorithm</a:t>
            </a:r>
          </a:p>
        </p:txBody>
      </p:sp>
      <p:sp>
        <p:nvSpPr>
          <p:cNvPr id="4" name="Slide Number Placeholder 3"/>
          <p:cNvSpPr>
            <a:spLocks noGrp="1"/>
          </p:cNvSpPr>
          <p:nvPr>
            <p:ph type="sldNum" sz="quarter" idx="10"/>
          </p:nvPr>
        </p:nvSpPr>
        <p:spPr/>
        <p:txBody>
          <a:bodyPr/>
          <a:lstStyle/>
          <a:p>
            <a:fld id="{3AB66D5D-560F-4BB0-AE68-92DAE885DC8D}" type="slidenum">
              <a:rPr lang="en-US" smtClean="0"/>
              <a:t>6</a:t>
            </a:fld>
            <a:endParaRPr lang="en-US"/>
          </a:p>
        </p:txBody>
      </p:sp>
    </p:spTree>
    <p:extLst>
      <p:ext uri="{BB962C8B-B14F-4D97-AF65-F5344CB8AC3E}">
        <p14:creationId xmlns:p14="http://schemas.microsoft.com/office/powerpoint/2010/main" val="409952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How it works: </a:t>
            </a:r>
            <a:r>
              <a:rPr lang="en-US" sz="1200" kern="1200" dirty="0">
                <a:solidFill>
                  <a:schemeClr val="tx1"/>
                </a:solidFill>
                <a:effectLst/>
                <a:latin typeface="+mn-lt"/>
                <a:ea typeface="+mn-ea"/>
                <a:cs typeface="+mn-cs"/>
              </a:rPr>
              <a:t>Naive Bayes is a kind of classifier which uses the Bayes Theorem. It predicts membership probabilities for each class such as the probability that given record or data point belongs to a particular class.  </a:t>
            </a:r>
          </a:p>
          <a:p>
            <a:endParaRPr lang="en-US" dirty="0"/>
          </a:p>
          <a:p>
            <a:endParaRPr lang="en-US" dirty="0"/>
          </a:p>
          <a:p>
            <a:r>
              <a:rPr lang="en-US" dirty="0"/>
              <a:t>https://www.quora.com/In-what-real-world-applications-is-Naive-Bayes-classifier-used</a:t>
            </a:r>
          </a:p>
          <a:p>
            <a:endParaRPr lang="en-US" dirty="0"/>
          </a:p>
          <a:p>
            <a:endParaRPr lang="en-US" dirty="0"/>
          </a:p>
          <a:p>
            <a:r>
              <a:rPr lang="en-US" dirty="0"/>
              <a:t>https://web.stanford.edu/~jurafsky/slp3/6.pdf</a:t>
            </a:r>
          </a:p>
        </p:txBody>
      </p:sp>
      <p:sp>
        <p:nvSpPr>
          <p:cNvPr id="4" name="Slide Number Placeholder 3"/>
          <p:cNvSpPr>
            <a:spLocks noGrp="1"/>
          </p:cNvSpPr>
          <p:nvPr>
            <p:ph type="sldNum" sz="quarter" idx="10"/>
          </p:nvPr>
        </p:nvSpPr>
        <p:spPr/>
        <p:txBody>
          <a:bodyPr/>
          <a:lstStyle/>
          <a:p>
            <a:fld id="{3AB66D5D-560F-4BB0-AE68-92DAE885DC8D}" type="slidenum">
              <a:rPr lang="en-US" smtClean="0"/>
              <a:t>7</a:t>
            </a:fld>
            <a:endParaRPr lang="en-US"/>
          </a:p>
        </p:txBody>
      </p:sp>
    </p:spTree>
    <p:extLst>
      <p:ext uri="{BB962C8B-B14F-4D97-AF65-F5344CB8AC3E}">
        <p14:creationId xmlns:p14="http://schemas.microsoft.com/office/powerpoint/2010/main" val="385700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CNN will learn to recognize patterns across space. So, as you say, a CNN will learn to recognize components of an image (e.g., lines, curves, etc.) and then learn to combine these components to recognize larger structures (e.g., faces, objects, etc.).</a:t>
            </a:r>
          </a:p>
          <a:p>
            <a:endParaRPr lang="en-US" dirty="0"/>
          </a:p>
          <a:p>
            <a:r>
              <a:rPr lang="en-US" dirty="0"/>
              <a:t>http://www.joshuakim.io/understanding-how-convolutional-neural-network-cnn-perform-text-classification-with-word-embeddings/</a:t>
            </a:r>
          </a:p>
          <a:p>
            <a:endParaRPr lang="en-US" dirty="0"/>
          </a:p>
          <a:p>
            <a:r>
              <a:rPr lang="en-US" dirty="0"/>
              <a:t>Filtering method, multiply matrices and average until it gives a number value </a:t>
            </a:r>
          </a:p>
        </p:txBody>
      </p:sp>
      <p:sp>
        <p:nvSpPr>
          <p:cNvPr id="4" name="Slide Number Placeholder 3"/>
          <p:cNvSpPr>
            <a:spLocks noGrp="1"/>
          </p:cNvSpPr>
          <p:nvPr>
            <p:ph type="sldNum" sz="quarter" idx="10"/>
          </p:nvPr>
        </p:nvSpPr>
        <p:spPr/>
        <p:txBody>
          <a:bodyPr/>
          <a:lstStyle/>
          <a:p>
            <a:fld id="{3AB66D5D-560F-4BB0-AE68-92DAE885DC8D}" type="slidenum">
              <a:rPr lang="en-US" smtClean="0"/>
              <a:t>9</a:t>
            </a:fld>
            <a:endParaRPr lang="en-US"/>
          </a:p>
        </p:txBody>
      </p:sp>
    </p:spTree>
    <p:extLst>
      <p:ext uri="{BB962C8B-B14F-4D97-AF65-F5344CB8AC3E}">
        <p14:creationId xmlns:p14="http://schemas.microsoft.com/office/powerpoint/2010/main" val="1787003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RNN will similarly learn to recognize patterns across time. So a RNN that is trained to translate text might learn that "dog" should be translated differently if preceded by the word "hot".</a:t>
            </a:r>
          </a:p>
          <a:p>
            <a:endParaRPr lang="en-US" dirty="0"/>
          </a:p>
          <a:p>
            <a:endParaRPr lang="en-US" dirty="0"/>
          </a:p>
          <a:p>
            <a:r>
              <a:rPr lang="en-US" dirty="0"/>
              <a:t>https://en.wikipedia.org/wiki/Long_short-term_memory#Applications</a:t>
            </a:r>
          </a:p>
        </p:txBody>
      </p:sp>
      <p:sp>
        <p:nvSpPr>
          <p:cNvPr id="4" name="Slide Number Placeholder 3"/>
          <p:cNvSpPr>
            <a:spLocks noGrp="1"/>
          </p:cNvSpPr>
          <p:nvPr>
            <p:ph type="sldNum" sz="quarter" idx="10"/>
          </p:nvPr>
        </p:nvSpPr>
        <p:spPr/>
        <p:txBody>
          <a:bodyPr/>
          <a:lstStyle/>
          <a:p>
            <a:fld id="{3AB66D5D-560F-4BB0-AE68-92DAE885DC8D}" type="slidenum">
              <a:rPr lang="en-US" smtClean="0"/>
              <a:t>11</a:t>
            </a:fld>
            <a:endParaRPr lang="en-US"/>
          </a:p>
        </p:txBody>
      </p:sp>
    </p:spTree>
    <p:extLst>
      <p:ext uri="{BB962C8B-B14F-4D97-AF65-F5344CB8AC3E}">
        <p14:creationId xmlns:p14="http://schemas.microsoft.com/office/powerpoint/2010/main" val="2805875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Autoencoders (AE) are a family of neural networks for which the input is the same as the output*. It tries to reconstruct its input to produce the same output. </a:t>
            </a:r>
          </a:p>
          <a:p>
            <a:endParaRPr lang="en-US"/>
          </a:p>
          <a:p>
            <a:endParaRPr lang="en-US"/>
          </a:p>
          <a:p>
            <a:r>
              <a:rPr lang="en-US" dirty="0"/>
              <a:t>https://blog.insightdatascience.com/brain-mri-image-segmentation-using-stacked-denoising-autoencoders-4e91417688f6</a:t>
            </a:r>
          </a:p>
          <a:p>
            <a:endParaRPr lang="en-US" dirty="0"/>
          </a:p>
          <a:p>
            <a:r>
              <a:rPr lang="en-US" dirty="0"/>
              <a:t>Brain MRI image segmentation using stacked denoising autoencoders</a:t>
            </a:r>
          </a:p>
          <a:p>
            <a:endParaRPr lang="en-US" dirty="0"/>
          </a:p>
          <a:p>
            <a:r>
              <a:rPr lang="en-US" dirty="0"/>
              <a:t>https://hackernoon.com/autoencoders-deep-learning-bits-1-11731e200694</a:t>
            </a:r>
          </a:p>
        </p:txBody>
      </p:sp>
      <p:sp>
        <p:nvSpPr>
          <p:cNvPr id="4" name="Slide Number Placeholder 3"/>
          <p:cNvSpPr>
            <a:spLocks noGrp="1"/>
          </p:cNvSpPr>
          <p:nvPr>
            <p:ph type="sldNum" sz="quarter" idx="10"/>
          </p:nvPr>
        </p:nvSpPr>
        <p:spPr/>
        <p:txBody>
          <a:bodyPr/>
          <a:lstStyle/>
          <a:p>
            <a:fld id="{3AB66D5D-560F-4BB0-AE68-92DAE885DC8D}" type="slidenum">
              <a:rPr lang="en-US" smtClean="0"/>
              <a:t>12</a:t>
            </a:fld>
            <a:endParaRPr lang="en-US"/>
          </a:p>
        </p:txBody>
      </p:sp>
    </p:spTree>
    <p:extLst>
      <p:ext uri="{BB962C8B-B14F-4D97-AF65-F5344CB8AC3E}">
        <p14:creationId xmlns:p14="http://schemas.microsoft.com/office/powerpoint/2010/main" val="473589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A6F5-A484-4B97-832A-539F6DEAC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927F4D-1996-4A13-B86A-AED1195BC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78A13-4D5E-4BFC-9CBE-B12429D00825}"/>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5" name="Footer Placeholder 4">
            <a:extLst>
              <a:ext uri="{FF2B5EF4-FFF2-40B4-BE49-F238E27FC236}">
                <a16:creationId xmlns:a16="http://schemas.microsoft.com/office/drawing/2014/main" id="{491119C7-B397-4800-9C63-CF081D480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1086D-8EE3-4114-B6B2-C33BF01B643C}"/>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95669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9DCE-F02A-4182-91B2-A312C2BCB2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27CE69-E2B1-45B8-9AD2-33A5896663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C5A7D-D661-42E7-A6E4-4ED5CD15029B}"/>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5" name="Footer Placeholder 4">
            <a:extLst>
              <a:ext uri="{FF2B5EF4-FFF2-40B4-BE49-F238E27FC236}">
                <a16:creationId xmlns:a16="http://schemas.microsoft.com/office/drawing/2014/main" id="{176A523C-C117-4B9C-BA1A-F05E7ED3A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E7208-7DF0-4376-A0E3-0D16BAF5E696}"/>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6671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02A74-B034-4848-A758-3A9BB67384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37C89E-9E00-4B59-AA6B-D25086F1A9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85A5B-E16C-449C-85EE-5121C54D2718}"/>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5" name="Footer Placeholder 4">
            <a:extLst>
              <a:ext uri="{FF2B5EF4-FFF2-40B4-BE49-F238E27FC236}">
                <a16:creationId xmlns:a16="http://schemas.microsoft.com/office/drawing/2014/main" id="{3C88423E-2943-4858-AF7F-EB324C09A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7E420-EB27-4500-8FBD-0C898520364E}"/>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281516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DA63-4882-4584-8A0F-226328D90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6F8A8-ABF9-4154-B8D1-2C29282B0B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20AFB-6242-4DC1-8D74-00DEBC424FB4}"/>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5" name="Footer Placeholder 4">
            <a:extLst>
              <a:ext uri="{FF2B5EF4-FFF2-40B4-BE49-F238E27FC236}">
                <a16:creationId xmlns:a16="http://schemas.microsoft.com/office/drawing/2014/main" id="{A1D8CFEF-ED86-4BA1-AC23-6CDA14319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46D7B-5869-4261-9BF1-E08294BD8520}"/>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346410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3D82-EEBC-4E75-AD38-73C638983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E0B77-C46D-4A7A-B991-E3FEC9895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FD21C7-2404-4527-BF22-5C497177AECB}"/>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5" name="Footer Placeholder 4">
            <a:extLst>
              <a:ext uri="{FF2B5EF4-FFF2-40B4-BE49-F238E27FC236}">
                <a16:creationId xmlns:a16="http://schemas.microsoft.com/office/drawing/2014/main" id="{55875AC9-A54A-4367-B564-0FC1D0965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E57E0-8B22-4C4E-A2CF-D49583EC9B9B}"/>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336609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A9C7-15AB-427B-9C4F-A6D8792B3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13508-E88B-4FC2-AE24-795834F866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6ABAC-50C3-4BEF-A969-635FA20ED1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0C580-B050-494C-A646-FF64723CA0C1}"/>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6" name="Footer Placeholder 5">
            <a:extLst>
              <a:ext uri="{FF2B5EF4-FFF2-40B4-BE49-F238E27FC236}">
                <a16:creationId xmlns:a16="http://schemas.microsoft.com/office/drawing/2014/main" id="{360C52C9-1ECE-45D6-A0E3-484969D83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F8F5F-66AA-4979-A3BF-A1BF4B57F458}"/>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105053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8C28-16C7-4E52-845A-837A49EA5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3837D6-04D4-4BF3-BEB2-5A7C51EAD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C58889-B748-40CB-A4AF-6F53DBDF08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650673-D8E0-482F-8C08-23FDA1E72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307D25-7856-4A8C-AB3E-C24398A944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411E81-2D78-4E96-B09A-28CBB30F86DC}"/>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8" name="Footer Placeholder 7">
            <a:extLst>
              <a:ext uri="{FF2B5EF4-FFF2-40B4-BE49-F238E27FC236}">
                <a16:creationId xmlns:a16="http://schemas.microsoft.com/office/drawing/2014/main" id="{FCE792B8-DD69-40FD-AD54-7E1E06BE0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A6F34-5948-467F-8E9E-B1A28D5F3BBD}"/>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247036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34ED-CAD5-4C14-8DBE-AE5B97A173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FF084-D22B-4C38-85A3-D05ECA3FE0D3}"/>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4" name="Footer Placeholder 3">
            <a:extLst>
              <a:ext uri="{FF2B5EF4-FFF2-40B4-BE49-F238E27FC236}">
                <a16:creationId xmlns:a16="http://schemas.microsoft.com/office/drawing/2014/main" id="{DE050894-7692-4971-BE6F-381E540D41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2F54BB-0EA7-4977-AD01-65F12FF042B6}"/>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20762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DB8A0-3003-40AC-8304-95B19A179AC2}"/>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3" name="Footer Placeholder 2">
            <a:extLst>
              <a:ext uri="{FF2B5EF4-FFF2-40B4-BE49-F238E27FC236}">
                <a16:creationId xmlns:a16="http://schemas.microsoft.com/office/drawing/2014/main" id="{F653EBF3-C3F2-40FD-B7AC-10AD76F5C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A35D19-112C-456C-9B58-43F74402E518}"/>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399397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04EF-E510-47C9-9CE8-1DAEBB2C5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E6E029-E07F-4583-94DA-AC94D8411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C6CDF-F35B-42A3-B3DB-DD888389B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F13B6E-B964-427D-B0EB-AAD6EEAE5779}"/>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6" name="Footer Placeholder 5">
            <a:extLst>
              <a:ext uri="{FF2B5EF4-FFF2-40B4-BE49-F238E27FC236}">
                <a16:creationId xmlns:a16="http://schemas.microsoft.com/office/drawing/2014/main" id="{D5915E22-D098-4F06-8C5F-B4C165740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23B76-1ED3-4EFC-BCDC-89FDFF82C442}"/>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34015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2735-5BE1-4AEA-95A9-DF0265FF4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96B772-B487-48CC-8CD9-742C57E9C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9A9198-C0B1-486B-B6A0-6964F34E1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7A2BB4-114E-4623-B263-ACE03832EA32}"/>
              </a:ext>
            </a:extLst>
          </p:cNvPr>
          <p:cNvSpPr>
            <a:spLocks noGrp="1"/>
          </p:cNvSpPr>
          <p:nvPr>
            <p:ph type="dt" sz="half" idx="10"/>
          </p:nvPr>
        </p:nvSpPr>
        <p:spPr/>
        <p:txBody>
          <a:bodyPr/>
          <a:lstStyle/>
          <a:p>
            <a:fld id="{3F39543D-F64A-482A-863B-1ED4073A3C40}" type="datetimeFigureOut">
              <a:rPr lang="en-US" smtClean="0"/>
              <a:t>7/28/2018</a:t>
            </a:fld>
            <a:endParaRPr lang="en-US"/>
          </a:p>
        </p:txBody>
      </p:sp>
      <p:sp>
        <p:nvSpPr>
          <p:cNvPr id="6" name="Footer Placeholder 5">
            <a:extLst>
              <a:ext uri="{FF2B5EF4-FFF2-40B4-BE49-F238E27FC236}">
                <a16:creationId xmlns:a16="http://schemas.microsoft.com/office/drawing/2014/main" id="{E03D0BC4-B2F5-4C7B-92EF-BE831868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5B07A-C720-4CD4-9FCE-7B9B1C43976A}"/>
              </a:ext>
            </a:extLst>
          </p:cNvPr>
          <p:cNvSpPr>
            <a:spLocks noGrp="1"/>
          </p:cNvSpPr>
          <p:nvPr>
            <p:ph type="sldNum" sz="quarter" idx="12"/>
          </p:nvPr>
        </p:nvSpPr>
        <p:spPr/>
        <p:txBody>
          <a:bodyPr/>
          <a:lstStyle/>
          <a:p>
            <a:fld id="{23ABD9F2-2425-4881-B8A9-0756ECF738AC}" type="slidenum">
              <a:rPr lang="en-US" smtClean="0"/>
              <a:t>‹#›</a:t>
            </a:fld>
            <a:endParaRPr lang="en-US"/>
          </a:p>
        </p:txBody>
      </p:sp>
    </p:spTree>
    <p:extLst>
      <p:ext uri="{BB962C8B-B14F-4D97-AF65-F5344CB8AC3E}">
        <p14:creationId xmlns:p14="http://schemas.microsoft.com/office/powerpoint/2010/main" val="41500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5F2D3-902C-4803-A8A3-162268984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37411-5212-4343-86A9-ACDE73DA9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21BCB-4C93-48DB-A474-F9459B816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543D-F64A-482A-863B-1ED4073A3C40}" type="datetimeFigureOut">
              <a:rPr lang="en-US" smtClean="0"/>
              <a:t>7/28/2018</a:t>
            </a:fld>
            <a:endParaRPr lang="en-US"/>
          </a:p>
        </p:txBody>
      </p:sp>
      <p:sp>
        <p:nvSpPr>
          <p:cNvPr id="5" name="Footer Placeholder 4">
            <a:extLst>
              <a:ext uri="{FF2B5EF4-FFF2-40B4-BE49-F238E27FC236}">
                <a16:creationId xmlns:a16="http://schemas.microsoft.com/office/drawing/2014/main" id="{CEA2A438-DF2A-41BF-AC74-DB90614E8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9F695-7453-4133-AFED-7D52177D1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BD9F2-2425-4881-B8A9-0756ECF738AC}" type="slidenum">
              <a:rPr lang="en-US" smtClean="0"/>
              <a:t>‹#›</a:t>
            </a:fld>
            <a:endParaRPr lang="en-US"/>
          </a:p>
        </p:txBody>
      </p:sp>
    </p:spTree>
    <p:extLst>
      <p:ext uri="{BB962C8B-B14F-4D97-AF65-F5344CB8AC3E}">
        <p14:creationId xmlns:p14="http://schemas.microsoft.com/office/powerpoint/2010/main" val="53831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EA51-C756-4213-9D68-099A5277CEBD}"/>
              </a:ext>
            </a:extLst>
          </p:cNvPr>
          <p:cNvSpPr>
            <a:spLocks noGrp="1"/>
          </p:cNvSpPr>
          <p:nvPr>
            <p:ph type="ctrTitle"/>
          </p:nvPr>
        </p:nvSpPr>
        <p:spPr/>
        <p:txBody>
          <a:bodyPr/>
          <a:lstStyle/>
          <a:p>
            <a:r>
              <a:rPr lang="en-US" dirty="0"/>
              <a:t>Machine Learning Applications</a:t>
            </a:r>
          </a:p>
        </p:txBody>
      </p:sp>
      <p:sp>
        <p:nvSpPr>
          <p:cNvPr id="3" name="Subtitle 2">
            <a:extLst>
              <a:ext uri="{FF2B5EF4-FFF2-40B4-BE49-F238E27FC236}">
                <a16:creationId xmlns:a16="http://schemas.microsoft.com/office/drawing/2014/main" id="{85F20404-6BE1-4E35-8367-E4C380CECCEF}"/>
              </a:ext>
            </a:extLst>
          </p:cNvPr>
          <p:cNvSpPr>
            <a:spLocks noGrp="1"/>
          </p:cNvSpPr>
          <p:nvPr>
            <p:ph type="subTitle" idx="1"/>
          </p:nvPr>
        </p:nvSpPr>
        <p:spPr/>
        <p:txBody>
          <a:bodyPr/>
          <a:lstStyle/>
          <a:p>
            <a:r>
              <a:rPr lang="en-US" dirty="0"/>
              <a:t>Smriti Singh and Phansa Chaonpoj</a:t>
            </a:r>
          </a:p>
          <a:p>
            <a:endParaRPr lang="en-US" dirty="0"/>
          </a:p>
        </p:txBody>
      </p:sp>
    </p:spTree>
    <p:extLst>
      <p:ext uri="{BB962C8B-B14F-4D97-AF65-F5344CB8AC3E}">
        <p14:creationId xmlns:p14="http://schemas.microsoft.com/office/powerpoint/2010/main" val="47040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3726-4F31-4F81-9017-E5D57FF0C5D9}"/>
              </a:ext>
            </a:extLst>
          </p:cNvPr>
          <p:cNvSpPr>
            <a:spLocks noGrp="1"/>
          </p:cNvSpPr>
          <p:nvPr>
            <p:ph type="title"/>
          </p:nvPr>
        </p:nvSpPr>
        <p:spPr/>
        <p:txBody>
          <a:bodyPr/>
          <a:lstStyle/>
          <a:p>
            <a:r>
              <a:rPr lang="en-US" dirty="0"/>
              <a:t>CNN Continued </a:t>
            </a:r>
          </a:p>
        </p:txBody>
      </p:sp>
      <p:pic>
        <p:nvPicPr>
          <p:cNvPr id="4" name="Content Placeholder 3">
            <a:extLst>
              <a:ext uri="{FF2B5EF4-FFF2-40B4-BE49-F238E27FC236}">
                <a16:creationId xmlns:a16="http://schemas.microsoft.com/office/drawing/2014/main" id="{75740835-C567-47FA-9251-5E06ACC08A9D}"/>
              </a:ext>
            </a:extLst>
          </p:cNvPr>
          <p:cNvPicPr>
            <a:picLocks noGrp="1" noChangeAspect="1"/>
          </p:cNvPicPr>
          <p:nvPr>
            <p:ph idx="1"/>
          </p:nvPr>
        </p:nvPicPr>
        <p:blipFill>
          <a:blip r:embed="rId2"/>
          <a:stretch>
            <a:fillRect/>
          </a:stretch>
        </p:blipFill>
        <p:spPr>
          <a:xfrm>
            <a:off x="1475001" y="1965961"/>
            <a:ext cx="9241997" cy="3484086"/>
          </a:xfrm>
          <a:prstGeom prst="rect">
            <a:avLst/>
          </a:prstGeom>
        </p:spPr>
      </p:pic>
    </p:spTree>
    <p:extLst>
      <p:ext uri="{BB962C8B-B14F-4D97-AF65-F5344CB8AC3E}">
        <p14:creationId xmlns:p14="http://schemas.microsoft.com/office/powerpoint/2010/main" val="117927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36A-736A-4B3B-8B31-95BF9CEF0B7F}"/>
              </a:ext>
            </a:extLst>
          </p:cNvPr>
          <p:cNvSpPr>
            <a:spLocks noGrp="1"/>
          </p:cNvSpPr>
          <p:nvPr>
            <p:ph type="title"/>
          </p:nvPr>
        </p:nvSpPr>
        <p:spPr/>
        <p:txBody>
          <a:bodyPr/>
          <a:lstStyle/>
          <a:p>
            <a:r>
              <a:rPr lang="en-US" dirty="0"/>
              <a:t>Recurrent Neural Network (RNN or LSTM)</a:t>
            </a:r>
          </a:p>
        </p:txBody>
      </p:sp>
      <p:sp>
        <p:nvSpPr>
          <p:cNvPr id="3" name="Content Placeholder 2">
            <a:extLst>
              <a:ext uri="{FF2B5EF4-FFF2-40B4-BE49-F238E27FC236}">
                <a16:creationId xmlns:a16="http://schemas.microsoft.com/office/drawing/2014/main" id="{299F7D43-A9D3-4607-94EC-42040C9D1975}"/>
              </a:ext>
            </a:extLst>
          </p:cNvPr>
          <p:cNvSpPr>
            <a:spLocks noGrp="1"/>
          </p:cNvSpPr>
          <p:nvPr>
            <p:ph idx="1"/>
          </p:nvPr>
        </p:nvSpPr>
        <p:spPr>
          <a:xfrm>
            <a:off x="838200" y="1825625"/>
            <a:ext cx="4853940" cy="4351338"/>
          </a:xfrm>
        </p:spPr>
        <p:txBody>
          <a:bodyPr>
            <a:normAutofit fontScale="92500"/>
          </a:bodyPr>
          <a:lstStyle/>
          <a:p>
            <a:r>
              <a:rPr lang="en-US" dirty="0"/>
              <a:t>Sentiment analysis (LSTM)</a:t>
            </a:r>
          </a:p>
          <a:p>
            <a:r>
              <a:rPr lang="en-US" dirty="0"/>
              <a:t>Speech recognition </a:t>
            </a:r>
          </a:p>
          <a:p>
            <a:r>
              <a:rPr lang="en-US" dirty="0"/>
              <a:t>Anomaly detection in time series </a:t>
            </a:r>
          </a:p>
          <a:p>
            <a:r>
              <a:rPr lang="en-US" dirty="0"/>
              <a:t>Grammar learning </a:t>
            </a:r>
          </a:p>
          <a:p>
            <a:r>
              <a:rPr lang="en-US" dirty="0"/>
              <a:t>Hand writing recognition </a:t>
            </a:r>
          </a:p>
          <a:p>
            <a:r>
              <a:rPr lang="en-US" dirty="0"/>
              <a:t>Human action recognition </a:t>
            </a:r>
          </a:p>
          <a:p>
            <a:r>
              <a:rPr lang="en-US" dirty="0"/>
              <a:t>Sign language translation </a:t>
            </a:r>
          </a:p>
          <a:p>
            <a:r>
              <a:rPr lang="en-US" dirty="0"/>
              <a:t>Prediction in medical care pathways </a:t>
            </a:r>
          </a:p>
        </p:txBody>
      </p:sp>
      <p:pic>
        <p:nvPicPr>
          <p:cNvPr id="4" name="Picture 3">
            <a:extLst>
              <a:ext uri="{FF2B5EF4-FFF2-40B4-BE49-F238E27FC236}">
                <a16:creationId xmlns:a16="http://schemas.microsoft.com/office/drawing/2014/main" id="{17943AFD-EEA5-4F43-8312-51F4E39BE033}"/>
              </a:ext>
            </a:extLst>
          </p:cNvPr>
          <p:cNvPicPr>
            <a:picLocks noChangeAspect="1"/>
          </p:cNvPicPr>
          <p:nvPr/>
        </p:nvPicPr>
        <p:blipFill>
          <a:blip r:embed="rId3"/>
          <a:stretch>
            <a:fillRect/>
          </a:stretch>
        </p:blipFill>
        <p:spPr>
          <a:xfrm>
            <a:off x="5924549" y="1825625"/>
            <a:ext cx="5302533" cy="3912235"/>
          </a:xfrm>
          <a:prstGeom prst="rect">
            <a:avLst/>
          </a:prstGeom>
        </p:spPr>
      </p:pic>
    </p:spTree>
    <p:extLst>
      <p:ext uri="{BB962C8B-B14F-4D97-AF65-F5344CB8AC3E}">
        <p14:creationId xmlns:p14="http://schemas.microsoft.com/office/powerpoint/2010/main" val="386496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36A-736A-4B3B-8B31-95BF9CEF0B7F}"/>
              </a:ext>
            </a:extLst>
          </p:cNvPr>
          <p:cNvSpPr>
            <a:spLocks noGrp="1"/>
          </p:cNvSpPr>
          <p:nvPr>
            <p:ph type="title"/>
          </p:nvPr>
        </p:nvSpPr>
        <p:spPr/>
        <p:txBody>
          <a:bodyPr/>
          <a:lstStyle/>
          <a:p>
            <a:r>
              <a:rPr lang="en-US" dirty="0"/>
              <a:t>Autoencoder</a:t>
            </a:r>
          </a:p>
        </p:txBody>
      </p:sp>
      <p:sp>
        <p:nvSpPr>
          <p:cNvPr id="3" name="Content Placeholder 2">
            <a:extLst>
              <a:ext uri="{FF2B5EF4-FFF2-40B4-BE49-F238E27FC236}">
                <a16:creationId xmlns:a16="http://schemas.microsoft.com/office/drawing/2014/main" id="{299F7D43-A9D3-4607-94EC-42040C9D1975}"/>
              </a:ext>
            </a:extLst>
          </p:cNvPr>
          <p:cNvSpPr>
            <a:spLocks noGrp="1"/>
          </p:cNvSpPr>
          <p:nvPr>
            <p:ph idx="1"/>
          </p:nvPr>
        </p:nvSpPr>
        <p:spPr>
          <a:xfrm>
            <a:off x="838200" y="1825625"/>
            <a:ext cx="5257800" cy="2174875"/>
          </a:xfrm>
        </p:spPr>
        <p:txBody>
          <a:bodyPr>
            <a:normAutofit/>
          </a:bodyPr>
          <a:lstStyle/>
          <a:p>
            <a:r>
              <a:rPr lang="en-US" dirty="0"/>
              <a:t>Data denoising </a:t>
            </a:r>
          </a:p>
          <a:p>
            <a:r>
              <a:rPr lang="en-US" dirty="0"/>
              <a:t>Dimensionality reduction </a:t>
            </a:r>
          </a:p>
          <a:p>
            <a:r>
              <a:rPr lang="en-US" dirty="0"/>
              <a:t>Image reconstruction </a:t>
            </a:r>
          </a:p>
          <a:p>
            <a:r>
              <a:rPr lang="en-US" dirty="0"/>
              <a:t>Image colorization</a:t>
            </a:r>
          </a:p>
          <a:p>
            <a:endParaRPr lang="en-US" dirty="0"/>
          </a:p>
        </p:txBody>
      </p:sp>
      <p:pic>
        <p:nvPicPr>
          <p:cNvPr id="4" name="Picture 3">
            <a:extLst>
              <a:ext uri="{FF2B5EF4-FFF2-40B4-BE49-F238E27FC236}">
                <a16:creationId xmlns:a16="http://schemas.microsoft.com/office/drawing/2014/main" id="{289305D8-1A4F-46D8-A7C6-E988C30D0874}"/>
              </a:ext>
            </a:extLst>
          </p:cNvPr>
          <p:cNvPicPr>
            <a:picLocks noChangeAspect="1"/>
          </p:cNvPicPr>
          <p:nvPr/>
        </p:nvPicPr>
        <p:blipFill>
          <a:blip r:embed="rId3"/>
          <a:stretch>
            <a:fillRect/>
          </a:stretch>
        </p:blipFill>
        <p:spPr>
          <a:xfrm>
            <a:off x="2012632" y="4135437"/>
            <a:ext cx="7800975" cy="2543175"/>
          </a:xfrm>
          <a:prstGeom prst="rect">
            <a:avLst/>
          </a:prstGeom>
        </p:spPr>
      </p:pic>
    </p:spTree>
    <p:extLst>
      <p:ext uri="{BB962C8B-B14F-4D97-AF65-F5344CB8AC3E}">
        <p14:creationId xmlns:p14="http://schemas.microsoft.com/office/powerpoint/2010/main" val="248177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06C3-7634-4B7E-B837-804ACF9D75BF}"/>
              </a:ext>
            </a:extLst>
          </p:cNvPr>
          <p:cNvSpPr>
            <a:spLocks noGrp="1"/>
          </p:cNvSpPr>
          <p:nvPr>
            <p:ph type="title"/>
          </p:nvPr>
        </p:nvSpPr>
        <p:spPr/>
        <p:txBody>
          <a:bodyPr/>
          <a:lstStyle/>
          <a:p>
            <a:r>
              <a:rPr lang="en-US" dirty="0"/>
              <a:t>Linear Regression Algorithm </a:t>
            </a:r>
          </a:p>
        </p:txBody>
      </p:sp>
      <p:sp>
        <p:nvSpPr>
          <p:cNvPr id="3" name="Content Placeholder 2">
            <a:extLst>
              <a:ext uri="{FF2B5EF4-FFF2-40B4-BE49-F238E27FC236}">
                <a16:creationId xmlns:a16="http://schemas.microsoft.com/office/drawing/2014/main" id="{AD77FB11-FE5A-40D0-ABDF-F1A049FBE8EE}"/>
              </a:ext>
            </a:extLst>
          </p:cNvPr>
          <p:cNvSpPr>
            <a:spLocks noGrp="1"/>
          </p:cNvSpPr>
          <p:nvPr>
            <p:ph idx="1"/>
          </p:nvPr>
        </p:nvSpPr>
        <p:spPr>
          <a:xfrm>
            <a:off x="838200" y="1825625"/>
            <a:ext cx="3825240" cy="4351338"/>
          </a:xfrm>
        </p:spPr>
        <p:txBody>
          <a:bodyPr>
            <a:normAutofit fontScale="92500"/>
          </a:bodyPr>
          <a:lstStyle/>
          <a:p>
            <a:pPr marL="0" indent="0">
              <a:buNone/>
            </a:pPr>
            <a:r>
              <a:rPr lang="en-US" dirty="0"/>
              <a:t>For linear data</a:t>
            </a:r>
          </a:p>
          <a:p>
            <a:pPr marL="0" indent="0">
              <a:buNone/>
            </a:pPr>
            <a:r>
              <a:rPr lang="en-US" dirty="0"/>
              <a:t>Simple</a:t>
            </a:r>
          </a:p>
          <a:p>
            <a:pPr marL="0" indent="0">
              <a:buNone/>
            </a:pPr>
            <a:r>
              <a:rPr lang="en-US" b="1" dirty="0"/>
              <a:t>Applications:</a:t>
            </a:r>
          </a:p>
          <a:p>
            <a:r>
              <a:rPr lang="en-US" dirty="0"/>
              <a:t>Predictions of future data</a:t>
            </a:r>
          </a:p>
          <a:p>
            <a:r>
              <a:rPr lang="en-US" dirty="0"/>
              <a:t>Financial forecasting</a:t>
            </a:r>
          </a:p>
          <a:p>
            <a:r>
              <a:rPr lang="en-US" dirty="0"/>
              <a:t>Software cost prediction</a:t>
            </a:r>
          </a:p>
          <a:p>
            <a:r>
              <a:rPr lang="en-US" dirty="0"/>
              <a:t>Restructuring budget</a:t>
            </a:r>
          </a:p>
          <a:p>
            <a:r>
              <a:rPr lang="en-US" dirty="0"/>
              <a:t>Crime data mining </a:t>
            </a:r>
          </a:p>
          <a:p>
            <a:endParaRPr lang="en-US" dirty="0"/>
          </a:p>
          <a:p>
            <a:pPr marL="0" indent="0">
              <a:buNone/>
            </a:pPr>
            <a:endParaRPr lang="en-US" b="1" dirty="0"/>
          </a:p>
          <a:p>
            <a:endParaRPr lang="en-US" dirty="0"/>
          </a:p>
          <a:p>
            <a:endParaRPr lang="en-US" dirty="0"/>
          </a:p>
        </p:txBody>
      </p:sp>
      <p:pic>
        <p:nvPicPr>
          <p:cNvPr id="5" name="Picture 4">
            <a:extLst>
              <a:ext uri="{FF2B5EF4-FFF2-40B4-BE49-F238E27FC236}">
                <a16:creationId xmlns:a16="http://schemas.microsoft.com/office/drawing/2014/main" id="{0F6F48FB-E3FB-4276-A66B-6CAA3B4F2C45}"/>
              </a:ext>
            </a:extLst>
          </p:cNvPr>
          <p:cNvPicPr>
            <a:picLocks noChangeAspect="1"/>
          </p:cNvPicPr>
          <p:nvPr/>
        </p:nvPicPr>
        <p:blipFill>
          <a:blip r:embed="rId3"/>
          <a:stretch>
            <a:fillRect/>
          </a:stretch>
        </p:blipFill>
        <p:spPr>
          <a:xfrm>
            <a:off x="4663440" y="1690688"/>
            <a:ext cx="6774407" cy="4351338"/>
          </a:xfrm>
          <a:prstGeom prst="rect">
            <a:avLst/>
          </a:prstGeom>
        </p:spPr>
      </p:pic>
    </p:spTree>
    <p:extLst>
      <p:ext uri="{BB962C8B-B14F-4D97-AF65-F5344CB8AC3E}">
        <p14:creationId xmlns:p14="http://schemas.microsoft.com/office/powerpoint/2010/main" val="4428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E32A-6B2A-46A1-830E-C81C7154B436}"/>
              </a:ext>
            </a:extLst>
          </p:cNvPr>
          <p:cNvSpPr>
            <a:spLocks noGrp="1"/>
          </p:cNvSpPr>
          <p:nvPr>
            <p:ph type="title"/>
          </p:nvPr>
        </p:nvSpPr>
        <p:spPr/>
        <p:txBody>
          <a:bodyPr/>
          <a:lstStyle/>
          <a:p>
            <a:r>
              <a:rPr lang="en-US" dirty="0"/>
              <a:t>Logistic Regression </a:t>
            </a:r>
          </a:p>
        </p:txBody>
      </p:sp>
      <p:sp>
        <p:nvSpPr>
          <p:cNvPr id="3" name="Content Placeholder 2">
            <a:extLst>
              <a:ext uri="{FF2B5EF4-FFF2-40B4-BE49-F238E27FC236}">
                <a16:creationId xmlns:a16="http://schemas.microsoft.com/office/drawing/2014/main" id="{7AD46F46-AB84-40D3-BEAA-9F77E1C32333}"/>
              </a:ext>
            </a:extLst>
          </p:cNvPr>
          <p:cNvSpPr>
            <a:spLocks noGrp="1"/>
          </p:cNvSpPr>
          <p:nvPr>
            <p:ph idx="1"/>
          </p:nvPr>
        </p:nvSpPr>
        <p:spPr>
          <a:xfrm>
            <a:off x="838200" y="1825625"/>
            <a:ext cx="5082540" cy="4351338"/>
          </a:xfrm>
        </p:spPr>
        <p:txBody>
          <a:bodyPr/>
          <a:lstStyle/>
          <a:p>
            <a:pPr marL="0" indent="0">
              <a:buNone/>
            </a:pPr>
            <a:r>
              <a:rPr lang="en-US" b="1" dirty="0"/>
              <a:t>Applications</a:t>
            </a:r>
          </a:p>
          <a:p>
            <a:r>
              <a:rPr lang="en-US" dirty="0"/>
              <a:t>Image segmentation and categorization</a:t>
            </a:r>
          </a:p>
          <a:p>
            <a:r>
              <a:rPr lang="en-US" dirty="0"/>
              <a:t>Geographic image processing</a:t>
            </a:r>
          </a:p>
          <a:p>
            <a:r>
              <a:rPr lang="en-US" dirty="0"/>
              <a:t>Handwriting recognition</a:t>
            </a:r>
          </a:p>
          <a:p>
            <a:r>
              <a:rPr lang="en-US" dirty="0"/>
              <a:t>Healthcare</a:t>
            </a:r>
          </a:p>
        </p:txBody>
      </p:sp>
      <p:pic>
        <p:nvPicPr>
          <p:cNvPr id="4" name="Picture 3">
            <a:extLst>
              <a:ext uri="{FF2B5EF4-FFF2-40B4-BE49-F238E27FC236}">
                <a16:creationId xmlns:a16="http://schemas.microsoft.com/office/drawing/2014/main" id="{7AA721DF-2594-4549-BAC8-5D9F331B01E6}"/>
              </a:ext>
            </a:extLst>
          </p:cNvPr>
          <p:cNvPicPr>
            <a:picLocks noChangeAspect="1"/>
          </p:cNvPicPr>
          <p:nvPr/>
        </p:nvPicPr>
        <p:blipFill>
          <a:blip r:embed="rId3"/>
          <a:stretch>
            <a:fillRect/>
          </a:stretch>
        </p:blipFill>
        <p:spPr>
          <a:xfrm>
            <a:off x="6271262" y="1690688"/>
            <a:ext cx="5504840" cy="3241168"/>
          </a:xfrm>
          <a:prstGeom prst="rect">
            <a:avLst/>
          </a:prstGeom>
        </p:spPr>
      </p:pic>
    </p:spTree>
    <p:extLst>
      <p:ext uri="{BB962C8B-B14F-4D97-AF65-F5344CB8AC3E}">
        <p14:creationId xmlns:p14="http://schemas.microsoft.com/office/powerpoint/2010/main" val="357458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36A-736A-4B3B-8B31-95BF9CEF0B7F}"/>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299F7D43-A9D3-4607-94EC-42040C9D1975}"/>
              </a:ext>
            </a:extLst>
          </p:cNvPr>
          <p:cNvSpPr>
            <a:spLocks noGrp="1"/>
          </p:cNvSpPr>
          <p:nvPr>
            <p:ph idx="1"/>
          </p:nvPr>
        </p:nvSpPr>
        <p:spPr>
          <a:xfrm>
            <a:off x="838200" y="1825625"/>
            <a:ext cx="3385457" cy="4009118"/>
          </a:xfrm>
        </p:spPr>
        <p:txBody>
          <a:bodyPr/>
          <a:lstStyle/>
          <a:p>
            <a:pPr marL="0" indent="0">
              <a:buNone/>
            </a:pPr>
            <a:r>
              <a:rPr lang="en-US" b="1" dirty="0"/>
              <a:t>Application </a:t>
            </a:r>
          </a:p>
          <a:p>
            <a:r>
              <a:rPr lang="en-US" dirty="0"/>
              <a:t>Data mining </a:t>
            </a:r>
          </a:p>
          <a:p>
            <a:r>
              <a:rPr lang="en-US" dirty="0"/>
              <a:t>Classifying</a:t>
            </a:r>
          </a:p>
          <a:p>
            <a:r>
              <a:rPr lang="en-US" dirty="0"/>
              <a:t>Predictions</a:t>
            </a:r>
          </a:p>
          <a:p>
            <a:r>
              <a:rPr lang="en-US" dirty="0"/>
              <a:t>Decision making </a:t>
            </a:r>
          </a:p>
          <a:p>
            <a:endParaRPr lang="en-US" dirty="0"/>
          </a:p>
          <a:p>
            <a:endParaRPr lang="en-US" dirty="0"/>
          </a:p>
        </p:txBody>
      </p:sp>
      <p:pic>
        <p:nvPicPr>
          <p:cNvPr id="4" name="Picture 3">
            <a:extLst>
              <a:ext uri="{FF2B5EF4-FFF2-40B4-BE49-F238E27FC236}">
                <a16:creationId xmlns:a16="http://schemas.microsoft.com/office/drawing/2014/main" id="{20B24624-8CFF-4434-97CE-7313663A8E0D}"/>
              </a:ext>
            </a:extLst>
          </p:cNvPr>
          <p:cNvPicPr>
            <a:picLocks noChangeAspect="1"/>
          </p:cNvPicPr>
          <p:nvPr/>
        </p:nvPicPr>
        <p:blipFill>
          <a:blip r:embed="rId3"/>
          <a:stretch>
            <a:fillRect/>
          </a:stretch>
        </p:blipFill>
        <p:spPr>
          <a:xfrm>
            <a:off x="4746171" y="1638300"/>
            <a:ext cx="6353175" cy="3581400"/>
          </a:xfrm>
          <a:prstGeom prst="rect">
            <a:avLst/>
          </a:prstGeom>
        </p:spPr>
      </p:pic>
    </p:spTree>
    <p:extLst>
      <p:ext uri="{BB962C8B-B14F-4D97-AF65-F5344CB8AC3E}">
        <p14:creationId xmlns:p14="http://schemas.microsoft.com/office/powerpoint/2010/main" val="120629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36A-736A-4B3B-8B31-95BF9CEF0B7F}"/>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299F7D43-A9D3-4607-94EC-42040C9D1975}"/>
              </a:ext>
            </a:extLst>
          </p:cNvPr>
          <p:cNvSpPr>
            <a:spLocks noGrp="1"/>
          </p:cNvSpPr>
          <p:nvPr>
            <p:ph idx="1"/>
          </p:nvPr>
        </p:nvSpPr>
        <p:spPr>
          <a:xfrm>
            <a:off x="838200" y="1825625"/>
            <a:ext cx="5257800" cy="4351338"/>
          </a:xfrm>
        </p:spPr>
        <p:txBody>
          <a:bodyPr/>
          <a:lstStyle/>
          <a:p>
            <a:r>
              <a:rPr lang="en-US" dirty="0"/>
              <a:t>Classification Problems</a:t>
            </a:r>
          </a:p>
          <a:p>
            <a:r>
              <a:rPr lang="en-US" dirty="0"/>
              <a:t>Projecting to different dimensionality (</a:t>
            </a:r>
            <a:r>
              <a:rPr lang="en-US" dirty="0" err="1"/>
              <a:t>Kernal</a:t>
            </a:r>
            <a:r>
              <a:rPr lang="en-US" dirty="0"/>
              <a:t> function)</a:t>
            </a:r>
          </a:p>
          <a:p>
            <a:r>
              <a:rPr lang="en-US" dirty="0"/>
              <a:t>Categorizing the extreme cases </a:t>
            </a:r>
          </a:p>
          <a:p>
            <a:endParaRPr lang="en-US" dirty="0"/>
          </a:p>
          <a:p>
            <a:endParaRPr lang="en-US" dirty="0"/>
          </a:p>
        </p:txBody>
      </p:sp>
      <p:pic>
        <p:nvPicPr>
          <p:cNvPr id="4" name="Picture 3">
            <a:extLst>
              <a:ext uri="{FF2B5EF4-FFF2-40B4-BE49-F238E27FC236}">
                <a16:creationId xmlns:a16="http://schemas.microsoft.com/office/drawing/2014/main" id="{BDA161E8-9DB1-4D83-9E86-DE41AA2B04EA}"/>
              </a:ext>
            </a:extLst>
          </p:cNvPr>
          <p:cNvPicPr>
            <a:picLocks noChangeAspect="1"/>
          </p:cNvPicPr>
          <p:nvPr/>
        </p:nvPicPr>
        <p:blipFill>
          <a:blip r:embed="rId3"/>
          <a:stretch>
            <a:fillRect/>
          </a:stretch>
        </p:blipFill>
        <p:spPr>
          <a:xfrm>
            <a:off x="6096000" y="1684792"/>
            <a:ext cx="5334000" cy="3076575"/>
          </a:xfrm>
          <a:prstGeom prst="rect">
            <a:avLst/>
          </a:prstGeom>
        </p:spPr>
      </p:pic>
    </p:spTree>
    <p:extLst>
      <p:ext uri="{BB962C8B-B14F-4D97-AF65-F5344CB8AC3E}">
        <p14:creationId xmlns:p14="http://schemas.microsoft.com/office/powerpoint/2010/main" val="410407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36A-736A-4B3B-8B31-95BF9CEF0B7F}"/>
              </a:ext>
            </a:extLst>
          </p:cNvPr>
          <p:cNvSpPr>
            <a:spLocks noGrp="1"/>
          </p:cNvSpPr>
          <p:nvPr>
            <p:ph type="title"/>
          </p:nvPr>
        </p:nvSpPr>
        <p:spPr/>
        <p:txBody>
          <a:bodyPr/>
          <a:lstStyle/>
          <a:p>
            <a:r>
              <a:rPr lang="en-US" dirty="0"/>
              <a:t>Clustering Algorithm </a:t>
            </a:r>
          </a:p>
        </p:txBody>
      </p:sp>
      <p:sp>
        <p:nvSpPr>
          <p:cNvPr id="3" name="Content Placeholder 2">
            <a:extLst>
              <a:ext uri="{FF2B5EF4-FFF2-40B4-BE49-F238E27FC236}">
                <a16:creationId xmlns:a16="http://schemas.microsoft.com/office/drawing/2014/main" id="{299F7D43-A9D3-4607-94EC-42040C9D1975}"/>
              </a:ext>
            </a:extLst>
          </p:cNvPr>
          <p:cNvSpPr>
            <a:spLocks noGrp="1"/>
          </p:cNvSpPr>
          <p:nvPr>
            <p:ph idx="1"/>
          </p:nvPr>
        </p:nvSpPr>
        <p:spPr/>
        <p:txBody>
          <a:bodyPr/>
          <a:lstStyle/>
          <a:p>
            <a:r>
              <a:rPr lang="en-US" dirty="0"/>
              <a:t>Categorizing data</a:t>
            </a:r>
          </a:p>
          <a:p>
            <a:r>
              <a:rPr lang="en-US" dirty="0"/>
              <a:t>Customer segmentation </a:t>
            </a:r>
          </a:p>
          <a:p>
            <a:r>
              <a:rPr lang="en-US" dirty="0"/>
              <a:t>Stat analysis </a:t>
            </a:r>
          </a:p>
          <a:p>
            <a:r>
              <a:rPr lang="en-US" dirty="0"/>
              <a:t>Insurance fraud detection </a:t>
            </a:r>
          </a:p>
          <a:p>
            <a:r>
              <a:rPr lang="en-US" dirty="0"/>
              <a:t>Rideshare data analysis</a:t>
            </a:r>
          </a:p>
          <a:p>
            <a:r>
              <a:rPr lang="en-US" dirty="0"/>
              <a:t>Cyber profiling criminals </a:t>
            </a:r>
          </a:p>
          <a:p>
            <a:endParaRPr lang="en-US" dirty="0"/>
          </a:p>
        </p:txBody>
      </p:sp>
      <p:pic>
        <p:nvPicPr>
          <p:cNvPr id="4" name="Picture 3">
            <a:extLst>
              <a:ext uri="{FF2B5EF4-FFF2-40B4-BE49-F238E27FC236}">
                <a16:creationId xmlns:a16="http://schemas.microsoft.com/office/drawing/2014/main" id="{0462ECC7-1754-4F75-A755-4B05BD9DF492}"/>
              </a:ext>
            </a:extLst>
          </p:cNvPr>
          <p:cNvPicPr>
            <a:picLocks noChangeAspect="1"/>
          </p:cNvPicPr>
          <p:nvPr/>
        </p:nvPicPr>
        <p:blipFill>
          <a:blip r:embed="rId3"/>
          <a:stretch>
            <a:fillRect/>
          </a:stretch>
        </p:blipFill>
        <p:spPr>
          <a:xfrm>
            <a:off x="6574971" y="1060563"/>
            <a:ext cx="4648200" cy="3486150"/>
          </a:xfrm>
          <a:prstGeom prst="rect">
            <a:avLst/>
          </a:prstGeom>
        </p:spPr>
      </p:pic>
    </p:spTree>
    <p:extLst>
      <p:ext uri="{BB962C8B-B14F-4D97-AF65-F5344CB8AC3E}">
        <p14:creationId xmlns:p14="http://schemas.microsoft.com/office/powerpoint/2010/main" val="229053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36A-736A-4B3B-8B31-95BF9CEF0B7F}"/>
              </a:ext>
            </a:extLst>
          </p:cNvPr>
          <p:cNvSpPr>
            <a:spLocks noGrp="1"/>
          </p:cNvSpPr>
          <p:nvPr>
            <p:ph type="title"/>
          </p:nvPr>
        </p:nvSpPr>
        <p:spPr/>
        <p:txBody>
          <a:bodyPr/>
          <a:lstStyle/>
          <a:p>
            <a:r>
              <a:rPr lang="en-US" dirty="0"/>
              <a:t>Naïve Bayes </a:t>
            </a:r>
          </a:p>
        </p:txBody>
      </p:sp>
      <p:sp>
        <p:nvSpPr>
          <p:cNvPr id="3" name="Content Placeholder 2">
            <a:extLst>
              <a:ext uri="{FF2B5EF4-FFF2-40B4-BE49-F238E27FC236}">
                <a16:creationId xmlns:a16="http://schemas.microsoft.com/office/drawing/2014/main" id="{299F7D43-A9D3-4607-94EC-42040C9D1975}"/>
              </a:ext>
            </a:extLst>
          </p:cNvPr>
          <p:cNvSpPr>
            <a:spLocks noGrp="1"/>
          </p:cNvSpPr>
          <p:nvPr>
            <p:ph idx="1"/>
          </p:nvPr>
        </p:nvSpPr>
        <p:spPr>
          <a:xfrm>
            <a:off x="838200" y="1825625"/>
            <a:ext cx="5013960" cy="4351338"/>
          </a:xfrm>
        </p:spPr>
        <p:txBody>
          <a:bodyPr/>
          <a:lstStyle/>
          <a:p>
            <a:r>
              <a:rPr lang="en-US" dirty="0"/>
              <a:t>Best for category variable analysis </a:t>
            </a:r>
          </a:p>
          <a:p>
            <a:r>
              <a:rPr lang="en-US" dirty="0"/>
              <a:t>Spam emails </a:t>
            </a:r>
          </a:p>
          <a:p>
            <a:r>
              <a:rPr lang="en-US" dirty="0"/>
              <a:t>Sentiment analysis (text)</a:t>
            </a:r>
          </a:p>
          <a:p>
            <a:r>
              <a:rPr lang="en-US" dirty="0"/>
              <a:t>Decision making (Prediction)</a:t>
            </a:r>
          </a:p>
        </p:txBody>
      </p:sp>
      <p:pic>
        <p:nvPicPr>
          <p:cNvPr id="4" name="Picture 3">
            <a:extLst>
              <a:ext uri="{FF2B5EF4-FFF2-40B4-BE49-F238E27FC236}">
                <a16:creationId xmlns:a16="http://schemas.microsoft.com/office/drawing/2014/main" id="{753C6333-2E0C-4327-AC5C-6D7696A4F2FE}"/>
              </a:ext>
            </a:extLst>
          </p:cNvPr>
          <p:cNvPicPr>
            <a:picLocks noChangeAspect="1"/>
          </p:cNvPicPr>
          <p:nvPr/>
        </p:nvPicPr>
        <p:blipFill>
          <a:blip r:embed="rId3"/>
          <a:stretch>
            <a:fillRect/>
          </a:stretch>
        </p:blipFill>
        <p:spPr>
          <a:xfrm>
            <a:off x="5552122" y="1351994"/>
            <a:ext cx="6219728" cy="4154011"/>
          </a:xfrm>
          <a:prstGeom prst="rect">
            <a:avLst/>
          </a:prstGeom>
        </p:spPr>
      </p:pic>
    </p:spTree>
    <p:extLst>
      <p:ext uri="{BB962C8B-B14F-4D97-AF65-F5344CB8AC3E}">
        <p14:creationId xmlns:p14="http://schemas.microsoft.com/office/powerpoint/2010/main" val="397175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2D5B-5A73-43DA-8D6D-DBA9E917A85B}"/>
              </a:ext>
            </a:extLst>
          </p:cNvPr>
          <p:cNvSpPr>
            <a:spLocks noGrp="1"/>
          </p:cNvSpPr>
          <p:nvPr>
            <p:ph type="ctrTitle"/>
          </p:nvPr>
        </p:nvSpPr>
        <p:spPr/>
        <p:txBody>
          <a:bodyPr/>
          <a:lstStyle/>
          <a:p>
            <a:r>
              <a:rPr lang="en-US" dirty="0"/>
              <a:t>Deep Learning Algorithms</a:t>
            </a:r>
          </a:p>
        </p:txBody>
      </p:sp>
    </p:spTree>
    <p:extLst>
      <p:ext uri="{BB962C8B-B14F-4D97-AF65-F5344CB8AC3E}">
        <p14:creationId xmlns:p14="http://schemas.microsoft.com/office/powerpoint/2010/main" val="139474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36A-736A-4B3B-8B31-95BF9CEF0B7F}"/>
              </a:ext>
            </a:extLst>
          </p:cNvPr>
          <p:cNvSpPr>
            <a:spLocks noGrp="1"/>
          </p:cNvSpPr>
          <p:nvPr>
            <p:ph type="title"/>
          </p:nvPr>
        </p:nvSpPr>
        <p:spPr/>
        <p:txBody>
          <a:bodyPr/>
          <a:lstStyle/>
          <a:p>
            <a:r>
              <a:rPr lang="en-US" dirty="0"/>
              <a:t>Convolution Neural Network (CNN)</a:t>
            </a:r>
          </a:p>
        </p:txBody>
      </p:sp>
      <p:sp>
        <p:nvSpPr>
          <p:cNvPr id="3" name="Content Placeholder 2">
            <a:extLst>
              <a:ext uri="{FF2B5EF4-FFF2-40B4-BE49-F238E27FC236}">
                <a16:creationId xmlns:a16="http://schemas.microsoft.com/office/drawing/2014/main" id="{299F7D43-A9D3-4607-94EC-42040C9D1975}"/>
              </a:ext>
            </a:extLst>
          </p:cNvPr>
          <p:cNvSpPr>
            <a:spLocks noGrp="1"/>
          </p:cNvSpPr>
          <p:nvPr>
            <p:ph idx="1"/>
          </p:nvPr>
        </p:nvSpPr>
        <p:spPr>
          <a:xfrm>
            <a:off x="838200" y="1825625"/>
            <a:ext cx="3848100" cy="4351338"/>
          </a:xfrm>
        </p:spPr>
        <p:txBody>
          <a:bodyPr/>
          <a:lstStyle/>
          <a:p>
            <a:r>
              <a:rPr lang="en-US" dirty="0"/>
              <a:t>Image analysis </a:t>
            </a:r>
          </a:p>
          <a:p>
            <a:r>
              <a:rPr lang="en-US" dirty="0"/>
              <a:t>Face recognition </a:t>
            </a:r>
          </a:p>
          <a:p>
            <a:r>
              <a:rPr lang="en-US" dirty="0"/>
              <a:t>Face detection </a:t>
            </a:r>
          </a:p>
          <a:p>
            <a:r>
              <a:rPr lang="en-US" dirty="0"/>
              <a:t>Data dimension reduction </a:t>
            </a:r>
          </a:p>
        </p:txBody>
      </p:sp>
      <p:pic>
        <p:nvPicPr>
          <p:cNvPr id="4" name="Picture 3">
            <a:extLst>
              <a:ext uri="{FF2B5EF4-FFF2-40B4-BE49-F238E27FC236}">
                <a16:creationId xmlns:a16="http://schemas.microsoft.com/office/drawing/2014/main" id="{8E48BD4D-6275-47FE-BA9B-6DE6F5AE106F}"/>
              </a:ext>
            </a:extLst>
          </p:cNvPr>
          <p:cNvPicPr>
            <a:picLocks noChangeAspect="1"/>
          </p:cNvPicPr>
          <p:nvPr/>
        </p:nvPicPr>
        <p:blipFill>
          <a:blip r:embed="rId3"/>
          <a:stretch>
            <a:fillRect/>
          </a:stretch>
        </p:blipFill>
        <p:spPr>
          <a:xfrm>
            <a:off x="4709017" y="1263810"/>
            <a:ext cx="5593369" cy="5004593"/>
          </a:xfrm>
          <a:prstGeom prst="rect">
            <a:avLst/>
          </a:prstGeom>
        </p:spPr>
      </p:pic>
    </p:spTree>
    <p:extLst>
      <p:ext uri="{BB962C8B-B14F-4D97-AF65-F5344CB8AC3E}">
        <p14:creationId xmlns:p14="http://schemas.microsoft.com/office/powerpoint/2010/main" val="4254056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787</Words>
  <Application>Microsoft Office PowerPoint</Application>
  <PresentationFormat>Widescreen</PresentationFormat>
  <Paragraphs>115</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Machine Learning Applications</vt:lpstr>
      <vt:lpstr>Linear Regression Algorithm </vt:lpstr>
      <vt:lpstr>Logistic Regression </vt:lpstr>
      <vt:lpstr>Decision Trees</vt:lpstr>
      <vt:lpstr>Support Vector Machines</vt:lpstr>
      <vt:lpstr>Clustering Algorithm </vt:lpstr>
      <vt:lpstr>Naïve Bayes </vt:lpstr>
      <vt:lpstr>Deep Learning Algorithms</vt:lpstr>
      <vt:lpstr>Convolution Neural Network (CNN)</vt:lpstr>
      <vt:lpstr>CNN Continued </vt:lpstr>
      <vt:lpstr>Recurrent Neural Network (RNN or LSTM)</vt:lpstr>
      <vt:lpstr>Autoencoder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Applications</dc:title>
  <dc:creator>Phansa Chaonpoj</dc:creator>
  <cp:lastModifiedBy>Phansa Chaonpoj</cp:lastModifiedBy>
  <cp:revision>24</cp:revision>
  <dcterms:created xsi:type="dcterms:W3CDTF">2018-07-29T06:51:44Z</dcterms:created>
  <dcterms:modified xsi:type="dcterms:W3CDTF">2018-07-30T17:32:52Z</dcterms:modified>
</cp:coreProperties>
</file>