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uli Bold" panose="020B0604020202020204" charset="0"/>
      <p:regular r:id="rId15"/>
    </p:embeddedFont>
    <p:embeddedFont>
      <p:font typeface="Muli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68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9219" y="2443520"/>
            <a:ext cx="13579321" cy="144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30"/>
              </a:lnSpc>
            </a:pPr>
            <a:r>
              <a:rPr lang="en-US" sz="8450" spc="-92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Đồ án tốt nghiệp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99980" y="4308405"/>
            <a:ext cx="5088041" cy="60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A181"/>
                </a:solidFill>
                <a:latin typeface="Muli Bold"/>
                <a:ea typeface="Muli Bold"/>
                <a:cs typeface="Muli Bold"/>
                <a:sym typeface="Muli Bold"/>
              </a:rPr>
              <a:t>Đề tài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935200" y="5064842"/>
            <a:ext cx="7321033" cy="6340049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310054" y="6557638"/>
            <a:ext cx="4970154" cy="43041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646881" y="4912290"/>
            <a:ext cx="2271679" cy="1967285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950003" y="3926557"/>
            <a:ext cx="3799619" cy="329048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900520" y="165136"/>
            <a:ext cx="12910241" cy="91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Trường cao đẳng kỹ thuật Cao Thắng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69417" y="0"/>
            <a:ext cx="2688880" cy="2947893"/>
          </a:xfrm>
          <a:custGeom>
            <a:avLst/>
            <a:gdLst/>
            <a:ahLst/>
            <a:cxnLst/>
            <a:rect l="l" t="t" r="r" b="b"/>
            <a:pathLst>
              <a:path w="2688880" h="2947893">
                <a:moveTo>
                  <a:pt x="0" y="0"/>
                </a:moveTo>
                <a:lnTo>
                  <a:pt x="2688880" y="0"/>
                </a:lnTo>
                <a:lnTo>
                  <a:pt x="2688880" y="2947893"/>
                </a:lnTo>
                <a:lnTo>
                  <a:pt x="0" y="294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32" t="-1698" r="-196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868385" y="5029200"/>
            <a:ext cx="10551229" cy="970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0"/>
              </a:lnSpc>
            </a:pPr>
            <a:r>
              <a:rPr lang="en-US" sz="5650" spc="-62">
                <a:solidFill>
                  <a:srgbClr val="004651"/>
                </a:solidFill>
                <a:latin typeface="Muli Bold"/>
                <a:ea typeface="Muli Bold"/>
                <a:cs typeface="Muli Bold"/>
                <a:sym typeface="Muli Bold"/>
              </a:rPr>
              <a:t>Website bán điện thoại di động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637809" y="7200252"/>
            <a:ext cx="89104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GIÁO VIÊN HƯỚNG DẪN:      </a:t>
            </a:r>
            <a:r>
              <a:rPr lang="en-US" sz="3000" dirty="0" smtClean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LƯU TUỆ HẢO</a:t>
            </a:r>
            <a:endParaRPr lang="en-US" sz="3000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637809" y="8209901"/>
            <a:ext cx="424564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SINH VIÊN THỰC HIỆN: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95470" y="8133701"/>
            <a:ext cx="3677259" cy="49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 smtClean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PHAN TẤN TÀI</a:t>
            </a:r>
            <a:endParaRPr lang="en-US" sz="3000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688880" y="1209078"/>
            <a:ext cx="12910241" cy="91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Khoa Công nghệ thông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8225"/>
            <a:ext cx="5512745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Nội dung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986898" y="2091530"/>
            <a:ext cx="827240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1. Giới thiệu đề tài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86898" y="3694157"/>
            <a:ext cx="827240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2. Công nghệ áp dụng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86898" y="5251494"/>
            <a:ext cx="827240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3. Phân tích thiết kế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86898" y="6813594"/>
            <a:ext cx="827240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4. Thực hiện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86898" y="8375694"/>
            <a:ext cx="827240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5. Hướng phát triển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871585" y="10287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999167" y="1095105"/>
            <a:ext cx="324237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MOBILE SHOP</a:t>
            </a:r>
            <a:endParaRPr lang="en-US" sz="2400" dirty="0">
              <a:solidFill>
                <a:srgbClr val="000000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028700" y="836566"/>
            <a:ext cx="970467" cy="970467"/>
          </a:xfrm>
          <a:custGeom>
            <a:avLst/>
            <a:gdLst/>
            <a:ahLst/>
            <a:cxnLst/>
            <a:rect l="l" t="t" r="r" b="b"/>
            <a:pathLst>
              <a:path w="970467" h="970467">
                <a:moveTo>
                  <a:pt x="0" y="0"/>
                </a:moveTo>
                <a:lnTo>
                  <a:pt x="970467" y="0"/>
                </a:lnTo>
                <a:lnTo>
                  <a:pt x="970467" y="970468"/>
                </a:lnTo>
                <a:lnTo>
                  <a:pt x="0" y="97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67012" y="2455637"/>
            <a:ext cx="8349064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Giới thiệu đề tài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7012" y="3838666"/>
            <a:ext cx="9301706" cy="419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1" lvl="1" indent="-431796" algn="l">
              <a:lnSpc>
                <a:spcPts val="851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Khảo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sát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từ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các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trang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web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thương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mại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điện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tử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nổi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tiếng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marL="863591" lvl="1" indent="-431796" algn="l">
              <a:lnSpc>
                <a:spcPts val="851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Thương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mại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điện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tử</a:t>
            </a:r>
            <a:endParaRPr lang="en-US" sz="39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863591" lvl="1" indent="-431796" algn="l">
              <a:lnSpc>
                <a:spcPts val="851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Sự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phát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triển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của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điện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thoại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đi</a:t>
            </a:r>
            <a:r>
              <a:rPr lang="en-US" sz="3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động</a:t>
            </a:r>
            <a:endParaRPr lang="en-US" sz="39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368718" y="3880290"/>
            <a:ext cx="5966980" cy="5167433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0542559" y="-4150923"/>
            <a:ext cx="9822161" cy="6226137"/>
            <a:chOff x="0" y="0"/>
            <a:chExt cx="847485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474859" cy="537210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959443" y="-865713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4932206" y="2434698"/>
            <a:ext cx="1505491" cy="946917"/>
          </a:xfrm>
          <a:custGeom>
            <a:avLst/>
            <a:gdLst/>
            <a:ahLst/>
            <a:cxnLst/>
            <a:rect l="l" t="t" r="r" b="b"/>
            <a:pathLst>
              <a:path w="1505491" h="946917">
                <a:moveTo>
                  <a:pt x="0" y="0"/>
                </a:moveTo>
                <a:lnTo>
                  <a:pt x="1505491" y="0"/>
                </a:lnTo>
                <a:lnTo>
                  <a:pt x="1505491" y="946917"/>
                </a:lnTo>
                <a:lnTo>
                  <a:pt x="0" y="94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71222" y="7494141"/>
            <a:ext cx="1045060" cy="1045060"/>
          </a:xfrm>
          <a:custGeom>
            <a:avLst/>
            <a:gdLst/>
            <a:ahLst/>
            <a:cxnLst/>
            <a:rect l="l" t="t" r="r" b="b"/>
            <a:pathLst>
              <a:path w="1045060" h="1045060">
                <a:moveTo>
                  <a:pt x="0" y="0"/>
                </a:moveTo>
                <a:lnTo>
                  <a:pt x="1045060" y="0"/>
                </a:lnTo>
                <a:lnTo>
                  <a:pt x="1045060" y="1045060"/>
                </a:lnTo>
                <a:lnTo>
                  <a:pt x="0" y="1045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14620826" y="411000"/>
            <a:ext cx="5276948" cy="4569862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715933" y="2940328"/>
            <a:ext cx="5966980" cy="5167433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397543" y="8518590"/>
            <a:ext cx="2695438" cy="2334501"/>
            <a:chOff x="0" y="0"/>
            <a:chExt cx="6202680" cy="53721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69C7B4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1538220" y="4980862"/>
            <a:ext cx="948310" cy="929457"/>
          </a:xfrm>
          <a:custGeom>
            <a:avLst/>
            <a:gdLst/>
            <a:ahLst/>
            <a:cxnLst/>
            <a:rect l="l" t="t" r="r" b="b"/>
            <a:pathLst>
              <a:path w="948310" h="929457">
                <a:moveTo>
                  <a:pt x="0" y="0"/>
                </a:moveTo>
                <a:lnTo>
                  <a:pt x="948310" y="0"/>
                </a:lnTo>
                <a:lnTo>
                  <a:pt x="948310" y="929457"/>
                </a:lnTo>
                <a:lnTo>
                  <a:pt x="0" y="9294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09" r="-5509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971550"/>
            <a:ext cx="8930743" cy="101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0"/>
              </a:lnSpc>
              <a:spcBef>
                <a:spcPct val="0"/>
              </a:spcBef>
            </a:pPr>
            <a:r>
              <a:rPr lang="en-US" sz="6300" spc="-63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Công</a:t>
            </a:r>
            <a:r>
              <a:rPr lang="en-US" sz="6300" spc="-63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6300" spc="-63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nghệ</a:t>
            </a:r>
            <a:r>
              <a:rPr lang="en-US" sz="6300" spc="-63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6300" spc="-63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áp</a:t>
            </a:r>
            <a:r>
              <a:rPr lang="en-US" sz="6300" spc="-63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6300" spc="-63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dụng</a:t>
            </a:r>
            <a:endParaRPr lang="en-US" sz="6300" spc="-63" dirty="0">
              <a:solidFill>
                <a:srgbClr val="000000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83714" y="2570066"/>
            <a:ext cx="3620486" cy="65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Quản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lí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dự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án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37697" y="2557319"/>
            <a:ext cx="1722133" cy="65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4000" spc="-40" dirty="0" err="1">
                <a:solidFill>
                  <a:srgbClr val="00A181"/>
                </a:solidFill>
                <a:latin typeface="Muli Bold"/>
                <a:ea typeface="Muli Bold"/>
                <a:cs typeface="Muli Bold"/>
                <a:sym typeface="Muli Bold"/>
              </a:rPr>
              <a:t>Github</a:t>
            </a:r>
            <a:endParaRPr lang="en-US" sz="4000" spc="-40" dirty="0">
              <a:solidFill>
                <a:srgbClr val="00A181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16416" y="6491344"/>
            <a:ext cx="5262304" cy="65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Môi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trường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thực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hiện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00414" y="7726418"/>
            <a:ext cx="4903156" cy="65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4000" spc="-40" dirty="0">
                <a:solidFill>
                  <a:srgbClr val="00A181"/>
                </a:solidFill>
                <a:latin typeface="Muli Bold"/>
                <a:ea typeface="Muli Bold"/>
                <a:cs typeface="Muli Bold"/>
                <a:sym typeface="Muli Bold"/>
              </a:rPr>
              <a:t>Visual Studio Code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3714" y="4076940"/>
            <a:ext cx="5467532" cy="65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Quản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lí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cơ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sở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dữ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000" spc="-4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liệu</a:t>
            </a:r>
            <a:r>
              <a:rPr lang="en-US" sz="4000" spc="-4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: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65121" y="5103483"/>
            <a:ext cx="6621935" cy="65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4000" spc="-40">
                <a:solidFill>
                  <a:srgbClr val="00A181"/>
                </a:solidFill>
                <a:latin typeface="Muli Bold"/>
                <a:ea typeface="Muli Bold"/>
                <a:cs typeface="Muli Bold"/>
                <a:sym typeface="Muli Bold"/>
              </a:rPr>
              <a:t>SQL Server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8225"/>
            <a:ext cx="8957320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Phân</a:t>
            </a:r>
            <a:r>
              <a:rPr lang="en-US" sz="8499" spc="-84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499" spc="-84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tích</a:t>
            </a:r>
            <a:r>
              <a:rPr lang="en-US" sz="8499" spc="-84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499" spc="-84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thiết</a:t>
            </a:r>
            <a:r>
              <a:rPr lang="en-US" sz="8499" spc="-84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499" spc="-84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kế</a:t>
            </a:r>
            <a:endParaRPr lang="en-US" sz="8499" spc="-84" dirty="0">
              <a:solidFill>
                <a:srgbClr val="000000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31805" y="2697387"/>
            <a:ext cx="3364925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99"/>
              </a:lnSpc>
              <a:spcBef>
                <a:spcPct val="0"/>
              </a:spcBef>
            </a:pPr>
            <a:r>
              <a:rPr lang="en-US" sz="4999" dirty="0" err="1">
                <a:solidFill>
                  <a:srgbClr val="00A181"/>
                </a:solidFill>
                <a:latin typeface="Muli Bold"/>
                <a:ea typeface="Muli Bold"/>
                <a:cs typeface="Muli Bold"/>
                <a:sym typeface="Muli Bold"/>
              </a:rPr>
              <a:t>Chức</a:t>
            </a:r>
            <a:r>
              <a:rPr lang="en-US" sz="4999" dirty="0">
                <a:solidFill>
                  <a:srgbClr val="00A181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999" dirty="0" err="1">
                <a:solidFill>
                  <a:srgbClr val="00A181"/>
                </a:solidFill>
                <a:latin typeface="Muli Bold"/>
                <a:ea typeface="Muli Bold"/>
                <a:cs typeface="Muli Bold"/>
                <a:sym typeface="Muli Bold"/>
              </a:rPr>
              <a:t>năng</a:t>
            </a:r>
            <a:endParaRPr lang="en-US" sz="4999" dirty="0">
              <a:solidFill>
                <a:srgbClr val="00A181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57044" y="4161705"/>
            <a:ext cx="380203" cy="32925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636997" y="3920097"/>
            <a:ext cx="2788077" cy="570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Khách</a:t>
            </a:r>
            <a:r>
              <a:rPr lang="en-US" sz="33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hàng</a:t>
            </a:r>
            <a:endParaRPr lang="en-US" sz="33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8720849" y="4212962"/>
            <a:ext cx="380203" cy="329258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300802" y="3971354"/>
            <a:ext cx="3204524" cy="570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Quản</a:t>
            </a:r>
            <a:r>
              <a:rPr lang="en-US" sz="33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trị</a:t>
            </a:r>
            <a:r>
              <a:rPr lang="en-US" sz="33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viên</a:t>
            </a:r>
            <a:endParaRPr lang="en-US" sz="33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47146" y="4533634"/>
            <a:ext cx="7181216" cy="496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2" lvl="1" indent="-377821" algn="l">
              <a:lnSpc>
                <a:spcPts val="8084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Đăng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ký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/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đăng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nhập</a:t>
            </a:r>
            <a:endParaRPr lang="en-US" sz="34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755642" lvl="1" indent="-377821" algn="l">
              <a:lnSpc>
                <a:spcPts val="8084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Phân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loại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tìm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kiếm</a:t>
            </a:r>
            <a:endParaRPr lang="en-US" sz="34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755642" lvl="1" indent="-377821" algn="l">
              <a:lnSpc>
                <a:spcPts val="8084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Thêm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vào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giỏ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hàng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yêu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thích</a:t>
            </a:r>
            <a:endParaRPr lang="en-US" sz="34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755642" lvl="1" indent="-377821" algn="l">
              <a:lnSpc>
                <a:spcPts val="8084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Mua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hàng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thanh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toán</a:t>
            </a:r>
            <a:endParaRPr lang="en-US" sz="34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755642" lvl="1" indent="-377821" algn="l">
              <a:lnSpc>
                <a:spcPts val="8084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Đánh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giá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bình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luận</a:t>
            </a:r>
            <a:endParaRPr lang="en-US" sz="34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504378" y="4575367"/>
            <a:ext cx="8000271" cy="496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2" lvl="1" indent="-377821" algn="l">
              <a:lnSpc>
                <a:spcPts val="8084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Đăng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ký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/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đăng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nhập</a:t>
            </a:r>
            <a:endParaRPr lang="en-US" sz="34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755642" lvl="1" indent="-377821" algn="l">
              <a:lnSpc>
                <a:spcPts val="8084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Quản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lí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sản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phẩm</a:t>
            </a:r>
            <a:endParaRPr lang="en-US" sz="34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755642" lvl="1" indent="-377821" algn="l">
              <a:lnSpc>
                <a:spcPts val="8084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Áp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dụng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quản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lí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khuyến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mãi</a:t>
            </a:r>
            <a:endParaRPr lang="en-US" sz="34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755642" lvl="1" indent="-377821" algn="l">
              <a:lnSpc>
                <a:spcPts val="8084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Điều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chỉnh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đơn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hàng</a:t>
            </a:r>
            <a:endParaRPr lang="en-US" sz="34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755642" lvl="1" indent="-377821" algn="l">
              <a:lnSpc>
                <a:spcPts val="8084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Thống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kê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doanh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thu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doanh</a:t>
            </a:r>
            <a:r>
              <a:rPr lang="en-US" sz="34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số</a:t>
            </a:r>
            <a:endParaRPr lang="en-US" sz="3499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15998" y="449792"/>
            <a:ext cx="6882835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99"/>
              </a:lnSpc>
              <a:spcBef>
                <a:spcPct val="0"/>
              </a:spcBef>
            </a:pPr>
            <a:r>
              <a:rPr lang="en-US" sz="4999">
                <a:solidFill>
                  <a:srgbClr val="00A181"/>
                </a:solidFill>
                <a:latin typeface="Muli Bold"/>
                <a:ea typeface="Muli Bold"/>
                <a:cs typeface="Muli Bold"/>
                <a:sym typeface="Muli Bold"/>
              </a:rPr>
              <a:t>Lược đồ cơ sở dữ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76161" y="-302052"/>
            <a:ext cx="14902357" cy="11284968"/>
            <a:chOff x="0" y="0"/>
            <a:chExt cx="4139412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39412" cy="3134614"/>
            </a:xfrm>
            <a:custGeom>
              <a:avLst/>
              <a:gdLst/>
              <a:ahLst/>
              <a:cxnLst/>
              <a:rect l="l" t="t" r="r" b="b"/>
              <a:pathLst>
                <a:path w="4139412" h="3134614">
                  <a:moveTo>
                    <a:pt x="4139412" y="1567307"/>
                  </a:moveTo>
                  <a:lnTo>
                    <a:pt x="3234537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3234410" y="0"/>
                  </a:lnTo>
                  <a:lnTo>
                    <a:pt x="4139412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7546311" y="2754737"/>
            <a:ext cx="6752109" cy="1795121"/>
            <a:chOff x="0" y="0"/>
            <a:chExt cx="7860291" cy="208974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60292" cy="2089743"/>
            </a:xfrm>
            <a:custGeom>
              <a:avLst/>
              <a:gdLst/>
              <a:ahLst/>
              <a:cxnLst/>
              <a:rect l="l" t="t" r="r" b="b"/>
              <a:pathLst>
                <a:path w="7860292" h="2089743">
                  <a:moveTo>
                    <a:pt x="7860292" y="1044871"/>
                  </a:moveTo>
                  <a:lnTo>
                    <a:pt x="6955417" y="2089743"/>
                  </a:lnTo>
                  <a:lnTo>
                    <a:pt x="904875" y="2089743"/>
                  </a:lnTo>
                  <a:lnTo>
                    <a:pt x="0" y="1044871"/>
                  </a:lnTo>
                  <a:lnTo>
                    <a:pt x="904875" y="0"/>
                  </a:lnTo>
                  <a:lnTo>
                    <a:pt x="6955289" y="0"/>
                  </a:lnTo>
                  <a:lnTo>
                    <a:pt x="7860292" y="1044871"/>
                  </a:lnTo>
                  <a:close/>
                </a:path>
              </a:pathLst>
            </a:custGeom>
            <a:solidFill>
              <a:srgbClr val="66798F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5804755" y="7645401"/>
            <a:ext cx="6678490" cy="1991084"/>
            <a:chOff x="0" y="0"/>
            <a:chExt cx="7009409" cy="20897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09409" cy="2089743"/>
            </a:xfrm>
            <a:custGeom>
              <a:avLst/>
              <a:gdLst/>
              <a:ahLst/>
              <a:cxnLst/>
              <a:rect l="l" t="t" r="r" b="b"/>
              <a:pathLst>
                <a:path w="7009409" h="2089743">
                  <a:moveTo>
                    <a:pt x="7009409" y="1044871"/>
                  </a:moveTo>
                  <a:lnTo>
                    <a:pt x="6104534" y="2089743"/>
                  </a:lnTo>
                  <a:lnTo>
                    <a:pt x="904875" y="2089743"/>
                  </a:lnTo>
                  <a:lnTo>
                    <a:pt x="0" y="1044871"/>
                  </a:lnTo>
                  <a:lnTo>
                    <a:pt x="904875" y="0"/>
                  </a:lnTo>
                  <a:lnTo>
                    <a:pt x="6104407" y="0"/>
                  </a:lnTo>
                  <a:lnTo>
                    <a:pt x="7009409" y="1044871"/>
                  </a:lnTo>
                  <a:close/>
                </a:path>
              </a:pathLst>
            </a:custGeom>
            <a:solidFill>
              <a:srgbClr val="69C7B4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6484861" y="8232487"/>
            <a:ext cx="934829" cy="759761"/>
          </a:xfrm>
          <a:custGeom>
            <a:avLst/>
            <a:gdLst/>
            <a:ahLst/>
            <a:cxnLst/>
            <a:rect l="l" t="t" r="r" b="b"/>
            <a:pathLst>
              <a:path w="934829" h="759761">
                <a:moveTo>
                  <a:pt x="0" y="0"/>
                </a:moveTo>
                <a:lnTo>
                  <a:pt x="934829" y="0"/>
                </a:lnTo>
                <a:lnTo>
                  <a:pt x="934829" y="759762"/>
                </a:lnTo>
                <a:lnTo>
                  <a:pt x="0" y="759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0800000">
            <a:off x="8809950" y="5340433"/>
            <a:ext cx="6733572" cy="1918580"/>
            <a:chOff x="0" y="0"/>
            <a:chExt cx="7334295" cy="20897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334295" cy="2089743"/>
            </a:xfrm>
            <a:custGeom>
              <a:avLst/>
              <a:gdLst/>
              <a:ahLst/>
              <a:cxnLst/>
              <a:rect l="l" t="t" r="r" b="b"/>
              <a:pathLst>
                <a:path w="7334295" h="2089743">
                  <a:moveTo>
                    <a:pt x="7334295" y="1044871"/>
                  </a:moveTo>
                  <a:lnTo>
                    <a:pt x="6429420" y="2089743"/>
                  </a:lnTo>
                  <a:lnTo>
                    <a:pt x="904875" y="2089743"/>
                  </a:lnTo>
                  <a:lnTo>
                    <a:pt x="0" y="1044871"/>
                  </a:lnTo>
                  <a:lnTo>
                    <a:pt x="904875" y="0"/>
                  </a:lnTo>
                  <a:lnTo>
                    <a:pt x="6429293" y="0"/>
                  </a:lnTo>
                  <a:lnTo>
                    <a:pt x="7334295" y="1044871"/>
                  </a:lnTo>
                  <a:close/>
                </a:path>
              </a:pathLst>
            </a:custGeom>
            <a:solidFill>
              <a:srgbClr val="ADBED1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10800000">
            <a:off x="8656423" y="302935"/>
            <a:ext cx="6887099" cy="1785488"/>
            <a:chOff x="0" y="0"/>
            <a:chExt cx="8060688" cy="20897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060689" cy="2089743"/>
            </a:xfrm>
            <a:custGeom>
              <a:avLst/>
              <a:gdLst/>
              <a:ahLst/>
              <a:cxnLst/>
              <a:rect l="l" t="t" r="r" b="b"/>
              <a:pathLst>
                <a:path w="8060689" h="2089743">
                  <a:moveTo>
                    <a:pt x="8060689" y="1044871"/>
                  </a:moveTo>
                  <a:lnTo>
                    <a:pt x="7155814" y="2089743"/>
                  </a:lnTo>
                  <a:lnTo>
                    <a:pt x="904875" y="2089743"/>
                  </a:lnTo>
                  <a:lnTo>
                    <a:pt x="0" y="1044871"/>
                  </a:lnTo>
                  <a:lnTo>
                    <a:pt x="904875" y="0"/>
                  </a:lnTo>
                  <a:lnTo>
                    <a:pt x="7155686" y="0"/>
                  </a:lnTo>
                  <a:lnTo>
                    <a:pt x="8060689" y="1044871"/>
                  </a:lnTo>
                  <a:close/>
                </a:path>
              </a:pathLst>
            </a:custGeom>
            <a:solidFill>
              <a:srgbClr val="7DB492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9896022" y="5667478"/>
            <a:ext cx="1035562" cy="1035562"/>
          </a:xfrm>
          <a:custGeom>
            <a:avLst/>
            <a:gdLst/>
            <a:ahLst/>
            <a:cxnLst/>
            <a:rect l="l" t="t" r="r" b="b"/>
            <a:pathLst>
              <a:path w="1035562" h="1035562">
                <a:moveTo>
                  <a:pt x="0" y="0"/>
                </a:moveTo>
                <a:lnTo>
                  <a:pt x="1035561" y="0"/>
                </a:lnTo>
                <a:lnTo>
                  <a:pt x="1035561" y="1035562"/>
                </a:lnTo>
                <a:lnTo>
                  <a:pt x="0" y="1035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344586" y="791736"/>
            <a:ext cx="762350" cy="807886"/>
          </a:xfrm>
          <a:custGeom>
            <a:avLst/>
            <a:gdLst/>
            <a:ahLst/>
            <a:cxnLst/>
            <a:rect l="l" t="t" r="r" b="b"/>
            <a:pathLst>
              <a:path w="762350" h="807886">
                <a:moveTo>
                  <a:pt x="0" y="0"/>
                </a:moveTo>
                <a:lnTo>
                  <a:pt x="762350" y="0"/>
                </a:lnTo>
                <a:lnTo>
                  <a:pt x="762350" y="807886"/>
                </a:lnTo>
                <a:lnTo>
                  <a:pt x="0" y="8078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151654" y="3179588"/>
            <a:ext cx="945419" cy="945419"/>
          </a:xfrm>
          <a:custGeom>
            <a:avLst/>
            <a:gdLst/>
            <a:ahLst/>
            <a:cxnLst/>
            <a:rect l="l" t="t" r="r" b="b"/>
            <a:pathLst>
              <a:path w="945419" h="945419">
                <a:moveTo>
                  <a:pt x="0" y="0"/>
                </a:moveTo>
                <a:lnTo>
                  <a:pt x="945419" y="0"/>
                </a:lnTo>
                <a:lnTo>
                  <a:pt x="945419" y="945419"/>
                </a:lnTo>
                <a:lnTo>
                  <a:pt x="0" y="9454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492591" y="4460874"/>
            <a:ext cx="4705724" cy="1289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9"/>
              </a:lnSpc>
              <a:spcBef>
                <a:spcPct val="0"/>
              </a:spcBef>
            </a:pPr>
            <a:r>
              <a:rPr lang="en-US" sz="7999" spc="-223">
                <a:solidFill>
                  <a:srgbClr val="F4F4F4"/>
                </a:solidFill>
                <a:latin typeface="Muli Bold"/>
                <a:ea typeface="Muli Bold"/>
                <a:cs typeface="Muli Bold"/>
                <a:sym typeface="Muli Bold"/>
              </a:rPr>
              <a:t>Thực hiện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17413" y="3249702"/>
            <a:ext cx="4526213" cy="71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4"/>
              </a:lnSpc>
              <a:spcBef>
                <a:spcPct val="0"/>
              </a:spcBef>
            </a:pPr>
            <a:r>
              <a:rPr lang="en-US" sz="4488" spc="-125">
                <a:solidFill>
                  <a:srgbClr val="F4F4F4"/>
                </a:solidFill>
                <a:latin typeface="Muli Bold"/>
                <a:ea typeface="Muli Bold"/>
                <a:cs typeface="Muli Bold"/>
                <a:sym typeface="Muli Bold"/>
              </a:rPr>
              <a:t>Quản lí giỏ hàng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783619" y="8231368"/>
            <a:ext cx="4142577" cy="72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 spc="-126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Xử lí đơn hàng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036144" y="5918723"/>
            <a:ext cx="4039963" cy="72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 spc="-126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Thanh </a:t>
            </a:r>
            <a:r>
              <a:rPr lang="en-US" sz="4500" spc="-126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toán</a:t>
            </a:r>
            <a:endParaRPr lang="en-US" sz="4500" spc="-126" dirty="0">
              <a:solidFill>
                <a:srgbClr val="000000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547228" y="459856"/>
            <a:ext cx="4142577" cy="14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 spc="-126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Xác</a:t>
            </a:r>
            <a:r>
              <a:rPr lang="en-US" sz="4500" spc="-126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500" spc="-126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thực</a:t>
            </a:r>
            <a:r>
              <a:rPr lang="en-US" sz="4500" spc="-126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500" spc="-126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tài</a:t>
            </a:r>
            <a:r>
              <a:rPr lang="en-US" sz="4500" spc="-126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500" spc="-126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khoản</a:t>
            </a:r>
            <a:r>
              <a:rPr lang="en-US" sz="4500" spc="-126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qua mail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620826" y="411000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2707665"/>
            <a:ext cx="9117576" cy="4527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86" lvl="1" indent="-539743" algn="l">
              <a:lnSpc>
                <a:spcPts val="12499"/>
              </a:lnSpc>
              <a:buFont typeface="Arial"/>
              <a:buChar char="•"/>
            </a:pP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Có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thề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kết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hợp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với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ggmap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marL="1079489" lvl="1" indent="-539745" algn="l">
              <a:lnSpc>
                <a:spcPts val="12499"/>
              </a:lnSpc>
              <a:buFont typeface="Arial"/>
              <a:buChar char="•"/>
            </a:pP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Tích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hợp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dịch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vụ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giao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hàng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marL="1079489" lvl="1" indent="-539745" algn="l">
              <a:lnSpc>
                <a:spcPts val="12499"/>
              </a:lnSpc>
              <a:buFont typeface="Arial"/>
              <a:buChar char="•"/>
            </a:pP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Áp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dụng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các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mô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hình</a:t>
            </a:r>
            <a:r>
              <a:rPr lang="en-US" sz="4999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3D.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8357" y="1711603"/>
            <a:ext cx="911757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spc="-8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Hướng</a:t>
            </a:r>
            <a:r>
              <a:rPr lang="en-US" sz="8000" spc="-8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000" spc="-8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phát</a:t>
            </a:r>
            <a:r>
              <a:rPr lang="en-US" sz="8000" spc="-80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000" spc="-80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triển</a:t>
            </a:r>
            <a:endParaRPr lang="en-US" sz="8000" spc="-80" dirty="0">
              <a:solidFill>
                <a:srgbClr val="000000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7406145" y="7612161"/>
            <a:ext cx="3801687" cy="3292279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7DB49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715933" y="2940328"/>
            <a:ext cx="5966980" cy="5167433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50" y="3792857"/>
            <a:ext cx="17259300" cy="135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8400" dirty="0" err="1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Cảm</a:t>
            </a:r>
            <a:r>
              <a:rPr lang="en-US" sz="8400" dirty="0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400" dirty="0" err="1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ơn</a:t>
            </a:r>
            <a:r>
              <a:rPr lang="en-US" sz="8400" dirty="0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400" dirty="0" err="1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quý</a:t>
            </a:r>
            <a:r>
              <a:rPr lang="en-US" sz="8400" dirty="0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400" dirty="0" err="1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thầy</a:t>
            </a:r>
            <a:r>
              <a:rPr lang="en-US" sz="8400" dirty="0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400" dirty="0" err="1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cô</a:t>
            </a:r>
            <a:r>
              <a:rPr lang="en-US" sz="8400" dirty="0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400" dirty="0" err="1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đã</a:t>
            </a:r>
            <a:r>
              <a:rPr lang="en-US" sz="8400" dirty="0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400" dirty="0" err="1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lắng</a:t>
            </a:r>
            <a:r>
              <a:rPr lang="en-US" sz="8400" dirty="0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8400" dirty="0" err="1">
                <a:solidFill>
                  <a:srgbClr val="A4E473"/>
                </a:solidFill>
                <a:latin typeface="Muli Bold"/>
                <a:ea typeface="Muli Bold"/>
                <a:cs typeface="Muli Bold"/>
                <a:sym typeface="Muli Bold"/>
              </a:rPr>
              <a:t>nghe</a:t>
            </a:r>
            <a:endParaRPr lang="en-US" sz="8400" dirty="0">
              <a:solidFill>
                <a:srgbClr val="A4E473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249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Muli Bold</vt:lpstr>
      <vt:lpstr>Muli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nhạt và Trắng In đậm Bản thuyết trình Đơn giản</dc:title>
  <cp:lastModifiedBy>Tai Phan</cp:lastModifiedBy>
  <cp:revision>3</cp:revision>
  <dcterms:created xsi:type="dcterms:W3CDTF">2006-08-16T00:00:00Z</dcterms:created>
  <dcterms:modified xsi:type="dcterms:W3CDTF">2024-08-02T17:12:26Z</dcterms:modified>
  <dc:identifier>DAGLBr6jDFY</dc:identifier>
</cp:coreProperties>
</file>