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CCCC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7" autoAdjust="0"/>
  </p:normalViewPr>
  <p:slideViewPr>
    <p:cSldViewPr>
      <p:cViewPr varScale="1">
        <p:scale>
          <a:sx n="81" d="100"/>
          <a:sy n="81" d="100"/>
        </p:scale>
        <p:origin x="-166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EA8DECA-1EBC-4C6E-80FB-71B4CA100228}" type="datetimeFigureOut">
              <a:rPr lang="en-US"/>
              <a:pPr>
                <a:defRPr/>
              </a:pPr>
              <a:t>17-04-19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ECC1B10-D617-4197-A374-9DE6027E4D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003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44486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B0F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000" b="1"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400"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14CF5AD1-1FEA-440C-AF51-CF68247785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cut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2017 Prospect Press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B5481-FF3C-4879-A03F-1249B7E5DB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cut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2017 Prospect Press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08FF1-AB6D-4400-87A5-038686618F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cut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lvl1pPr>
              <a:defRPr sz="4000">
                <a:latin typeface="Tahoma" pitchFamily="34" charset="0"/>
                <a:cs typeface="Tahoma" pitchFamily="34" charset="0"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Blip>
                <a:blip r:embed="rId2"/>
              </a:buBlip>
              <a:defRPr sz="3200">
                <a:latin typeface="Tahoma" pitchFamily="34" charset="0"/>
                <a:cs typeface="Tahoma" pitchFamily="34" charset="0"/>
              </a:defRPr>
            </a:lvl1pPr>
            <a:lvl2pPr>
              <a:buSzPct val="75000"/>
              <a:buFontTx/>
              <a:buBlip>
                <a:blip r:embed="rId2"/>
              </a:buBlip>
              <a:defRPr sz="2400">
                <a:latin typeface="Tahoma" pitchFamily="34" charset="0"/>
                <a:cs typeface="Tahoma" pitchFamily="34" charset="0"/>
              </a:defRPr>
            </a:lvl2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7CAF7C6-0DAC-41B9-9F93-45C634FF1A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0" y="6550025"/>
            <a:ext cx="5334000" cy="3079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lIns="91440" rIns="91440" bIns="45720" anchor="t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© 2017 Prospect Press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cut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© 2017 Prospect Press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264150-AEE2-4CCA-BCF2-01C61F472F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cut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583363"/>
            <a:ext cx="2133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2017 Prospect Press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C43C6-4EC8-49B7-AC74-C2747E11AE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cut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2017 Prospect Press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0FBD96-E49D-462C-82AF-D7C62A8193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cut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2017 Prospect Press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5CC13-1D9C-48E7-A633-38E2B7EAFD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cut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2017 Prospect Press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7A151-3AD1-4CEB-98D2-4EB2B53FED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cut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2017 Prospect Press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C2BC2A-182A-47BB-B444-2743895AF9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cut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©2009 Pearson Prentice Hall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CBCBC"/>
                </a:solidFill>
              </a:defRPr>
            </a:lvl1pPr>
          </a:lstStyle>
          <a:p>
            <a:pPr>
              <a:defRPr/>
            </a:pPr>
            <a:r>
              <a:rPr lang="en-US"/>
              <a:t>©2009 Pearson Prentice Hall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B64142-E03F-4AC5-8394-422C6A6EC7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cut thruBlk="1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wrap="square" lIns="109728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F3F3F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© 2017 Prospect Press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  <a:cs typeface="+mn-cs"/>
              </a:defRPr>
            </a:lvl1pPr>
            <a:extLst/>
          </a:lstStyle>
          <a:p>
            <a:pPr>
              <a:defRPr/>
            </a:pPr>
            <a:fld id="{DDFA7D5F-86D2-4D18-9725-E722576498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1" r:id="rId5"/>
    <p:sldLayoutId id="2147483790" r:id="rId6"/>
    <p:sldLayoutId id="2147483796" r:id="rId7"/>
    <p:sldLayoutId id="2147483797" r:id="rId8"/>
    <p:sldLayoutId id="2147483798" r:id="rId9"/>
    <p:sldLayoutId id="2147483789" r:id="rId10"/>
    <p:sldLayoutId id="2147483799" r:id="rId11"/>
  </p:sldLayoutIdLst>
  <p:transition xmlns:p14="http://schemas.microsoft.com/office/powerpoint/2010/main">
    <p:cut thruBlk="1"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E66C7D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6BB76D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cid:3287383400_2177562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400" dirty="0" smtClean="0"/>
              <a:t>Developing and Delivering on the IT Value Proposition</a:t>
            </a:r>
          </a:p>
        </p:txBody>
      </p:sp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>
          <a:xfrm>
            <a:off x="1143000" y="533400"/>
            <a:ext cx="7010400" cy="1447800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US" sz="7200" b="1" smtClean="0">
                <a:latin typeface="Lucida Handwriting"/>
              </a:rPr>
              <a:t>Chapter</a:t>
            </a:r>
            <a:r>
              <a:rPr lang="en-US" sz="7200" b="1" smtClean="0"/>
              <a:t> 1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68E485C8-01E1-40AC-A907-FD913E9EA32A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Rectangle 5"/>
          <p:cNvSpPr txBox="1">
            <a:spLocks noGrp="1" noChangeArrowheads="1"/>
          </p:cNvSpPr>
          <p:nvPr/>
        </p:nvSpPr>
        <p:spPr bwMode="auto">
          <a:xfrm>
            <a:off x="0" y="6381750"/>
            <a:ext cx="5776913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© 2017 Prospect Press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Best Practices in Identifying Potential Value</a:t>
            </a:r>
            <a:endParaRPr lang="en-US" dirty="0"/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smtClean="0"/>
              <a:t>Recognize and evaluate opportunities through a joint business-IT structure.</a:t>
            </a:r>
          </a:p>
          <a:p>
            <a:pPr eaLnBrk="1" hangingPunct="1">
              <a:buFontTx/>
              <a:buBlip>
                <a:blip r:embed="rId2"/>
              </a:buBlip>
            </a:pPr>
            <a:r>
              <a:rPr lang="en-US" smtClean="0"/>
              <a:t>Develop a means to compare value across projects.</a:t>
            </a:r>
          </a:p>
          <a:p>
            <a:pPr eaLnBrk="1" hangingPunct="1">
              <a:buFontTx/>
              <a:buBlip>
                <a:blip r:embed="rId2"/>
              </a:buBlip>
            </a:pPr>
            <a:r>
              <a:rPr lang="en-US" smtClean="0"/>
              <a:t>Utilize a portfolio approach to project selection.</a:t>
            </a:r>
          </a:p>
          <a:p>
            <a:pPr eaLnBrk="1" hangingPunct="1">
              <a:buFontTx/>
              <a:buBlip>
                <a:blip r:embed="rId2"/>
              </a:buBlip>
            </a:pPr>
            <a:r>
              <a:rPr lang="en-US" smtClean="0"/>
              <a:t>Establish a funding mechanism for infrastructure.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584E5675-6D5C-49A1-B49B-FB2E8D46E44D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455613" y="6480175"/>
            <a:ext cx="188224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© 2017 Prospect Press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Effective Conversion</a:t>
            </a:r>
            <a:endParaRPr lang="en-US" dirty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smtClean="0"/>
              <a:t>Conversion is the transformation of ideas and opportunities into IT value propositions.</a:t>
            </a:r>
            <a:br>
              <a:rPr lang="en-US" smtClean="0"/>
            </a:br>
            <a:endParaRPr lang="en-US" smtClean="0"/>
          </a:p>
          <a:p>
            <a:pPr eaLnBrk="1" hangingPunct="1">
              <a:buFontTx/>
              <a:buBlip>
                <a:blip r:embed="rId2"/>
              </a:buBlip>
            </a:pPr>
            <a:r>
              <a:rPr lang="en-US" smtClean="0"/>
              <a:t>Excellent project management, effective execution, and reliable IT operations are critical to IT value creation.</a:t>
            </a:r>
            <a:br>
              <a:rPr lang="en-US" smtClean="0"/>
            </a:b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7EE3572F-91A4-4C66-B53A-670B4E0AE094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455613" y="6480175"/>
            <a:ext cx="188224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© 2017 Prospect Press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Conversion Issues</a:t>
            </a:r>
            <a:endParaRPr lang="en-US" dirty="0"/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smtClean="0"/>
              <a:t>More projects than resources</a:t>
            </a:r>
          </a:p>
          <a:p>
            <a:pPr eaLnBrk="1" hangingPunct="1">
              <a:buFontTx/>
              <a:buBlip>
                <a:blip r:embed="rId2"/>
              </a:buBlip>
            </a:pPr>
            <a:r>
              <a:rPr lang="en-US" smtClean="0"/>
              <a:t>Insufficient time to complete all projects</a:t>
            </a:r>
          </a:p>
          <a:p>
            <a:pPr eaLnBrk="1" hangingPunct="1">
              <a:buFontTx/>
              <a:buBlip>
                <a:blip r:embed="rId2"/>
              </a:buBlip>
            </a:pPr>
            <a:r>
              <a:rPr lang="en-US" smtClean="0"/>
              <a:t>Training limitations</a:t>
            </a:r>
          </a:p>
          <a:p>
            <a:pPr eaLnBrk="1" hangingPunct="1">
              <a:buFontTx/>
              <a:buBlip>
                <a:blip r:embed="rId2"/>
              </a:buBlip>
            </a:pPr>
            <a:r>
              <a:rPr lang="en-US" smtClean="0"/>
              <a:t>Inadequate technical or business resources</a:t>
            </a:r>
          </a:p>
          <a:p>
            <a:pPr eaLnBrk="1" hangingPunct="1">
              <a:buFontTx/>
              <a:buBlip>
                <a:blip r:embed="rId2"/>
              </a:buBlip>
            </a:pPr>
            <a:r>
              <a:rPr lang="en-US" smtClean="0"/>
              <a:t>Implementation of IT may require significant business process redesign.</a:t>
            </a:r>
          </a:p>
          <a:p>
            <a:pPr eaLnBrk="1" hangingPunct="1">
              <a:buFontTx/>
              <a:buBlip>
                <a:blip r:embed="rId2"/>
              </a:buBlip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55D5EBCF-3F56-437F-831D-F2D20CE52012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55613" y="6480175"/>
            <a:ext cx="188224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© 2017 Prospect Press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Best Practices in Conversion</a:t>
            </a:r>
            <a:endParaRPr lang="en-US" dirty="0"/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25975"/>
          </a:xfrm>
        </p:spPr>
        <p:txBody>
          <a:bodyPr/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smtClean="0"/>
              <a:t>Availability of adequate and qualified IT and business resources</a:t>
            </a:r>
            <a:br>
              <a:rPr lang="en-US" smtClean="0"/>
            </a:br>
            <a:endParaRPr lang="en-US" smtClean="0"/>
          </a:p>
          <a:p>
            <a:pPr eaLnBrk="1" hangingPunct="1">
              <a:buFontTx/>
              <a:buBlip>
                <a:blip r:embed="rId2"/>
              </a:buBlip>
            </a:pPr>
            <a:r>
              <a:rPr lang="en-US" smtClean="0"/>
              <a:t>Training in business goals and processes</a:t>
            </a:r>
            <a:br>
              <a:rPr lang="en-US" smtClean="0"/>
            </a:br>
            <a:endParaRPr lang="en-US" smtClean="0"/>
          </a:p>
          <a:p>
            <a:pPr eaLnBrk="1" hangingPunct="1">
              <a:buFontTx/>
              <a:buBlip>
                <a:blip r:embed="rId2"/>
              </a:buBlip>
            </a:pPr>
            <a:r>
              <a:rPr lang="en-US" smtClean="0"/>
              <a:t>Multifunctional change management</a:t>
            </a:r>
            <a:br>
              <a:rPr lang="en-US" smtClean="0"/>
            </a:br>
            <a:endParaRPr lang="en-US" smtClean="0"/>
          </a:p>
          <a:p>
            <a:pPr eaLnBrk="1" hangingPunct="1">
              <a:buFontTx/>
              <a:buBlip>
                <a:blip r:embed="rId2"/>
              </a:buBlip>
            </a:pPr>
            <a:r>
              <a:rPr lang="en-US" smtClean="0"/>
              <a:t>Emphasis on higher-level learning and knowledge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CB027425-764B-485B-ABC5-B2FB7F8A5465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455613" y="6480175"/>
            <a:ext cx="188224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© 2017 Prospect Press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Realizing Value</a:t>
            </a:r>
            <a:endParaRPr lang="en-US" dirty="0"/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457200" y="1774825"/>
            <a:ext cx="8229600" cy="4473575"/>
          </a:xfrm>
        </p:spPr>
        <p:txBody>
          <a:bodyPr/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smtClean="0"/>
              <a:t>IT Value realization is a long-term process.</a:t>
            </a:r>
            <a:br>
              <a:rPr lang="en-US" smtClean="0"/>
            </a:br>
            <a:endParaRPr lang="en-US" smtClean="0"/>
          </a:p>
          <a:p>
            <a:pPr eaLnBrk="1" hangingPunct="1">
              <a:buFontTx/>
              <a:buBlip>
                <a:blip r:embed="rId2"/>
              </a:buBlip>
            </a:pPr>
            <a:r>
              <a:rPr lang="en-US" smtClean="0"/>
              <a:t>To deliver Value – technology must be used extensively.</a:t>
            </a:r>
            <a:br>
              <a:rPr lang="en-US" smtClean="0"/>
            </a:br>
            <a:endParaRPr lang="en-US" smtClean="0"/>
          </a:p>
          <a:p>
            <a:pPr eaLnBrk="1" hangingPunct="1">
              <a:buFontTx/>
              <a:buBlip>
                <a:blip r:embed="rId2"/>
              </a:buBlip>
            </a:pPr>
            <a:r>
              <a:rPr lang="en-US" smtClean="0"/>
              <a:t>Measurement is a key component.</a:t>
            </a:r>
            <a:br>
              <a:rPr lang="en-US" smtClean="0"/>
            </a:br>
            <a:r>
              <a:rPr lang="en-US" smtClean="0"/>
              <a:t>[</a:t>
            </a:r>
            <a:r>
              <a:rPr lang="en-US" i="1" smtClean="0"/>
              <a:t>Does</a:t>
            </a:r>
            <a:r>
              <a:rPr lang="en-US" smtClean="0"/>
              <a:t> Expected Value = Actual Value?]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7E2B75E6-CB19-42CC-8726-DEC314BA1276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455613" y="6480175"/>
            <a:ext cx="188224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© 2017 Prospect Press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Best Practices in Realizing Value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4724400"/>
          </a:xfrm>
        </p:spPr>
        <p:txBody>
          <a:bodyPr/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smtClean="0"/>
              <a:t>Plan a value-realization phase for all IT projects.</a:t>
            </a:r>
          </a:p>
          <a:p>
            <a:pPr eaLnBrk="1" hangingPunct="1">
              <a:buFontTx/>
              <a:buBlip>
                <a:blip r:embed="rId2"/>
              </a:buBlip>
            </a:pPr>
            <a:r>
              <a:rPr lang="en-US" smtClean="0"/>
              <a:t>Measure outcomes against expected results.</a:t>
            </a:r>
          </a:p>
          <a:p>
            <a:pPr eaLnBrk="1" hangingPunct="1">
              <a:buFontTx/>
              <a:buBlip>
                <a:blip r:embed="rId2"/>
              </a:buBlip>
            </a:pPr>
            <a:r>
              <a:rPr lang="en-US" smtClean="0"/>
              <a:t>Look for and eliminate root causes of problems.</a:t>
            </a:r>
          </a:p>
          <a:p>
            <a:pPr eaLnBrk="1" hangingPunct="1">
              <a:buFontTx/>
              <a:buBlip>
                <a:blip r:embed="rId2"/>
              </a:buBlip>
            </a:pPr>
            <a:r>
              <a:rPr lang="en-US" smtClean="0"/>
              <a:t>Assess value realization at all levels in the organization.</a:t>
            </a:r>
          </a:p>
          <a:p>
            <a:pPr eaLnBrk="1" hangingPunct="1">
              <a:buFontTx/>
              <a:buBlip>
                <a:blip r:embed="rId2"/>
              </a:buBlip>
            </a:pPr>
            <a:r>
              <a:rPr lang="en-US" smtClean="0"/>
              <a:t>Have provision for acting on new opportunities to leverage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5D1E2AD2-284A-4663-8430-E5585D105693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455613" y="6480175"/>
            <a:ext cx="188224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© 2017 Prospect Press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Five Principles for Delivering Value</a:t>
            </a:r>
            <a:endParaRPr lang="en-US" dirty="0"/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1825" indent="-514350" eaLnBrk="1" hangingPunct="1">
              <a:buClr>
                <a:schemeClr val="tx1"/>
              </a:buClr>
              <a:buSzPct val="90000"/>
              <a:buFont typeface="Corbel" pitchFamily="34" charset="0"/>
              <a:buAutoNum type="arabicPeriod"/>
            </a:pPr>
            <a:r>
              <a:rPr lang="en-US" smtClean="0"/>
              <a:t>Have a clearly defined portfolio value management process.</a:t>
            </a:r>
          </a:p>
          <a:p>
            <a:pPr marL="631825" indent="-514350" eaLnBrk="1" hangingPunct="1">
              <a:buClr>
                <a:schemeClr val="tx1"/>
              </a:buClr>
              <a:buSzPct val="90000"/>
              <a:buFont typeface="Corbel" pitchFamily="34" charset="0"/>
              <a:buAutoNum type="arabicPeriod"/>
            </a:pPr>
            <a:r>
              <a:rPr lang="en-US" smtClean="0"/>
              <a:t>Aim for chunks of Value.</a:t>
            </a:r>
          </a:p>
          <a:p>
            <a:pPr marL="631825" indent="-514350" eaLnBrk="1" hangingPunct="1">
              <a:buClr>
                <a:schemeClr val="tx1"/>
              </a:buClr>
              <a:buSzPct val="90000"/>
              <a:buFont typeface="Corbel" pitchFamily="34" charset="0"/>
              <a:buAutoNum type="arabicPeriod"/>
            </a:pPr>
            <a:r>
              <a:rPr lang="en-US" smtClean="0"/>
              <a:t>Adopt a holistic orientation for technology value.</a:t>
            </a:r>
          </a:p>
          <a:p>
            <a:pPr marL="631825" indent="-514350" eaLnBrk="1" hangingPunct="1">
              <a:buClr>
                <a:schemeClr val="tx1"/>
              </a:buClr>
              <a:buSzPct val="90000"/>
              <a:buFont typeface="Corbel" pitchFamily="34" charset="0"/>
              <a:buAutoNum type="arabicPeriod"/>
            </a:pPr>
            <a:r>
              <a:rPr lang="en-US" smtClean="0"/>
              <a:t>Aim for joint ownership of technology initiatives.</a:t>
            </a:r>
          </a:p>
          <a:p>
            <a:pPr marL="631825" indent="-514350" eaLnBrk="1" hangingPunct="1">
              <a:buClr>
                <a:schemeClr val="tx1"/>
              </a:buClr>
              <a:buSzPct val="90000"/>
              <a:buFont typeface="Corbel" pitchFamily="34" charset="0"/>
              <a:buAutoNum type="arabicPeriod"/>
            </a:pPr>
            <a:r>
              <a:rPr lang="en-US" smtClean="0"/>
              <a:t>Experiment more often.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E739955E-33C6-487A-82E2-56CBA816F056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455613" y="6480175"/>
            <a:ext cx="188224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© 2017 Prospect Press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534400" cy="1252728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 smtClean="0"/>
              <a:t>Principle 1 – Have a Clearly Defined Portfolio Value Management Process</a:t>
            </a:r>
            <a:endParaRPr lang="en-US" sz="3200" dirty="0"/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smtClean="0"/>
              <a:t>Track projects as they are developed.</a:t>
            </a:r>
            <a:br>
              <a:rPr lang="en-US" smtClean="0"/>
            </a:br>
            <a:endParaRPr lang="en-US" smtClean="0"/>
          </a:p>
          <a:p>
            <a:pPr eaLnBrk="1" hangingPunct="1">
              <a:buFontTx/>
              <a:buBlip>
                <a:blip r:embed="rId2"/>
              </a:buBlip>
            </a:pPr>
            <a:r>
              <a:rPr lang="en-US" smtClean="0"/>
              <a:t>Revisit portfolio decisions to determine if projects should be changed.</a:t>
            </a:r>
            <a:br>
              <a:rPr lang="en-US" smtClean="0"/>
            </a:br>
            <a:endParaRPr lang="en-US" smtClean="0"/>
          </a:p>
          <a:p>
            <a:pPr eaLnBrk="1" hangingPunct="1">
              <a:buFontTx/>
              <a:buBlip>
                <a:blip r:embed="rId2"/>
              </a:buBlip>
            </a:pPr>
            <a:r>
              <a:rPr lang="en-US" smtClean="0"/>
              <a:t>Invest in strategic and infrastructure projects.</a:t>
            </a:r>
            <a:br>
              <a:rPr lang="en-US" smtClean="0"/>
            </a:br>
            <a:endParaRPr lang="en-US" smtClean="0"/>
          </a:p>
          <a:p>
            <a:pPr eaLnBrk="1" hangingPunct="1">
              <a:buFontTx/>
              <a:buBlip>
                <a:blip r:embed="rId2"/>
              </a:buBlip>
            </a:pPr>
            <a:r>
              <a:rPr lang="en-US" smtClean="0"/>
              <a:t>Develop an ongoing means to ensure value is realized.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56017FFF-990D-4D89-8680-2B014CF5B6A0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455613" y="6480175"/>
            <a:ext cx="188224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© 2017 Prospect Press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 smtClean="0"/>
              <a:t>Principle 2 – Aim for Chunks of Value</a:t>
            </a:r>
            <a:endParaRPr lang="en-US" sz="3200" dirty="0"/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smtClean="0"/>
              <a:t>Focus on key areas.</a:t>
            </a:r>
            <a:br>
              <a:rPr lang="en-US" smtClean="0"/>
            </a:br>
            <a:endParaRPr lang="en-US" smtClean="0"/>
          </a:p>
          <a:p>
            <a:pPr eaLnBrk="1" hangingPunct="1">
              <a:buFontTx/>
              <a:buBlip>
                <a:blip r:embed="rId2"/>
              </a:buBlip>
            </a:pPr>
            <a:r>
              <a:rPr lang="en-US" smtClean="0"/>
              <a:t>Deliver Value through a series of small focused projects.</a:t>
            </a:r>
            <a:br>
              <a:rPr lang="en-US" smtClean="0"/>
            </a:br>
            <a:endParaRPr lang="en-US" smtClean="0"/>
          </a:p>
          <a:p>
            <a:pPr eaLnBrk="1" hangingPunct="1">
              <a:buFontTx/>
              <a:buBlip>
                <a:blip r:embed="rId2"/>
              </a:buBlip>
            </a:pPr>
            <a:r>
              <a:rPr lang="en-US" smtClean="0"/>
              <a:t>Balance short-term and long-term strategic goals.</a:t>
            </a:r>
          </a:p>
          <a:p>
            <a:pPr eaLnBrk="1" hangingPunct="1">
              <a:buFontTx/>
              <a:buBlip>
                <a:blip r:embed="rId2"/>
              </a:buBlip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49240280-57DB-459B-9349-7CE2D6D73EBE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455613" y="6480175"/>
            <a:ext cx="188224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© 2017 Prospect Press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 smtClean="0"/>
              <a:t>Principle 3 – Adopt a Holistic Orientation to Technology Value</a:t>
            </a:r>
            <a:endParaRPr lang="en-US" sz="3200" dirty="0"/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625975"/>
          </a:xfrm>
        </p:spPr>
        <p:txBody>
          <a:bodyPr/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smtClean="0"/>
              <a:t>Manage and use people, process, and technology.</a:t>
            </a:r>
            <a:br>
              <a:rPr lang="en-US" smtClean="0"/>
            </a:br>
            <a:endParaRPr lang="en-US" smtClean="0"/>
          </a:p>
          <a:p>
            <a:pPr eaLnBrk="1" hangingPunct="1">
              <a:buFontTx/>
              <a:buBlip>
                <a:blip r:embed="rId2"/>
              </a:buBlip>
            </a:pPr>
            <a:r>
              <a:rPr lang="en-US" smtClean="0"/>
              <a:t>Anticipate the impact of technology.</a:t>
            </a:r>
            <a:br>
              <a:rPr lang="en-US" smtClean="0"/>
            </a:br>
            <a:endParaRPr lang="en-US" smtClean="0"/>
          </a:p>
          <a:p>
            <a:pPr eaLnBrk="1" hangingPunct="1">
              <a:buFontTx/>
              <a:buBlip>
                <a:blip r:embed="rId2"/>
              </a:buBlip>
            </a:pPr>
            <a:r>
              <a:rPr lang="en-US" smtClean="0"/>
              <a:t>Incorporate technology changes into business 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7C18E123-7AA6-4FD3-AA05-1AB22DBD739F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455613" y="6480175"/>
            <a:ext cx="509111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© 2017 Prospect Press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FFCC00"/>
                </a:solidFill>
              </a:rPr>
              <a:t>What Is IT Value?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991600" cy="4953000"/>
          </a:xfrm>
        </p:spPr>
        <p:txBody>
          <a:bodyPr/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dirty="0" smtClean="0"/>
              <a:t>IT Value is the worth or desirability of a thing. </a:t>
            </a:r>
            <a:r>
              <a:rPr lang="en-US" sz="1200" dirty="0" smtClean="0"/>
              <a:t>(</a:t>
            </a:r>
            <a:r>
              <a:rPr lang="en-US" sz="1200" dirty="0" err="1" smtClean="0"/>
              <a:t>Cronk</a:t>
            </a:r>
            <a:r>
              <a:rPr lang="en-US" sz="1200" dirty="0" smtClean="0"/>
              <a:t> and Fitzgerald, 1999)</a:t>
            </a:r>
            <a:br>
              <a:rPr lang="en-US" sz="1200" dirty="0" smtClean="0"/>
            </a:br>
            <a:endParaRPr lang="en-US" sz="1200" dirty="0" smtClean="0"/>
          </a:p>
          <a:p>
            <a:pPr eaLnBrk="1" hangingPunct="1">
              <a:buFontTx/>
              <a:buBlip>
                <a:blip r:embed="rId2"/>
              </a:buBlip>
            </a:pPr>
            <a:r>
              <a:rPr lang="en-US" dirty="0" smtClean="0"/>
              <a:t>IT Value is a subjective assessment.</a:t>
            </a:r>
            <a:br>
              <a:rPr lang="en-US" dirty="0" smtClean="0"/>
            </a:br>
            <a:endParaRPr lang="en-US" dirty="0" smtClean="0"/>
          </a:p>
          <a:p>
            <a:pPr eaLnBrk="1" hangingPunct="1">
              <a:buFontTx/>
              <a:buBlip>
                <a:blip r:embed="rId2"/>
              </a:buBlip>
            </a:pPr>
            <a:r>
              <a:rPr lang="en-US" dirty="0" smtClean="0"/>
              <a:t>IT Value is based on how a business chooses to view it.</a:t>
            </a:r>
            <a:br>
              <a:rPr lang="en-US" dirty="0" smtClean="0"/>
            </a:br>
            <a:endParaRPr lang="en-US" dirty="0" smtClean="0"/>
          </a:p>
          <a:p>
            <a:pPr eaLnBrk="1" hangingPunct="1">
              <a:buFontTx/>
              <a:buBlip>
                <a:blip r:embed="rId2"/>
              </a:buBlip>
            </a:pPr>
            <a:r>
              <a:rPr lang="en-US" dirty="0" smtClean="0"/>
              <a:t>IT Value is tied to the business model.</a:t>
            </a:r>
            <a:br>
              <a:rPr lang="en-US" dirty="0" smtClean="0"/>
            </a:br>
            <a:endParaRPr lang="en-US" dirty="0" smtClean="0"/>
          </a:p>
          <a:p>
            <a:pPr eaLnBrk="1" hangingPunct="1">
              <a:buFontTx/>
              <a:buBlip>
                <a:blip r:embed="rId2"/>
              </a:buBlip>
            </a:pPr>
            <a:r>
              <a:rPr lang="en-US" dirty="0" smtClean="0"/>
              <a:t>IT Value can be defined by ROI or KPI’s.</a:t>
            </a:r>
          </a:p>
          <a:p>
            <a:pPr marL="119062" indent="0" eaLnBrk="1" hangingPunct="1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B56C3F57-53EE-40B2-870F-C2B9981D2C38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6564313"/>
            <a:ext cx="188224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© 2017 Prospect Press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 smtClean="0"/>
              <a:t>Principle 4 – Aim for Joint Ownership of Technology Initiatives</a:t>
            </a:r>
            <a:endParaRPr lang="en-US" sz="3200" dirty="0"/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smtClean="0"/>
              <a:t>Ensure executive sponsorship for all IT projects.</a:t>
            </a:r>
            <a:br>
              <a:rPr lang="en-US" smtClean="0"/>
            </a:br>
            <a:endParaRPr lang="en-US" smtClean="0"/>
          </a:p>
          <a:p>
            <a:pPr eaLnBrk="1" hangingPunct="1">
              <a:buFontTx/>
              <a:buBlip>
                <a:blip r:embed="rId2"/>
              </a:buBlip>
            </a:pPr>
            <a:r>
              <a:rPr lang="en-US" smtClean="0"/>
              <a:t>Develop a culture of joint responsibility and mutual trust between IT and the business.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FEE044EC-3843-404B-83EE-F10C95C38A9D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455613" y="6480175"/>
            <a:ext cx="177484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© 2017 Prospect Press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 smtClean="0"/>
              <a:t>Principle 5 – Experiment More Often</a:t>
            </a:r>
            <a:endParaRPr lang="en-US" sz="3200" dirty="0"/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dirty="0" smtClean="0"/>
              <a:t>Experiment with new technologies on a small scale to minimize risk.</a:t>
            </a:r>
            <a:br>
              <a:rPr lang="en-US" dirty="0" smtClean="0"/>
            </a:br>
            <a:endParaRPr lang="en-US" dirty="0" smtClean="0"/>
          </a:p>
          <a:p>
            <a:pPr eaLnBrk="1" hangingPunct="1">
              <a:buFontTx/>
              <a:buBlip>
                <a:blip r:embed="rId2"/>
              </a:buBlip>
            </a:pPr>
            <a:r>
              <a:rPr lang="en-US" dirty="0" smtClean="0"/>
              <a:t>Experimentation enables technology investments to be made in smaller chunks.</a:t>
            </a:r>
            <a:br>
              <a:rPr lang="en-US" dirty="0" smtClean="0"/>
            </a:br>
            <a:endParaRPr lang="en-US" dirty="0" smtClean="0"/>
          </a:p>
          <a:p>
            <a:pPr eaLnBrk="1" hangingPunct="1">
              <a:buFontTx/>
              <a:buBlip>
                <a:blip r:embed="rId2"/>
              </a:buBlip>
            </a:pPr>
            <a:r>
              <a:rPr lang="en-US" dirty="0" smtClean="0"/>
              <a:t>Experimentation enables IT Value to be realized sooner.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89D634DA-AACB-4E75-AD9C-3ABD710EE0D4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455613" y="6480175"/>
            <a:ext cx="188224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© 2017 Prospect Press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smtClean="0"/>
              <a:t>This chapter explored the concepts and activities involved in developing and delivering IT value to an organization.</a:t>
            </a:r>
            <a:br>
              <a:rPr lang="en-US" smtClean="0"/>
            </a:br>
            <a:endParaRPr lang="en-US" smtClean="0"/>
          </a:p>
          <a:p>
            <a:pPr>
              <a:buFontTx/>
              <a:buBlip>
                <a:blip r:embed="rId2"/>
              </a:buBlip>
            </a:pPr>
            <a:r>
              <a:rPr lang="en-US" smtClean="0"/>
              <a:t>IT value cannot be viewed in isolation.</a:t>
            </a:r>
            <a:br>
              <a:rPr lang="en-US" smtClean="0"/>
            </a:br>
            <a:endParaRPr lang="en-US" smtClean="0"/>
          </a:p>
          <a:p>
            <a:pPr>
              <a:buFontTx/>
              <a:buBlip>
                <a:blip r:embed="rId2"/>
              </a:buBlip>
            </a:pPr>
            <a:r>
              <a:rPr lang="en-US" smtClean="0"/>
              <a:t>The entire IT process must be managed from conception to cash.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B1308BA6-753E-46D3-9E3B-EA2B8822253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685800" y="6400800"/>
            <a:ext cx="188224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© 2017 Prospect Press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xmlns:p14="http://schemas.microsoft.com/office/powerpoint/2010/main">
    <p:cut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 txBox="1">
            <a:spLocks noGrp="1" noChangeArrowheads="1"/>
          </p:cNvSpPr>
          <p:nvPr/>
        </p:nvSpPr>
        <p:spPr bwMode="auto">
          <a:xfrm>
            <a:off x="8305800" y="6400800"/>
            <a:ext cx="609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r>
              <a:rPr lang="en-US" sz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1-</a:t>
            </a:r>
            <a:fld id="{251AA7D6-94F4-4413-8461-A5AAD2012C09}" type="slidenum">
              <a:rPr lang="en-US" sz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pPr algn="r">
                <a:defRPr/>
              </a:pPr>
              <a:t>23</a:t>
            </a:fld>
            <a:endParaRPr lang="en-US" sz="12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6866" name="Picture 4" descr="cid:3287383400_2177562"/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304800" y="1676400"/>
            <a:ext cx="8423275" cy="27479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5" name="Rectangle 5"/>
          <p:cNvSpPr txBox="1">
            <a:spLocks noGrp="1" noChangeArrowheads="1"/>
          </p:cNvSpPr>
          <p:nvPr/>
        </p:nvSpPr>
        <p:spPr bwMode="auto">
          <a:xfrm>
            <a:off x="685800" y="5943600"/>
            <a:ext cx="7845425" cy="6365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© 2017 Prospect </a:t>
            </a:r>
            <a:r>
              <a:rPr lang="en-US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Press</a:t>
            </a: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Where Is IT Value?</a:t>
            </a:r>
            <a:endParaRPr lang="en-US" dirty="0"/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dirty="0" smtClean="0"/>
              <a:t>Decisions about IT Value may be made to </a:t>
            </a:r>
            <a:r>
              <a:rPr lang="en-US" b="1" dirty="0" smtClean="0"/>
              <a:t>optimize value </a:t>
            </a:r>
            <a:r>
              <a:rPr lang="en-US" dirty="0" smtClean="0"/>
              <a:t>to the firm even if they cause difficulty for a business unit or individual.</a:t>
            </a:r>
            <a:br>
              <a:rPr lang="en-US" dirty="0" smtClean="0"/>
            </a:br>
            <a:endParaRPr lang="en-US" dirty="0" smtClean="0"/>
          </a:p>
          <a:p>
            <a:pPr eaLnBrk="1" hangingPunct="1">
              <a:buFontTx/>
              <a:buBlip>
                <a:blip r:embed="rId2"/>
              </a:buBlip>
            </a:pPr>
            <a:r>
              <a:rPr lang="en-US" dirty="0" smtClean="0"/>
              <a:t>IT Value needs to be </a:t>
            </a:r>
            <a:r>
              <a:rPr lang="en-US" b="1" dirty="0" smtClean="0"/>
              <a:t>leveraged</a:t>
            </a:r>
            <a:r>
              <a:rPr lang="en-US" dirty="0" smtClean="0"/>
              <a:t> for the benefit of the firm.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4BC77E4E-DEEA-4CCE-A53D-80DC7FB3EBD9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6564313"/>
            <a:ext cx="188224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© 2017 Prospect Press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Who Delivers IT Value?</a:t>
            </a:r>
            <a:endParaRPr lang="en-US" dirty="0"/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4191000" cy="4625975"/>
          </a:xfrm>
        </p:spPr>
        <p:txBody>
          <a:bodyPr/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dirty="0" smtClean="0"/>
              <a:t>IT Value is a function of people, process, and technology.</a:t>
            </a:r>
            <a:br>
              <a:rPr lang="en-US" dirty="0" smtClean="0"/>
            </a:br>
            <a:endParaRPr lang="en-US" dirty="0" smtClean="0"/>
          </a:p>
          <a:p>
            <a:pPr eaLnBrk="1" hangingPunct="1">
              <a:buFontTx/>
              <a:buBlip>
                <a:blip r:embed="rId2"/>
              </a:buBlip>
            </a:pPr>
            <a:r>
              <a:rPr lang="en-US" dirty="0" smtClean="0"/>
              <a:t>IT Value is also a function of organizational value.</a:t>
            </a:r>
          </a:p>
        </p:txBody>
      </p:sp>
      <p:grpSp>
        <p:nvGrpSpPr>
          <p:cNvPr id="17411" name="Group 7"/>
          <p:cNvGrpSpPr>
            <a:grpSpLocks/>
          </p:cNvGrpSpPr>
          <p:nvPr/>
        </p:nvGrpSpPr>
        <p:grpSpPr bwMode="auto">
          <a:xfrm>
            <a:off x="4572000" y="2057400"/>
            <a:ext cx="3811588" cy="3887788"/>
            <a:chOff x="4646613" y="2133600"/>
            <a:chExt cx="3813175" cy="3887788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5207234" y="4310063"/>
              <a:ext cx="3252554" cy="1711325"/>
            </a:xfrm>
            <a:custGeom>
              <a:avLst/>
              <a:gdLst/>
              <a:ahLst/>
              <a:cxnLst>
                <a:cxn ang="0">
                  <a:pos x="1051" y="1062"/>
                </a:cxn>
                <a:cxn ang="0">
                  <a:pos x="1107" y="1051"/>
                </a:cxn>
                <a:cxn ang="0">
                  <a:pos x="1151" y="1041"/>
                </a:cxn>
                <a:cxn ang="0">
                  <a:pos x="1198" y="1028"/>
                </a:cxn>
                <a:cxn ang="0">
                  <a:pos x="1243" y="1011"/>
                </a:cxn>
                <a:cxn ang="0">
                  <a:pos x="1297" y="990"/>
                </a:cxn>
                <a:cxn ang="0">
                  <a:pos x="1347" y="968"/>
                </a:cxn>
                <a:cxn ang="0">
                  <a:pos x="1396" y="943"/>
                </a:cxn>
                <a:cxn ang="0">
                  <a:pos x="1437" y="917"/>
                </a:cxn>
                <a:cxn ang="0">
                  <a:pos x="1480" y="890"/>
                </a:cxn>
                <a:cxn ang="0">
                  <a:pos x="1527" y="858"/>
                </a:cxn>
                <a:cxn ang="0">
                  <a:pos x="1567" y="827"/>
                </a:cxn>
                <a:cxn ang="0">
                  <a:pos x="1629" y="775"/>
                </a:cxn>
                <a:cxn ang="0">
                  <a:pos x="1689" y="712"/>
                </a:cxn>
                <a:cxn ang="0">
                  <a:pos x="1733" y="659"/>
                </a:cxn>
                <a:cxn ang="0">
                  <a:pos x="1781" y="598"/>
                </a:cxn>
                <a:cxn ang="0">
                  <a:pos x="1828" y="528"/>
                </a:cxn>
                <a:cxn ang="0">
                  <a:pos x="1833" y="0"/>
                </a:cxn>
                <a:cxn ang="0">
                  <a:pos x="1368" y="259"/>
                </a:cxn>
                <a:cxn ang="0">
                  <a:pos x="1327" y="312"/>
                </a:cxn>
                <a:cxn ang="0">
                  <a:pos x="1285" y="360"/>
                </a:cxn>
                <a:cxn ang="0">
                  <a:pos x="1248" y="397"/>
                </a:cxn>
                <a:cxn ang="0">
                  <a:pos x="1204" y="431"/>
                </a:cxn>
                <a:cxn ang="0">
                  <a:pos x="1152" y="465"/>
                </a:cxn>
                <a:cxn ang="0">
                  <a:pos x="1103" y="494"/>
                </a:cxn>
                <a:cxn ang="0">
                  <a:pos x="1055" y="511"/>
                </a:cxn>
                <a:cxn ang="0">
                  <a:pos x="997" y="529"/>
                </a:cxn>
                <a:cxn ang="0">
                  <a:pos x="929" y="537"/>
                </a:cxn>
                <a:cxn ang="0">
                  <a:pos x="813" y="541"/>
                </a:cxn>
                <a:cxn ang="0">
                  <a:pos x="716" y="523"/>
                </a:cxn>
                <a:cxn ang="0">
                  <a:pos x="617" y="488"/>
                </a:cxn>
                <a:cxn ang="0">
                  <a:pos x="527" y="437"/>
                </a:cxn>
                <a:cxn ang="0">
                  <a:pos x="0" y="681"/>
                </a:cxn>
                <a:cxn ang="0">
                  <a:pos x="48" y="732"/>
                </a:cxn>
                <a:cxn ang="0">
                  <a:pos x="95" y="778"/>
                </a:cxn>
                <a:cxn ang="0">
                  <a:pos x="147" y="824"/>
                </a:cxn>
                <a:cxn ang="0">
                  <a:pos x="199" y="862"/>
                </a:cxn>
                <a:cxn ang="0">
                  <a:pos x="256" y="901"/>
                </a:cxn>
                <a:cxn ang="0">
                  <a:pos x="313" y="935"/>
                </a:cxn>
                <a:cxn ang="0">
                  <a:pos x="365" y="963"/>
                </a:cxn>
                <a:cxn ang="0">
                  <a:pos x="434" y="994"/>
                </a:cxn>
                <a:cxn ang="0">
                  <a:pos x="499" y="1018"/>
                </a:cxn>
                <a:cxn ang="0">
                  <a:pos x="558" y="1038"/>
                </a:cxn>
                <a:cxn ang="0">
                  <a:pos x="619" y="1054"/>
                </a:cxn>
                <a:cxn ang="0">
                  <a:pos x="689" y="1067"/>
                </a:cxn>
                <a:cxn ang="0">
                  <a:pos x="763" y="1075"/>
                </a:cxn>
                <a:cxn ang="0">
                  <a:pos x="830" y="1078"/>
                </a:cxn>
                <a:cxn ang="0">
                  <a:pos x="900" y="1077"/>
                </a:cxn>
                <a:cxn ang="0">
                  <a:pos x="969" y="1074"/>
                </a:cxn>
                <a:cxn ang="0">
                  <a:pos x="1030" y="1065"/>
                </a:cxn>
              </a:cxnLst>
              <a:rect l="0" t="0" r="r" b="b"/>
              <a:pathLst>
                <a:path w="2049" h="1078">
                  <a:moveTo>
                    <a:pt x="1030" y="1065"/>
                  </a:moveTo>
                  <a:lnTo>
                    <a:pt x="1051" y="1062"/>
                  </a:lnTo>
                  <a:lnTo>
                    <a:pt x="1079" y="1057"/>
                  </a:lnTo>
                  <a:lnTo>
                    <a:pt x="1107" y="1051"/>
                  </a:lnTo>
                  <a:lnTo>
                    <a:pt x="1127" y="1047"/>
                  </a:lnTo>
                  <a:lnTo>
                    <a:pt x="1151" y="1041"/>
                  </a:lnTo>
                  <a:lnTo>
                    <a:pt x="1174" y="1034"/>
                  </a:lnTo>
                  <a:lnTo>
                    <a:pt x="1198" y="1028"/>
                  </a:lnTo>
                  <a:lnTo>
                    <a:pt x="1219" y="1021"/>
                  </a:lnTo>
                  <a:lnTo>
                    <a:pt x="1243" y="1011"/>
                  </a:lnTo>
                  <a:lnTo>
                    <a:pt x="1272" y="1001"/>
                  </a:lnTo>
                  <a:lnTo>
                    <a:pt x="1297" y="990"/>
                  </a:lnTo>
                  <a:lnTo>
                    <a:pt x="1320" y="980"/>
                  </a:lnTo>
                  <a:lnTo>
                    <a:pt x="1347" y="968"/>
                  </a:lnTo>
                  <a:lnTo>
                    <a:pt x="1373" y="955"/>
                  </a:lnTo>
                  <a:lnTo>
                    <a:pt x="1396" y="943"/>
                  </a:lnTo>
                  <a:lnTo>
                    <a:pt x="1417" y="929"/>
                  </a:lnTo>
                  <a:lnTo>
                    <a:pt x="1437" y="917"/>
                  </a:lnTo>
                  <a:lnTo>
                    <a:pt x="1457" y="903"/>
                  </a:lnTo>
                  <a:lnTo>
                    <a:pt x="1480" y="890"/>
                  </a:lnTo>
                  <a:lnTo>
                    <a:pt x="1504" y="874"/>
                  </a:lnTo>
                  <a:lnTo>
                    <a:pt x="1527" y="858"/>
                  </a:lnTo>
                  <a:lnTo>
                    <a:pt x="1548" y="841"/>
                  </a:lnTo>
                  <a:lnTo>
                    <a:pt x="1567" y="827"/>
                  </a:lnTo>
                  <a:lnTo>
                    <a:pt x="1599" y="801"/>
                  </a:lnTo>
                  <a:lnTo>
                    <a:pt x="1629" y="775"/>
                  </a:lnTo>
                  <a:lnTo>
                    <a:pt x="1658" y="746"/>
                  </a:lnTo>
                  <a:lnTo>
                    <a:pt x="1689" y="712"/>
                  </a:lnTo>
                  <a:lnTo>
                    <a:pt x="1710" y="687"/>
                  </a:lnTo>
                  <a:lnTo>
                    <a:pt x="1733" y="659"/>
                  </a:lnTo>
                  <a:lnTo>
                    <a:pt x="1759" y="629"/>
                  </a:lnTo>
                  <a:lnTo>
                    <a:pt x="1781" y="598"/>
                  </a:lnTo>
                  <a:lnTo>
                    <a:pt x="1803" y="565"/>
                  </a:lnTo>
                  <a:lnTo>
                    <a:pt x="1828" y="528"/>
                  </a:lnTo>
                  <a:lnTo>
                    <a:pt x="2049" y="657"/>
                  </a:lnTo>
                  <a:lnTo>
                    <a:pt x="1833" y="0"/>
                  </a:lnTo>
                  <a:lnTo>
                    <a:pt x="1132" y="125"/>
                  </a:lnTo>
                  <a:lnTo>
                    <a:pt x="1368" y="259"/>
                  </a:lnTo>
                  <a:lnTo>
                    <a:pt x="1348" y="287"/>
                  </a:lnTo>
                  <a:lnTo>
                    <a:pt x="1327" y="312"/>
                  </a:lnTo>
                  <a:lnTo>
                    <a:pt x="1306" y="336"/>
                  </a:lnTo>
                  <a:lnTo>
                    <a:pt x="1285" y="360"/>
                  </a:lnTo>
                  <a:lnTo>
                    <a:pt x="1267" y="377"/>
                  </a:lnTo>
                  <a:lnTo>
                    <a:pt x="1248" y="397"/>
                  </a:lnTo>
                  <a:lnTo>
                    <a:pt x="1227" y="414"/>
                  </a:lnTo>
                  <a:lnTo>
                    <a:pt x="1204" y="431"/>
                  </a:lnTo>
                  <a:lnTo>
                    <a:pt x="1176" y="450"/>
                  </a:lnTo>
                  <a:lnTo>
                    <a:pt x="1152" y="465"/>
                  </a:lnTo>
                  <a:lnTo>
                    <a:pt x="1132" y="477"/>
                  </a:lnTo>
                  <a:lnTo>
                    <a:pt x="1103" y="494"/>
                  </a:lnTo>
                  <a:lnTo>
                    <a:pt x="1077" y="504"/>
                  </a:lnTo>
                  <a:lnTo>
                    <a:pt x="1055" y="511"/>
                  </a:lnTo>
                  <a:lnTo>
                    <a:pt x="1031" y="519"/>
                  </a:lnTo>
                  <a:lnTo>
                    <a:pt x="997" y="529"/>
                  </a:lnTo>
                  <a:lnTo>
                    <a:pt x="963" y="533"/>
                  </a:lnTo>
                  <a:lnTo>
                    <a:pt x="929" y="537"/>
                  </a:lnTo>
                  <a:lnTo>
                    <a:pt x="879" y="539"/>
                  </a:lnTo>
                  <a:lnTo>
                    <a:pt x="813" y="541"/>
                  </a:lnTo>
                  <a:lnTo>
                    <a:pt x="762" y="533"/>
                  </a:lnTo>
                  <a:lnTo>
                    <a:pt x="716" y="523"/>
                  </a:lnTo>
                  <a:lnTo>
                    <a:pt x="664" y="508"/>
                  </a:lnTo>
                  <a:lnTo>
                    <a:pt x="617" y="488"/>
                  </a:lnTo>
                  <a:lnTo>
                    <a:pt x="570" y="464"/>
                  </a:lnTo>
                  <a:lnTo>
                    <a:pt x="527" y="437"/>
                  </a:lnTo>
                  <a:lnTo>
                    <a:pt x="486" y="401"/>
                  </a:lnTo>
                  <a:lnTo>
                    <a:pt x="0" y="681"/>
                  </a:lnTo>
                  <a:lnTo>
                    <a:pt x="20" y="705"/>
                  </a:lnTo>
                  <a:lnTo>
                    <a:pt x="48" y="732"/>
                  </a:lnTo>
                  <a:lnTo>
                    <a:pt x="72" y="755"/>
                  </a:lnTo>
                  <a:lnTo>
                    <a:pt x="95" y="778"/>
                  </a:lnTo>
                  <a:lnTo>
                    <a:pt x="119" y="800"/>
                  </a:lnTo>
                  <a:lnTo>
                    <a:pt x="147" y="824"/>
                  </a:lnTo>
                  <a:lnTo>
                    <a:pt x="173" y="843"/>
                  </a:lnTo>
                  <a:lnTo>
                    <a:pt x="199" y="862"/>
                  </a:lnTo>
                  <a:lnTo>
                    <a:pt x="228" y="881"/>
                  </a:lnTo>
                  <a:lnTo>
                    <a:pt x="256" y="901"/>
                  </a:lnTo>
                  <a:lnTo>
                    <a:pt x="286" y="920"/>
                  </a:lnTo>
                  <a:lnTo>
                    <a:pt x="313" y="935"/>
                  </a:lnTo>
                  <a:lnTo>
                    <a:pt x="340" y="950"/>
                  </a:lnTo>
                  <a:lnTo>
                    <a:pt x="365" y="963"/>
                  </a:lnTo>
                  <a:lnTo>
                    <a:pt x="401" y="980"/>
                  </a:lnTo>
                  <a:lnTo>
                    <a:pt x="434" y="994"/>
                  </a:lnTo>
                  <a:lnTo>
                    <a:pt x="471" y="1008"/>
                  </a:lnTo>
                  <a:lnTo>
                    <a:pt x="499" y="1018"/>
                  </a:lnTo>
                  <a:lnTo>
                    <a:pt x="526" y="1029"/>
                  </a:lnTo>
                  <a:lnTo>
                    <a:pt x="558" y="1038"/>
                  </a:lnTo>
                  <a:lnTo>
                    <a:pt x="589" y="1047"/>
                  </a:lnTo>
                  <a:lnTo>
                    <a:pt x="619" y="1054"/>
                  </a:lnTo>
                  <a:lnTo>
                    <a:pt x="654" y="1061"/>
                  </a:lnTo>
                  <a:lnTo>
                    <a:pt x="689" y="1067"/>
                  </a:lnTo>
                  <a:lnTo>
                    <a:pt x="726" y="1071"/>
                  </a:lnTo>
                  <a:lnTo>
                    <a:pt x="763" y="1075"/>
                  </a:lnTo>
                  <a:lnTo>
                    <a:pt x="792" y="1076"/>
                  </a:lnTo>
                  <a:lnTo>
                    <a:pt x="830" y="1078"/>
                  </a:lnTo>
                  <a:lnTo>
                    <a:pt x="869" y="1078"/>
                  </a:lnTo>
                  <a:lnTo>
                    <a:pt x="900" y="1077"/>
                  </a:lnTo>
                  <a:lnTo>
                    <a:pt x="933" y="1076"/>
                  </a:lnTo>
                  <a:lnTo>
                    <a:pt x="969" y="1074"/>
                  </a:lnTo>
                  <a:lnTo>
                    <a:pt x="1002" y="1069"/>
                  </a:lnTo>
                  <a:lnTo>
                    <a:pt x="1030" y="1065"/>
                  </a:lnTo>
                  <a:close/>
                </a:path>
              </a:pathLst>
            </a:custGeom>
            <a:gradFill rotWithShape="0">
              <a:gsLst>
                <a:gs pos="0">
                  <a:schemeClr val="tx1"/>
                </a:gs>
                <a:gs pos="100000">
                  <a:schemeClr val="tx1">
                    <a:gamma/>
                    <a:shade val="96078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418" name="Freeform 7"/>
            <p:cNvSpPr>
              <a:spLocks/>
            </p:cNvSpPr>
            <p:nvPr/>
          </p:nvSpPr>
          <p:spPr bwMode="auto">
            <a:xfrm>
              <a:off x="4646613" y="2457450"/>
              <a:ext cx="1649412" cy="3051175"/>
            </a:xfrm>
            <a:custGeom>
              <a:avLst/>
              <a:gdLst>
                <a:gd name="T0" fmla="*/ 2147483647 w 1039"/>
                <a:gd name="T1" fmla="*/ 2147483647 h 1922"/>
                <a:gd name="T2" fmla="*/ 2147483647 w 1039"/>
                <a:gd name="T3" fmla="*/ 2147483647 h 1922"/>
                <a:gd name="T4" fmla="*/ 2147483647 w 1039"/>
                <a:gd name="T5" fmla="*/ 2147483647 h 1922"/>
                <a:gd name="T6" fmla="*/ 2147483647 w 1039"/>
                <a:gd name="T7" fmla="*/ 2147483647 h 1922"/>
                <a:gd name="T8" fmla="*/ 2147483647 w 1039"/>
                <a:gd name="T9" fmla="*/ 2147483647 h 1922"/>
                <a:gd name="T10" fmla="*/ 2147483647 w 1039"/>
                <a:gd name="T11" fmla="*/ 2147483647 h 1922"/>
                <a:gd name="T12" fmla="*/ 2147483647 w 1039"/>
                <a:gd name="T13" fmla="*/ 2147483647 h 1922"/>
                <a:gd name="T14" fmla="*/ 2147483647 w 1039"/>
                <a:gd name="T15" fmla="*/ 2147483647 h 1922"/>
                <a:gd name="T16" fmla="*/ 2147483647 w 1039"/>
                <a:gd name="T17" fmla="*/ 2147483647 h 1922"/>
                <a:gd name="T18" fmla="*/ 2147483647 w 1039"/>
                <a:gd name="T19" fmla="*/ 2147483647 h 1922"/>
                <a:gd name="T20" fmla="*/ 2147483647 w 1039"/>
                <a:gd name="T21" fmla="*/ 2147483647 h 1922"/>
                <a:gd name="T22" fmla="*/ 2147483647 w 1039"/>
                <a:gd name="T23" fmla="*/ 2147483647 h 1922"/>
                <a:gd name="T24" fmla="*/ 2147483647 w 1039"/>
                <a:gd name="T25" fmla="*/ 2147483647 h 1922"/>
                <a:gd name="T26" fmla="*/ 2147483647 w 1039"/>
                <a:gd name="T27" fmla="*/ 2147483647 h 1922"/>
                <a:gd name="T28" fmla="*/ 2147483647 w 1039"/>
                <a:gd name="T29" fmla="*/ 2147483647 h 1922"/>
                <a:gd name="T30" fmla="*/ 2147483647 w 1039"/>
                <a:gd name="T31" fmla="*/ 2147483647 h 1922"/>
                <a:gd name="T32" fmla="*/ 2147483647 w 1039"/>
                <a:gd name="T33" fmla="*/ 2147483647 h 1922"/>
                <a:gd name="T34" fmla="*/ 2147483647 w 1039"/>
                <a:gd name="T35" fmla="*/ 2147483647 h 1922"/>
                <a:gd name="T36" fmla="*/ 2147483647 w 1039"/>
                <a:gd name="T37" fmla="*/ 2147483647 h 1922"/>
                <a:gd name="T38" fmla="*/ 2147483647 w 1039"/>
                <a:gd name="T39" fmla="*/ 2147483647 h 1922"/>
                <a:gd name="T40" fmla="*/ 2147483647 w 1039"/>
                <a:gd name="T41" fmla="*/ 2147483647 h 1922"/>
                <a:gd name="T42" fmla="*/ 2147483647 w 1039"/>
                <a:gd name="T43" fmla="*/ 2147483647 h 1922"/>
                <a:gd name="T44" fmla="*/ 2147483647 w 1039"/>
                <a:gd name="T45" fmla="*/ 2147483647 h 1922"/>
                <a:gd name="T46" fmla="*/ 2147483647 w 1039"/>
                <a:gd name="T47" fmla="*/ 2147483647 h 1922"/>
                <a:gd name="T48" fmla="*/ 2147483647 w 1039"/>
                <a:gd name="T49" fmla="*/ 2147483647 h 1922"/>
                <a:gd name="T50" fmla="*/ 2147483647 w 1039"/>
                <a:gd name="T51" fmla="*/ 2147483647 h 1922"/>
                <a:gd name="T52" fmla="*/ 2147483647 w 1039"/>
                <a:gd name="T53" fmla="*/ 2147483647 h 1922"/>
                <a:gd name="T54" fmla="*/ 2147483647 w 1039"/>
                <a:gd name="T55" fmla="*/ 2147483647 h 1922"/>
                <a:gd name="T56" fmla="*/ 2147483647 w 1039"/>
                <a:gd name="T57" fmla="*/ 2147483647 h 1922"/>
                <a:gd name="T58" fmla="*/ 2147483647 w 1039"/>
                <a:gd name="T59" fmla="*/ 2147483647 h 1922"/>
                <a:gd name="T60" fmla="*/ 2147483647 w 1039"/>
                <a:gd name="T61" fmla="*/ 2147483647 h 1922"/>
                <a:gd name="T62" fmla="*/ 2147483647 w 1039"/>
                <a:gd name="T63" fmla="*/ 2147483647 h 1922"/>
                <a:gd name="T64" fmla="*/ 2147483647 w 1039"/>
                <a:gd name="T65" fmla="*/ 2147483647 h 1922"/>
                <a:gd name="T66" fmla="*/ 2147483647 w 1039"/>
                <a:gd name="T67" fmla="*/ 2147483647 h 1922"/>
                <a:gd name="T68" fmla="*/ 2147483647 w 1039"/>
                <a:gd name="T69" fmla="*/ 2147483647 h 1922"/>
                <a:gd name="T70" fmla="*/ 2147483647 w 1039"/>
                <a:gd name="T71" fmla="*/ 2147483647 h 1922"/>
                <a:gd name="T72" fmla="*/ 2147483647 w 1039"/>
                <a:gd name="T73" fmla="*/ 2147483647 h 1922"/>
                <a:gd name="T74" fmla="*/ 2147483647 w 1039"/>
                <a:gd name="T75" fmla="*/ 2147483647 h 1922"/>
                <a:gd name="T76" fmla="*/ 2147483647 w 1039"/>
                <a:gd name="T77" fmla="*/ 2147483647 h 1922"/>
                <a:gd name="T78" fmla="*/ 2147483647 w 1039"/>
                <a:gd name="T79" fmla="*/ 2147483647 h 1922"/>
                <a:gd name="T80" fmla="*/ 2147483647 w 1039"/>
                <a:gd name="T81" fmla="*/ 2147483647 h 1922"/>
                <a:gd name="T82" fmla="*/ 2147483647 w 1039"/>
                <a:gd name="T83" fmla="*/ 2147483647 h 1922"/>
                <a:gd name="T84" fmla="*/ 2147483647 w 1039"/>
                <a:gd name="T85" fmla="*/ 2147483647 h 1922"/>
                <a:gd name="T86" fmla="*/ 2147483647 w 1039"/>
                <a:gd name="T87" fmla="*/ 2147483647 h 1922"/>
                <a:gd name="T88" fmla="*/ 2147483647 w 1039"/>
                <a:gd name="T89" fmla="*/ 2147483647 h 1922"/>
                <a:gd name="T90" fmla="*/ 2147483647 w 1039"/>
                <a:gd name="T91" fmla="*/ 2147483647 h 192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039"/>
                <a:gd name="T139" fmla="*/ 0 h 1922"/>
                <a:gd name="T140" fmla="*/ 1039 w 1039"/>
                <a:gd name="T141" fmla="*/ 1922 h 192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039" h="1922">
                  <a:moveTo>
                    <a:pt x="1039" y="0"/>
                  </a:moveTo>
                  <a:lnTo>
                    <a:pt x="1017" y="4"/>
                  </a:lnTo>
                  <a:lnTo>
                    <a:pt x="994" y="7"/>
                  </a:lnTo>
                  <a:lnTo>
                    <a:pt x="964" y="14"/>
                  </a:lnTo>
                  <a:lnTo>
                    <a:pt x="942" y="19"/>
                  </a:lnTo>
                  <a:lnTo>
                    <a:pt x="918" y="26"/>
                  </a:lnTo>
                  <a:lnTo>
                    <a:pt x="896" y="33"/>
                  </a:lnTo>
                  <a:lnTo>
                    <a:pt x="872" y="39"/>
                  </a:lnTo>
                  <a:lnTo>
                    <a:pt x="850" y="46"/>
                  </a:lnTo>
                  <a:lnTo>
                    <a:pt x="826" y="56"/>
                  </a:lnTo>
                  <a:lnTo>
                    <a:pt x="798" y="66"/>
                  </a:lnTo>
                  <a:lnTo>
                    <a:pt x="775" y="77"/>
                  </a:lnTo>
                  <a:lnTo>
                    <a:pt x="750" y="87"/>
                  </a:lnTo>
                  <a:lnTo>
                    <a:pt x="724" y="99"/>
                  </a:lnTo>
                  <a:lnTo>
                    <a:pt x="698" y="112"/>
                  </a:lnTo>
                  <a:lnTo>
                    <a:pt x="675" y="124"/>
                  </a:lnTo>
                  <a:lnTo>
                    <a:pt x="653" y="138"/>
                  </a:lnTo>
                  <a:lnTo>
                    <a:pt x="633" y="149"/>
                  </a:lnTo>
                  <a:lnTo>
                    <a:pt x="613" y="164"/>
                  </a:lnTo>
                  <a:lnTo>
                    <a:pt x="590" y="176"/>
                  </a:lnTo>
                  <a:lnTo>
                    <a:pt x="566" y="193"/>
                  </a:lnTo>
                  <a:lnTo>
                    <a:pt x="543" y="210"/>
                  </a:lnTo>
                  <a:lnTo>
                    <a:pt x="522" y="227"/>
                  </a:lnTo>
                  <a:lnTo>
                    <a:pt x="502" y="241"/>
                  </a:lnTo>
                  <a:lnTo>
                    <a:pt x="469" y="268"/>
                  </a:lnTo>
                  <a:lnTo>
                    <a:pt x="437" y="300"/>
                  </a:lnTo>
                  <a:lnTo>
                    <a:pt x="411" y="323"/>
                  </a:lnTo>
                  <a:lnTo>
                    <a:pt x="380" y="357"/>
                  </a:lnTo>
                  <a:lnTo>
                    <a:pt x="359" y="382"/>
                  </a:lnTo>
                  <a:lnTo>
                    <a:pt x="336" y="410"/>
                  </a:lnTo>
                  <a:lnTo>
                    <a:pt x="310" y="442"/>
                  </a:lnTo>
                  <a:lnTo>
                    <a:pt x="289" y="471"/>
                  </a:lnTo>
                  <a:lnTo>
                    <a:pt x="268" y="505"/>
                  </a:lnTo>
                  <a:lnTo>
                    <a:pt x="246" y="538"/>
                  </a:lnTo>
                  <a:lnTo>
                    <a:pt x="225" y="573"/>
                  </a:lnTo>
                  <a:lnTo>
                    <a:pt x="208" y="604"/>
                  </a:lnTo>
                  <a:lnTo>
                    <a:pt x="191" y="641"/>
                  </a:lnTo>
                  <a:lnTo>
                    <a:pt x="175" y="678"/>
                  </a:lnTo>
                  <a:lnTo>
                    <a:pt x="161" y="715"/>
                  </a:lnTo>
                  <a:lnTo>
                    <a:pt x="147" y="756"/>
                  </a:lnTo>
                  <a:lnTo>
                    <a:pt x="129" y="807"/>
                  </a:lnTo>
                  <a:lnTo>
                    <a:pt x="117" y="854"/>
                  </a:lnTo>
                  <a:lnTo>
                    <a:pt x="106" y="902"/>
                  </a:lnTo>
                  <a:lnTo>
                    <a:pt x="100" y="949"/>
                  </a:lnTo>
                  <a:lnTo>
                    <a:pt x="91" y="1004"/>
                  </a:lnTo>
                  <a:lnTo>
                    <a:pt x="86" y="1072"/>
                  </a:lnTo>
                  <a:lnTo>
                    <a:pt x="84" y="1126"/>
                  </a:lnTo>
                  <a:lnTo>
                    <a:pt x="86" y="1179"/>
                  </a:lnTo>
                  <a:lnTo>
                    <a:pt x="90" y="1230"/>
                  </a:lnTo>
                  <a:lnTo>
                    <a:pt x="96" y="1277"/>
                  </a:lnTo>
                  <a:lnTo>
                    <a:pt x="102" y="1326"/>
                  </a:lnTo>
                  <a:lnTo>
                    <a:pt x="113" y="1376"/>
                  </a:lnTo>
                  <a:lnTo>
                    <a:pt x="127" y="1430"/>
                  </a:lnTo>
                  <a:lnTo>
                    <a:pt x="144" y="1486"/>
                  </a:lnTo>
                  <a:lnTo>
                    <a:pt x="162" y="1537"/>
                  </a:lnTo>
                  <a:lnTo>
                    <a:pt x="182" y="1588"/>
                  </a:lnTo>
                  <a:lnTo>
                    <a:pt x="205" y="1637"/>
                  </a:lnTo>
                  <a:lnTo>
                    <a:pt x="233" y="1684"/>
                  </a:lnTo>
                  <a:lnTo>
                    <a:pt x="0" y="1817"/>
                  </a:lnTo>
                  <a:lnTo>
                    <a:pt x="713" y="1922"/>
                  </a:lnTo>
                  <a:lnTo>
                    <a:pt x="974" y="1267"/>
                  </a:lnTo>
                  <a:lnTo>
                    <a:pt x="701" y="1414"/>
                  </a:lnTo>
                  <a:lnTo>
                    <a:pt x="674" y="1372"/>
                  </a:lnTo>
                  <a:lnTo>
                    <a:pt x="657" y="1334"/>
                  </a:lnTo>
                  <a:lnTo>
                    <a:pt x="642" y="1295"/>
                  </a:lnTo>
                  <a:lnTo>
                    <a:pt x="632" y="1257"/>
                  </a:lnTo>
                  <a:lnTo>
                    <a:pt x="624" y="1219"/>
                  </a:lnTo>
                  <a:lnTo>
                    <a:pt x="622" y="1183"/>
                  </a:lnTo>
                  <a:lnTo>
                    <a:pt x="619" y="1146"/>
                  </a:lnTo>
                  <a:lnTo>
                    <a:pt x="619" y="1110"/>
                  </a:lnTo>
                  <a:lnTo>
                    <a:pt x="621" y="1066"/>
                  </a:lnTo>
                  <a:lnTo>
                    <a:pt x="626" y="1024"/>
                  </a:lnTo>
                  <a:lnTo>
                    <a:pt x="635" y="977"/>
                  </a:lnTo>
                  <a:lnTo>
                    <a:pt x="646" y="940"/>
                  </a:lnTo>
                  <a:lnTo>
                    <a:pt x="662" y="897"/>
                  </a:lnTo>
                  <a:lnTo>
                    <a:pt x="676" y="861"/>
                  </a:lnTo>
                  <a:lnTo>
                    <a:pt x="696" y="826"/>
                  </a:lnTo>
                  <a:lnTo>
                    <a:pt x="713" y="799"/>
                  </a:lnTo>
                  <a:lnTo>
                    <a:pt x="729" y="776"/>
                  </a:lnTo>
                  <a:lnTo>
                    <a:pt x="745" y="754"/>
                  </a:lnTo>
                  <a:lnTo>
                    <a:pt x="764" y="732"/>
                  </a:lnTo>
                  <a:lnTo>
                    <a:pt x="784" y="708"/>
                  </a:lnTo>
                  <a:lnTo>
                    <a:pt x="802" y="692"/>
                  </a:lnTo>
                  <a:lnTo>
                    <a:pt x="822" y="671"/>
                  </a:lnTo>
                  <a:lnTo>
                    <a:pt x="842" y="654"/>
                  </a:lnTo>
                  <a:lnTo>
                    <a:pt x="865" y="637"/>
                  </a:lnTo>
                  <a:lnTo>
                    <a:pt x="893" y="618"/>
                  </a:lnTo>
                  <a:lnTo>
                    <a:pt x="917" y="603"/>
                  </a:lnTo>
                  <a:lnTo>
                    <a:pt x="937" y="591"/>
                  </a:lnTo>
                  <a:lnTo>
                    <a:pt x="966" y="574"/>
                  </a:lnTo>
                  <a:lnTo>
                    <a:pt x="994" y="563"/>
                  </a:lnTo>
                  <a:lnTo>
                    <a:pt x="1039" y="550"/>
                  </a:lnTo>
                  <a:lnTo>
                    <a:pt x="1039" y="0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50000">
                  <a:srgbClr val="002E00"/>
                </a:gs>
                <a:gs pos="100000">
                  <a:srgbClr val="008000"/>
                </a:gs>
              </a:gsLst>
              <a:lin ang="540000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5944141" y="2133600"/>
              <a:ext cx="2450532" cy="2762250"/>
            </a:xfrm>
            <a:custGeom>
              <a:avLst/>
              <a:gdLst/>
              <a:ahLst/>
              <a:cxnLst>
                <a:cxn ang="0">
                  <a:pos x="609" y="258"/>
                </a:cxn>
                <a:cxn ang="0">
                  <a:pos x="666" y="270"/>
                </a:cxn>
                <a:cxn ang="0">
                  <a:pos x="709" y="280"/>
                </a:cxn>
                <a:cxn ang="0">
                  <a:pos x="755" y="294"/>
                </a:cxn>
                <a:cxn ang="0">
                  <a:pos x="801" y="310"/>
                </a:cxn>
                <a:cxn ang="0">
                  <a:pos x="853" y="331"/>
                </a:cxn>
                <a:cxn ang="0">
                  <a:pos x="904" y="353"/>
                </a:cxn>
                <a:cxn ang="0">
                  <a:pos x="953" y="378"/>
                </a:cxn>
                <a:cxn ang="0">
                  <a:pos x="995" y="404"/>
                </a:cxn>
                <a:cxn ang="0">
                  <a:pos x="1038" y="431"/>
                </a:cxn>
                <a:cxn ang="0">
                  <a:pos x="1085" y="463"/>
                </a:cxn>
                <a:cxn ang="0">
                  <a:pos x="1126" y="495"/>
                </a:cxn>
                <a:cxn ang="0">
                  <a:pos x="1190" y="553"/>
                </a:cxn>
                <a:cxn ang="0">
                  <a:pos x="1247" y="610"/>
                </a:cxn>
                <a:cxn ang="0">
                  <a:pos x="1291" y="663"/>
                </a:cxn>
                <a:cxn ang="0">
                  <a:pos x="1338" y="725"/>
                </a:cxn>
                <a:cxn ang="0">
                  <a:pos x="1382" y="792"/>
                </a:cxn>
                <a:cxn ang="0">
                  <a:pos x="1419" y="858"/>
                </a:cxn>
                <a:cxn ang="0">
                  <a:pos x="1453" y="932"/>
                </a:cxn>
                <a:cxn ang="0">
                  <a:pos x="1482" y="1011"/>
                </a:cxn>
                <a:cxn ang="0">
                  <a:pos x="1511" y="1108"/>
                </a:cxn>
                <a:cxn ang="0">
                  <a:pos x="1529" y="1203"/>
                </a:cxn>
                <a:cxn ang="0">
                  <a:pos x="1543" y="1326"/>
                </a:cxn>
                <a:cxn ang="0">
                  <a:pos x="1543" y="1432"/>
                </a:cxn>
                <a:cxn ang="0">
                  <a:pos x="1532" y="1530"/>
                </a:cxn>
                <a:cxn ang="0">
                  <a:pos x="1516" y="1629"/>
                </a:cxn>
                <a:cxn ang="0">
                  <a:pos x="1484" y="1740"/>
                </a:cxn>
                <a:cxn ang="0">
                  <a:pos x="998" y="1491"/>
                </a:cxn>
                <a:cxn ang="0">
                  <a:pos x="1010" y="1400"/>
                </a:cxn>
                <a:cxn ang="0">
                  <a:pos x="1007" y="1319"/>
                </a:cxn>
                <a:cxn ang="0">
                  <a:pos x="993" y="1231"/>
                </a:cxn>
                <a:cxn ang="0">
                  <a:pos x="966" y="1152"/>
                </a:cxn>
                <a:cxn ang="0">
                  <a:pos x="932" y="1080"/>
                </a:cxn>
                <a:cxn ang="0">
                  <a:pos x="899" y="1031"/>
                </a:cxn>
                <a:cxn ang="0">
                  <a:pos x="864" y="986"/>
                </a:cxn>
                <a:cxn ang="0">
                  <a:pos x="825" y="946"/>
                </a:cxn>
                <a:cxn ang="0">
                  <a:pos x="785" y="908"/>
                </a:cxn>
                <a:cxn ang="0">
                  <a:pos x="734" y="873"/>
                </a:cxn>
                <a:cxn ang="0">
                  <a:pos x="690" y="846"/>
                </a:cxn>
                <a:cxn ang="0">
                  <a:pos x="635" y="819"/>
                </a:cxn>
                <a:cxn ang="0">
                  <a:pos x="589" y="803"/>
                </a:cxn>
                <a:cxn ang="0">
                  <a:pos x="521" y="789"/>
                </a:cxn>
                <a:cxn ang="0">
                  <a:pos x="453" y="783"/>
                </a:cxn>
                <a:cxn ang="0">
                  <a:pos x="434" y="1065"/>
                </a:cxn>
                <a:cxn ang="0">
                  <a:pos x="433" y="0"/>
                </a:cxn>
                <a:cxn ang="0">
                  <a:pos x="457" y="244"/>
                </a:cxn>
                <a:cxn ang="0">
                  <a:pos x="526" y="247"/>
                </a:cxn>
                <a:cxn ang="0">
                  <a:pos x="588" y="254"/>
                </a:cxn>
              </a:cxnLst>
              <a:rect l="0" t="0" r="r" b="b"/>
              <a:pathLst>
                <a:path w="1544" h="1740">
                  <a:moveTo>
                    <a:pt x="588" y="254"/>
                  </a:moveTo>
                  <a:lnTo>
                    <a:pt x="609" y="258"/>
                  </a:lnTo>
                  <a:lnTo>
                    <a:pt x="637" y="263"/>
                  </a:lnTo>
                  <a:lnTo>
                    <a:pt x="666" y="270"/>
                  </a:lnTo>
                  <a:lnTo>
                    <a:pt x="685" y="274"/>
                  </a:lnTo>
                  <a:lnTo>
                    <a:pt x="709" y="280"/>
                  </a:lnTo>
                  <a:lnTo>
                    <a:pt x="731" y="287"/>
                  </a:lnTo>
                  <a:lnTo>
                    <a:pt x="755" y="294"/>
                  </a:lnTo>
                  <a:lnTo>
                    <a:pt x="776" y="300"/>
                  </a:lnTo>
                  <a:lnTo>
                    <a:pt x="801" y="310"/>
                  </a:lnTo>
                  <a:lnTo>
                    <a:pt x="829" y="321"/>
                  </a:lnTo>
                  <a:lnTo>
                    <a:pt x="853" y="331"/>
                  </a:lnTo>
                  <a:lnTo>
                    <a:pt x="877" y="341"/>
                  </a:lnTo>
                  <a:lnTo>
                    <a:pt x="904" y="353"/>
                  </a:lnTo>
                  <a:lnTo>
                    <a:pt x="930" y="366"/>
                  </a:lnTo>
                  <a:lnTo>
                    <a:pt x="953" y="378"/>
                  </a:lnTo>
                  <a:lnTo>
                    <a:pt x="976" y="392"/>
                  </a:lnTo>
                  <a:lnTo>
                    <a:pt x="995" y="404"/>
                  </a:lnTo>
                  <a:lnTo>
                    <a:pt x="1015" y="418"/>
                  </a:lnTo>
                  <a:lnTo>
                    <a:pt x="1038" y="431"/>
                  </a:lnTo>
                  <a:lnTo>
                    <a:pt x="1062" y="447"/>
                  </a:lnTo>
                  <a:lnTo>
                    <a:pt x="1085" y="463"/>
                  </a:lnTo>
                  <a:lnTo>
                    <a:pt x="1106" y="480"/>
                  </a:lnTo>
                  <a:lnTo>
                    <a:pt x="1126" y="495"/>
                  </a:lnTo>
                  <a:lnTo>
                    <a:pt x="1158" y="522"/>
                  </a:lnTo>
                  <a:lnTo>
                    <a:pt x="1190" y="553"/>
                  </a:lnTo>
                  <a:lnTo>
                    <a:pt x="1216" y="576"/>
                  </a:lnTo>
                  <a:lnTo>
                    <a:pt x="1247" y="610"/>
                  </a:lnTo>
                  <a:lnTo>
                    <a:pt x="1268" y="635"/>
                  </a:lnTo>
                  <a:lnTo>
                    <a:pt x="1291" y="663"/>
                  </a:lnTo>
                  <a:lnTo>
                    <a:pt x="1317" y="695"/>
                  </a:lnTo>
                  <a:lnTo>
                    <a:pt x="1338" y="725"/>
                  </a:lnTo>
                  <a:lnTo>
                    <a:pt x="1359" y="759"/>
                  </a:lnTo>
                  <a:lnTo>
                    <a:pt x="1382" y="792"/>
                  </a:lnTo>
                  <a:lnTo>
                    <a:pt x="1401" y="827"/>
                  </a:lnTo>
                  <a:lnTo>
                    <a:pt x="1419" y="858"/>
                  </a:lnTo>
                  <a:lnTo>
                    <a:pt x="1437" y="896"/>
                  </a:lnTo>
                  <a:lnTo>
                    <a:pt x="1453" y="932"/>
                  </a:lnTo>
                  <a:lnTo>
                    <a:pt x="1467" y="970"/>
                  </a:lnTo>
                  <a:lnTo>
                    <a:pt x="1482" y="1011"/>
                  </a:lnTo>
                  <a:lnTo>
                    <a:pt x="1499" y="1061"/>
                  </a:lnTo>
                  <a:lnTo>
                    <a:pt x="1511" y="1108"/>
                  </a:lnTo>
                  <a:lnTo>
                    <a:pt x="1523" y="1156"/>
                  </a:lnTo>
                  <a:lnTo>
                    <a:pt x="1529" y="1203"/>
                  </a:lnTo>
                  <a:lnTo>
                    <a:pt x="1537" y="1258"/>
                  </a:lnTo>
                  <a:lnTo>
                    <a:pt x="1543" y="1326"/>
                  </a:lnTo>
                  <a:lnTo>
                    <a:pt x="1544" y="1379"/>
                  </a:lnTo>
                  <a:lnTo>
                    <a:pt x="1543" y="1432"/>
                  </a:lnTo>
                  <a:lnTo>
                    <a:pt x="1538" y="1483"/>
                  </a:lnTo>
                  <a:lnTo>
                    <a:pt x="1532" y="1530"/>
                  </a:lnTo>
                  <a:lnTo>
                    <a:pt x="1526" y="1579"/>
                  </a:lnTo>
                  <a:lnTo>
                    <a:pt x="1516" y="1629"/>
                  </a:lnTo>
                  <a:lnTo>
                    <a:pt x="1502" y="1683"/>
                  </a:lnTo>
                  <a:lnTo>
                    <a:pt x="1484" y="1740"/>
                  </a:lnTo>
                  <a:lnTo>
                    <a:pt x="1383" y="1425"/>
                  </a:lnTo>
                  <a:lnTo>
                    <a:pt x="998" y="1491"/>
                  </a:lnTo>
                  <a:lnTo>
                    <a:pt x="1006" y="1436"/>
                  </a:lnTo>
                  <a:lnTo>
                    <a:pt x="1010" y="1400"/>
                  </a:lnTo>
                  <a:lnTo>
                    <a:pt x="1010" y="1363"/>
                  </a:lnTo>
                  <a:lnTo>
                    <a:pt x="1007" y="1319"/>
                  </a:lnTo>
                  <a:lnTo>
                    <a:pt x="1001" y="1278"/>
                  </a:lnTo>
                  <a:lnTo>
                    <a:pt x="993" y="1231"/>
                  </a:lnTo>
                  <a:lnTo>
                    <a:pt x="983" y="1194"/>
                  </a:lnTo>
                  <a:lnTo>
                    <a:pt x="966" y="1152"/>
                  </a:lnTo>
                  <a:lnTo>
                    <a:pt x="951" y="1115"/>
                  </a:lnTo>
                  <a:lnTo>
                    <a:pt x="932" y="1080"/>
                  </a:lnTo>
                  <a:lnTo>
                    <a:pt x="916" y="1053"/>
                  </a:lnTo>
                  <a:lnTo>
                    <a:pt x="899" y="1031"/>
                  </a:lnTo>
                  <a:lnTo>
                    <a:pt x="883" y="1008"/>
                  </a:lnTo>
                  <a:lnTo>
                    <a:pt x="864" y="986"/>
                  </a:lnTo>
                  <a:lnTo>
                    <a:pt x="843" y="962"/>
                  </a:lnTo>
                  <a:lnTo>
                    <a:pt x="825" y="946"/>
                  </a:lnTo>
                  <a:lnTo>
                    <a:pt x="805" y="926"/>
                  </a:lnTo>
                  <a:lnTo>
                    <a:pt x="785" y="908"/>
                  </a:lnTo>
                  <a:lnTo>
                    <a:pt x="762" y="891"/>
                  </a:lnTo>
                  <a:lnTo>
                    <a:pt x="734" y="873"/>
                  </a:lnTo>
                  <a:lnTo>
                    <a:pt x="710" y="857"/>
                  </a:lnTo>
                  <a:lnTo>
                    <a:pt x="690" y="846"/>
                  </a:lnTo>
                  <a:lnTo>
                    <a:pt x="661" y="829"/>
                  </a:lnTo>
                  <a:lnTo>
                    <a:pt x="635" y="819"/>
                  </a:lnTo>
                  <a:lnTo>
                    <a:pt x="613" y="811"/>
                  </a:lnTo>
                  <a:lnTo>
                    <a:pt x="589" y="803"/>
                  </a:lnTo>
                  <a:lnTo>
                    <a:pt x="554" y="795"/>
                  </a:lnTo>
                  <a:lnTo>
                    <a:pt x="521" y="789"/>
                  </a:lnTo>
                  <a:lnTo>
                    <a:pt x="487" y="785"/>
                  </a:lnTo>
                  <a:lnTo>
                    <a:pt x="453" y="783"/>
                  </a:lnTo>
                  <a:lnTo>
                    <a:pt x="434" y="782"/>
                  </a:lnTo>
                  <a:lnTo>
                    <a:pt x="434" y="1065"/>
                  </a:lnTo>
                  <a:lnTo>
                    <a:pt x="0" y="540"/>
                  </a:lnTo>
                  <a:lnTo>
                    <a:pt x="433" y="0"/>
                  </a:lnTo>
                  <a:lnTo>
                    <a:pt x="433" y="243"/>
                  </a:lnTo>
                  <a:lnTo>
                    <a:pt x="457" y="244"/>
                  </a:lnTo>
                  <a:lnTo>
                    <a:pt x="491" y="245"/>
                  </a:lnTo>
                  <a:lnTo>
                    <a:pt x="526" y="247"/>
                  </a:lnTo>
                  <a:lnTo>
                    <a:pt x="560" y="251"/>
                  </a:lnTo>
                  <a:lnTo>
                    <a:pt x="588" y="25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17412" name="TextBox 11"/>
          <p:cNvSpPr txBox="1">
            <a:spLocks noChangeArrowheads="1"/>
          </p:cNvSpPr>
          <p:nvPr/>
        </p:nvSpPr>
        <p:spPr bwMode="auto">
          <a:xfrm>
            <a:off x="5105400" y="3048000"/>
            <a:ext cx="4572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Pe</a:t>
            </a:r>
            <a:r>
              <a:rPr lang="en-US" b="1" dirty="0">
                <a:solidFill>
                  <a:schemeClr val="bg1"/>
                </a:solidFill>
              </a:rPr>
              <a:t/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o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p</a:t>
            </a:r>
            <a:r>
              <a:rPr lang="en-US" b="1" dirty="0">
                <a:solidFill>
                  <a:schemeClr val="bg1"/>
                </a:solidFill>
              </a:rPr>
              <a:t/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l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7413" name="TextBox 12"/>
          <p:cNvSpPr txBox="1">
            <a:spLocks noChangeArrowheads="1"/>
          </p:cNvSpPr>
          <p:nvPr/>
        </p:nvSpPr>
        <p:spPr bwMode="auto">
          <a:xfrm>
            <a:off x="6019800" y="5334000"/>
            <a:ext cx="1905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17414" name="TextBox 13"/>
          <p:cNvSpPr txBox="1">
            <a:spLocks noChangeArrowheads="1"/>
          </p:cNvSpPr>
          <p:nvPr/>
        </p:nvSpPr>
        <p:spPr bwMode="auto">
          <a:xfrm>
            <a:off x="6172200" y="2819400"/>
            <a:ext cx="1828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2060"/>
                </a:solidFill>
              </a:rPr>
              <a:t>Technology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D57BE67F-271C-44AB-B50F-1AAF37DE87A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7416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457200" y="6477000"/>
            <a:ext cx="7691438" cy="274638"/>
          </a:xfrm>
        </p:spPr>
        <p:txBody>
          <a:bodyPr lIns="45720" rIns="45720" bIns="0" anchor="b"/>
          <a:lstStyle/>
          <a:p>
            <a:pPr>
              <a:defRPr/>
            </a:pPr>
            <a:r>
              <a:rPr lang="en-US" sz="1200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© 2017 Prospect Press</a:t>
            </a:r>
            <a:endParaRPr lang="en-US" sz="1200" dirty="0" smtClean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When Is IT Value Realized?</a:t>
            </a:r>
            <a:endParaRPr lang="en-US" dirty="0"/>
          </a:p>
        </p:txBody>
      </p:sp>
      <p:sp>
        <p:nvSpPr>
          <p:cNvPr id="18434" name="Content Placeholder 9"/>
          <p:cNvSpPr>
            <a:spLocks noGrp="1"/>
          </p:cNvSpPr>
          <p:nvPr>
            <p:ph idx="1"/>
          </p:nvPr>
        </p:nvSpPr>
        <p:spPr>
          <a:xfrm>
            <a:off x="457200" y="1752600"/>
            <a:ext cx="7696200" cy="4419600"/>
          </a:xfrm>
        </p:spPr>
        <p:txBody>
          <a:bodyPr/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sz="2800" smtClean="0"/>
              <a:t>IT Value has a temporal dimension.</a:t>
            </a:r>
          </a:p>
          <a:p>
            <a:pPr eaLnBrk="1" hangingPunct="1">
              <a:buFontTx/>
              <a:buBlip>
                <a:blip r:embed="rId2"/>
              </a:buBlip>
            </a:pPr>
            <a:r>
              <a:rPr lang="en-US" sz="2800" smtClean="0"/>
              <a:t>Initially, companies spend a considerable amount to deploy new technology with no benefit.</a:t>
            </a:r>
          </a:p>
          <a:p>
            <a:pPr eaLnBrk="1" hangingPunct="1">
              <a:buFontTx/>
              <a:buBlip>
                <a:blip r:embed="rId2"/>
              </a:buBlip>
            </a:pPr>
            <a:r>
              <a:rPr lang="en-US" sz="2800" smtClean="0"/>
              <a:t>Some value is then achieved by solving initial inefficiencies.</a:t>
            </a:r>
          </a:p>
          <a:p>
            <a:pPr eaLnBrk="1" hangingPunct="1">
              <a:buFontTx/>
              <a:buBlip>
                <a:blip r:embed="rId2"/>
              </a:buBlip>
            </a:pPr>
            <a:r>
              <a:rPr lang="en-US" sz="2800" smtClean="0"/>
              <a:t>As use increases, complexity grows and  costs increase.</a:t>
            </a:r>
          </a:p>
          <a:p>
            <a:pPr eaLnBrk="1" hangingPunct="1">
              <a:buFontTx/>
              <a:buBlip>
                <a:blip r:embed="rId2"/>
              </a:buBlip>
            </a:pPr>
            <a:r>
              <a:rPr lang="en-US" sz="2800" smtClean="0"/>
              <a:t>Finally, the business is made simpler and efficiencies are achieved.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E86329C9-A8B4-4AC2-B328-CD3BE72003ED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843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55613" y="6480175"/>
            <a:ext cx="5508625" cy="274638"/>
          </a:xfrm>
        </p:spPr>
        <p:txBody>
          <a:bodyPr lIns="45720" rIns="45720" bIns="0" anchor="b"/>
          <a:lstStyle/>
          <a:p>
            <a:pPr>
              <a:defRPr/>
            </a:pPr>
            <a:r>
              <a:rPr lang="en-US" sz="1200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© 2017 Prospect Press</a:t>
            </a:r>
            <a:endParaRPr lang="en-US" sz="1200" dirty="0" smtClean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5448"/>
            <a:ext cx="8534400" cy="125272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The “W” Effect in Delivering IT Value </a:t>
            </a:r>
            <a:r>
              <a:rPr lang="en-US" sz="1300" dirty="0" smtClean="0"/>
              <a:t>(</a:t>
            </a:r>
            <a:r>
              <a:rPr lang="en-US" sz="1300" dirty="0" err="1" smtClean="0"/>
              <a:t>Chatterjee</a:t>
            </a:r>
            <a:r>
              <a:rPr lang="en-US" sz="1300" dirty="0" smtClean="0"/>
              <a:t> and </a:t>
            </a:r>
            <a:r>
              <a:rPr lang="en-US" sz="1300" dirty="0" err="1" smtClean="0"/>
              <a:t>Seagars</a:t>
            </a:r>
            <a:r>
              <a:rPr lang="en-US" sz="1300" dirty="0" smtClean="0"/>
              <a:t>, 2002) </a:t>
            </a:r>
            <a:endParaRPr lang="en-US" sz="1300" dirty="0"/>
          </a:p>
        </p:txBody>
      </p:sp>
      <p:pic>
        <p:nvPicPr>
          <p:cNvPr id="19458" name="Content Placeholder 4" descr="Fig1.2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00200" y="1600200"/>
            <a:ext cx="6302375" cy="46259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91622EE5-C958-4756-BBBA-6AF8EA24CCD8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455613" y="6480175"/>
            <a:ext cx="188224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© 2017 Prospect Press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Best Practices in Understanding IT Value</a:t>
            </a:r>
            <a:endParaRPr lang="en-US" dirty="0"/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smtClean="0"/>
              <a:t>Link IT Value directly to the business model.</a:t>
            </a:r>
          </a:p>
          <a:p>
            <a:pPr eaLnBrk="1" hangingPunct="1">
              <a:buFontTx/>
              <a:buBlip>
                <a:blip r:embed="rId2"/>
              </a:buBlip>
            </a:pPr>
            <a:r>
              <a:rPr lang="en-US" smtClean="0"/>
              <a:t>Recognize that value is subjective, and manage perceptions accordingly.</a:t>
            </a:r>
          </a:p>
          <a:p>
            <a:pPr eaLnBrk="1" hangingPunct="1">
              <a:buFontTx/>
              <a:buBlip>
                <a:blip r:embed="rId2"/>
              </a:buBlip>
            </a:pPr>
            <a:r>
              <a:rPr lang="en-US" smtClean="0"/>
              <a:t>Aim for a value “Win-Win” across processes, work units, and individuals.</a:t>
            </a:r>
          </a:p>
          <a:p>
            <a:pPr eaLnBrk="1" hangingPunct="1">
              <a:buFontTx/>
              <a:buBlip>
                <a:blip r:embed="rId2"/>
              </a:buBlip>
            </a:pPr>
            <a:r>
              <a:rPr lang="en-US" smtClean="0"/>
              <a:t>Seek business commitment to all IT projects.</a:t>
            </a:r>
          </a:p>
          <a:p>
            <a:pPr eaLnBrk="1" hangingPunct="1">
              <a:buFontTx/>
              <a:buBlip>
                <a:blip r:embed="rId2"/>
              </a:buBlip>
            </a:pPr>
            <a:r>
              <a:rPr lang="en-US" smtClean="0"/>
              <a:t>Manage value over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C572B3BD-345E-4143-B218-D8569CB9EA6C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55613" y="6480175"/>
            <a:ext cx="4572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© 2017 Prospect Press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The Three Components of the IT Value Proposition</a:t>
            </a:r>
            <a:endParaRPr lang="en-US" dirty="0"/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457200" y="1774825"/>
            <a:ext cx="8229600" cy="4549775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4000" smtClean="0">
                <a:latin typeface="Lucida Handwriting"/>
              </a:rPr>
              <a:t>IDENTIFICATION</a:t>
            </a:r>
            <a:br>
              <a:rPr lang="en-US" sz="4000" smtClean="0">
                <a:latin typeface="Lucida Handwriting"/>
              </a:rPr>
            </a:br>
            <a:r>
              <a:rPr lang="en-US" sz="4400" b="1" smtClean="0"/>
              <a:t>+</a:t>
            </a:r>
            <a:r>
              <a:rPr lang="en-US" sz="4000" smtClean="0"/>
              <a:t/>
            </a:r>
            <a:br>
              <a:rPr lang="en-US" sz="4000" smtClean="0"/>
            </a:br>
            <a:r>
              <a:rPr lang="en-US" sz="4000" smtClean="0">
                <a:latin typeface="Lucida Handwriting"/>
              </a:rPr>
              <a:t>CONVERSION</a:t>
            </a:r>
            <a:r>
              <a:rPr lang="en-US" sz="4000" smtClean="0"/>
              <a:t/>
            </a:r>
            <a:br>
              <a:rPr lang="en-US" sz="4000" smtClean="0"/>
            </a:br>
            <a:r>
              <a:rPr lang="en-US" sz="4400" b="1" smtClean="0"/>
              <a:t>+</a:t>
            </a:r>
            <a:r>
              <a:rPr lang="en-US" sz="4000" smtClean="0"/>
              <a:t/>
            </a:r>
            <a:br>
              <a:rPr lang="en-US" sz="4000" smtClean="0"/>
            </a:br>
            <a:r>
              <a:rPr lang="en-US" sz="4000" smtClean="0">
                <a:latin typeface="Lucida Handwriting"/>
              </a:rPr>
              <a:t>REALIZATION</a:t>
            </a:r>
            <a:r>
              <a:rPr lang="en-US" sz="4000" smtClean="0"/>
              <a:t/>
            </a:r>
            <a:br>
              <a:rPr lang="en-US" sz="4000" smtClean="0"/>
            </a:br>
            <a:r>
              <a:rPr lang="en-US" sz="4400" b="1" smtClean="0"/>
              <a:t>=</a:t>
            </a:r>
            <a:r>
              <a:rPr lang="en-US" sz="4000" smtClean="0"/>
              <a:t/>
            </a:r>
            <a:br>
              <a:rPr lang="en-US" sz="4000" smtClean="0"/>
            </a:br>
            <a:r>
              <a:rPr lang="en-US" sz="4000" b="1" smtClean="0">
                <a:latin typeface="Lucida Handwriting"/>
              </a:rPr>
              <a:t>IT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43A2C517-9483-4F73-A2B0-49523E124219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57200" y="6480175"/>
            <a:ext cx="4953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© 2017 Prospect Press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Identification of Potential Value</a:t>
            </a:r>
            <a:endParaRPr lang="en-US" dirty="0"/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sz="4000" smtClean="0"/>
              <a:t>Joint IT-Business mechanisms should be established to identify business and technical opportunities where IT can add value.</a:t>
            </a:r>
          </a:p>
          <a:p>
            <a:pPr eaLnBrk="1" hangingPunct="1">
              <a:buFontTx/>
              <a:buBlip>
                <a:blip r:embed="rId2"/>
              </a:buBlip>
            </a:pPr>
            <a:r>
              <a:rPr lang="en-US" sz="4000" smtClean="0"/>
              <a:t>Establish a formal process for project prioritization.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E9B4B1B2-42B7-4937-909B-3BF4BA2C952B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57200" y="6480175"/>
            <a:ext cx="188224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© 2017 Prospect Press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2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935</TotalTime>
  <Words>728</Words>
  <Application>Microsoft Macintosh PowerPoint</Application>
  <PresentationFormat>On-screen Show (4:3)</PresentationFormat>
  <Paragraphs>141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Module</vt:lpstr>
      <vt:lpstr>Developing and Delivering on the IT Value Proposition</vt:lpstr>
      <vt:lpstr>What Is IT Value?</vt:lpstr>
      <vt:lpstr>Where Is IT Value?</vt:lpstr>
      <vt:lpstr>Who Delivers IT Value?</vt:lpstr>
      <vt:lpstr>When Is IT Value Realized?</vt:lpstr>
      <vt:lpstr>The “W” Effect in Delivering IT Value (Chatterjee and Seagars, 2002) </vt:lpstr>
      <vt:lpstr>Best Practices in Understanding IT Value</vt:lpstr>
      <vt:lpstr>The Three Components of the IT Value Proposition</vt:lpstr>
      <vt:lpstr>Identification of Potential Value</vt:lpstr>
      <vt:lpstr>Best Practices in Identifying Potential Value</vt:lpstr>
      <vt:lpstr>Effective Conversion</vt:lpstr>
      <vt:lpstr>Conversion Issues</vt:lpstr>
      <vt:lpstr>Best Practices in Conversion</vt:lpstr>
      <vt:lpstr>Realizing Value</vt:lpstr>
      <vt:lpstr>Best Practices in Realizing Value</vt:lpstr>
      <vt:lpstr>Five Principles for Delivering Value</vt:lpstr>
      <vt:lpstr>Principle 1 – Have a Clearly Defined Portfolio Value Management Process</vt:lpstr>
      <vt:lpstr>Principle 2 – Aim for Chunks of Value</vt:lpstr>
      <vt:lpstr>Principle 3 – Adopt a Holistic Orientation to Technology Value</vt:lpstr>
      <vt:lpstr>Principle 4 – Aim for Joint Ownership of Technology Initiatives</vt:lpstr>
      <vt:lpstr>Principle 5 – Experiment More Often</vt:lpstr>
      <vt:lpstr>Conclusion</vt:lpstr>
      <vt:lpstr>PowerPoint Presentation</vt:lpstr>
    </vt:vector>
  </TitlesOfParts>
  <Company>Earth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the Impact of Enterprise Architecture</dc:title>
  <dc:creator>Owner</dc:creator>
  <cp:lastModifiedBy>James McKeen</cp:lastModifiedBy>
  <cp:revision>72</cp:revision>
  <dcterms:created xsi:type="dcterms:W3CDTF">2007-10-05T17:45:45Z</dcterms:created>
  <dcterms:modified xsi:type="dcterms:W3CDTF">2017-04-19T16:37:16Z</dcterms:modified>
</cp:coreProperties>
</file>