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5" r:id="rId12"/>
    <p:sldId id="267" r:id="rId13"/>
    <p:sldId id="268" r:id="rId14"/>
    <p:sldId id="269" r:id="rId15"/>
    <p:sldId id="276" r:id="rId16"/>
    <p:sldId id="270" r:id="rId17"/>
    <p:sldId id="271" r:id="rId18"/>
    <p:sldId id="272" r:id="rId19"/>
    <p:sldId id="273" r:id="rId20"/>
    <p:sldId id="274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17" autoAdjust="0"/>
  </p:normalViewPr>
  <p:slideViewPr>
    <p:cSldViewPr>
      <p:cViewPr varScale="1">
        <p:scale>
          <a:sx n="80" d="100"/>
          <a:sy n="80" d="100"/>
        </p:scale>
        <p:origin x="-16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67F4C0F-2E78-4B16-A26F-FBC7FAC9D2ED}" type="datetimeFigureOut">
              <a:rPr lang="en-US"/>
              <a:pPr>
                <a:defRPr/>
              </a:pPr>
              <a:t>17-04-19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7737ADE-B438-4921-8311-BBEAE8C0CE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375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51167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B0F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000" b="1"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400"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EF92CD5-DE74-4AA8-B1D6-71CCE89D10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cut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Prospect Press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75924-A263-4116-AD09-C65B04864B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cut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Prospect Press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F78EB-885C-45E0-A0A0-5D3B2C64C1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cut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 userDrawn="1"/>
        </p:nvSpPr>
        <p:spPr>
          <a:xfrm>
            <a:off x="455613" y="6480175"/>
            <a:ext cx="50292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 smtClean="0"/>
              <a:t>© 2017 Prospect Press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lvl1pPr>
              <a:defRPr sz="4000">
                <a:latin typeface="Tahoma" pitchFamily="34" charset="0"/>
                <a:cs typeface="Tahoma" pitchFamily="34" charset="0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Blip>
                <a:blip r:embed="rId2"/>
              </a:buBlip>
              <a:defRPr sz="3200">
                <a:latin typeface="Tahoma" pitchFamily="34" charset="0"/>
                <a:cs typeface="Tahoma" pitchFamily="34" charset="0"/>
              </a:defRPr>
            </a:lvl1pPr>
            <a:lvl2pPr>
              <a:buSzPct val="75000"/>
              <a:buFontTx/>
              <a:buBlip>
                <a:blip r:embed="rId2"/>
              </a:buBlip>
              <a:defRPr sz="2400">
                <a:latin typeface="Tahoma" pitchFamily="34" charset="0"/>
                <a:cs typeface="Tahoma" pitchFamily="34" charset="0"/>
              </a:defRPr>
            </a:lvl2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			2-</a:t>
            </a:r>
            <a:fld id="{C7CEECCB-7397-45CB-818A-A037B6AF0A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cut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Prospect Press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D0B43-76AE-41EB-906F-9C88AEEC54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cut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58336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Prospect Press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A92FA-4F99-428A-8B87-F31660881E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cut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Prospect Press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2743C-A312-43F3-AB95-9D87D933A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cut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Prospect Press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2621E-CFC4-4D5C-8074-6646E1815D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cut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Prospect Press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0A927-9974-4D9D-93F4-449529357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cut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Prospect Press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0EC46-C2F3-4662-BDFD-AE1C151A69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cut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©2009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©2009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BC106-30C1-4DC1-91A7-F5E89F0A07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cut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  <a:cs typeface="+mn-cs"/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© 2017 Prospect Press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  <a:cs typeface="+mn-cs"/>
              </a:defRPr>
            </a:lvl1pPr>
            <a:extLst/>
          </a:lstStyle>
          <a:p>
            <a:pPr>
              <a:defRPr/>
            </a:pPr>
            <a:fld id="{77B64BEB-4195-4821-883F-79BF50A20D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1" r:id="rId5"/>
    <p:sldLayoutId id="2147483790" r:id="rId6"/>
    <p:sldLayoutId id="2147483796" r:id="rId7"/>
    <p:sldLayoutId id="2147483797" r:id="rId8"/>
    <p:sldLayoutId id="2147483798" r:id="rId9"/>
    <p:sldLayoutId id="2147483789" r:id="rId10"/>
    <p:sldLayoutId id="2147483799" r:id="rId11"/>
  </p:sldLayoutIdLst>
  <p:transition xmlns:p14="http://schemas.microsoft.com/office/powerpoint/2010/main">
    <p:cut thruBlk="1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cid:3287383400_2177562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dirty="0" smtClean="0"/>
              <a:t>Developing IT Strategy for Business Value</a:t>
            </a:r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1143000" y="533400"/>
            <a:ext cx="7010400" cy="1447800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sz="7200" b="1" smtClean="0">
                <a:latin typeface="Lucida Handwriting"/>
              </a:rPr>
              <a:t>Chapter</a:t>
            </a:r>
            <a:r>
              <a:rPr lang="en-US" sz="7200" b="1" smtClean="0"/>
              <a:t> 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4A734F73-6A26-43B0-8502-E759EA11D761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455613" y="6416675"/>
            <a:ext cx="177484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/>
              <a:t>© 2017 Prospect Press</a:t>
            </a:r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Work in Partnership with the Business</a:t>
            </a:r>
            <a:endParaRPr lang="en-US" dirty="0"/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Business and IT must both have input into the strategy.</a:t>
            </a:r>
            <a:br>
              <a:rPr lang="en-US" smtClean="0"/>
            </a:br>
            <a:endParaRPr lang="en-US" smtClean="0"/>
          </a:p>
          <a:p>
            <a:pPr eaLnBrk="1" hangingPunct="1"/>
            <a:r>
              <a:rPr lang="en-US" smtClean="0"/>
              <a:t>IT projects should be synchronized with business objectives.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			2-</a:t>
            </a:r>
            <a:fld id="{D8DDCFDF-A15F-4EAA-ADDA-2EDD75DC51CA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Dimensions of IT Strategy</a:t>
            </a:r>
            <a:endParaRPr lang="en-US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i="1" smtClean="0"/>
              <a:t>Business Improvement </a:t>
            </a:r>
            <a:r>
              <a:rPr lang="en-US" smtClean="0"/>
              <a:t>– stress relatively low-risk investments with short- to medium-term payback. Focus is on streamlining business processes. 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			2-</a:t>
            </a:r>
            <a:fld id="{D89BD8DA-C26A-46C7-8A93-BEE790115770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Dimensions of IT Strategy (continued)</a:t>
            </a:r>
            <a:endParaRPr 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i="1" smtClean="0"/>
              <a:t>Business Enabling </a:t>
            </a:r>
            <a:r>
              <a:rPr lang="en-US" smtClean="0"/>
              <a:t>– transforms or extends how a company does business. </a:t>
            </a:r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 	--Typically focused on revenue growth. 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 	-- Cost-benefit is usually not as </a:t>
            </a:r>
          </a:p>
          <a:p>
            <a:pPr eaLnBrk="1" hangingPunct="1">
              <a:buFontTx/>
              <a:buNone/>
            </a:pPr>
            <a:r>
              <a:rPr lang="en-US" smtClean="0"/>
              <a:t>		clearly established.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			2-</a:t>
            </a:r>
            <a:fld id="{CD776E0A-D295-46FC-86B7-CF2C57B63D87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Dimensions of IT Strategy (continued)</a:t>
            </a:r>
            <a:endParaRPr lang="en-US" dirty="0"/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4321175"/>
          </a:xfrm>
        </p:spPr>
        <p:txBody>
          <a:bodyPr/>
          <a:lstStyle/>
          <a:p>
            <a:pPr eaLnBrk="1" hangingPunct="1"/>
            <a:r>
              <a:rPr lang="en-US" b="1" i="1" dirty="0" smtClean="0"/>
              <a:t>Business Opportunities </a:t>
            </a:r>
            <a:r>
              <a:rPr lang="en-US" dirty="0" smtClean="0"/>
              <a:t>– small-scale experimental initiatives designed to test the viability of new concepts or technologies. High risk projects that typically do not have well-defined, expected returns. These typically have a much lower success rate so funding is sometimes difficult to obtain.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			2-</a:t>
            </a:r>
            <a:fld id="{130B6C2E-30F3-4162-9DCF-AB56BDA9AAE3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Dimensions of IT Strategy (continued)</a:t>
            </a:r>
            <a:endParaRPr lang="en-US" dirty="0"/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i="1" dirty="0" smtClean="0"/>
              <a:t>Opportunity Leverage </a:t>
            </a:r>
            <a:r>
              <a:rPr lang="en-US" dirty="0" smtClean="0"/>
              <a:t>– leverages successful experiments or prototypes. Technology is easy to imitate; some initiatives may leverage the results of other companies.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			2-</a:t>
            </a:r>
            <a:fld id="{36B1FE8D-91EF-4A4D-B676-6909BEC16AEF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Dimensions of IT Strategy (continued)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i="1" dirty="0" smtClean="0"/>
              <a:t>Infrastructure </a:t>
            </a:r>
            <a:r>
              <a:rPr lang="en-US" dirty="0" smtClean="0"/>
              <a:t>– Operating level hardware and software must be maintained.  Typically not well understood by business managers.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			2-</a:t>
            </a:r>
            <a:fld id="{5C117067-7574-482B-A6E8-5C855FB1D119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IT Strategy Development Best Practices</a:t>
            </a:r>
            <a:endParaRPr lang="en-US" dirty="0"/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i="1" smtClean="0"/>
              <a:t>Rolling</a:t>
            </a:r>
            <a:r>
              <a:rPr lang="en-US" b="1" smtClean="0"/>
              <a:t> Planning and Budget Cycles </a:t>
            </a:r>
            <a:r>
              <a:rPr lang="en-US" smtClean="0"/>
              <a:t>– plans and budgets should be updated more than once per year.</a:t>
            </a:r>
            <a:br>
              <a:rPr lang="en-US" smtClean="0"/>
            </a:br>
            <a:endParaRPr lang="en-US" smtClean="0"/>
          </a:p>
          <a:p>
            <a:pPr eaLnBrk="1" hangingPunct="1"/>
            <a:r>
              <a:rPr lang="en-US" b="1" smtClean="0"/>
              <a:t>An Enterprise Architecture </a:t>
            </a:r>
            <a:r>
              <a:rPr lang="en-US" smtClean="0"/>
              <a:t>– consisting of an integrated business and IT blueprint. It should assist in identifying duplicate solutions.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			2-</a:t>
            </a:r>
            <a:fld id="{31B6A7C2-A2FE-4C1A-9E03-504F70604BB4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IT Strategy Development Best Practices (continued)</a:t>
            </a:r>
            <a:endParaRPr lang="en-US" dirty="0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Different Funding </a:t>
            </a:r>
            <a:r>
              <a:rPr lang="en-US" b="1" i="1" dirty="0" smtClean="0"/>
              <a:t>Buckets</a:t>
            </a:r>
            <a:r>
              <a:rPr lang="en-US" b="1" dirty="0" smtClean="0"/>
              <a:t> </a:t>
            </a:r>
            <a:r>
              <a:rPr lang="en-US" dirty="0" smtClean="0"/>
              <a:t>– allocate funding for all five types of IT projects.</a:t>
            </a:r>
            <a:br>
              <a:rPr lang="en-US" dirty="0" smtClean="0"/>
            </a:br>
            <a:endParaRPr lang="en-US" dirty="0" smtClean="0"/>
          </a:p>
          <a:p>
            <a:pPr eaLnBrk="1" hangingPunct="1"/>
            <a:r>
              <a:rPr lang="en-US" b="1" dirty="0" smtClean="0"/>
              <a:t>Account or Relationship Managers </a:t>
            </a:r>
            <a:r>
              <a:rPr lang="en-US" dirty="0" smtClean="0"/>
              <a:t>– IT account managers to identify synergies and interdependencies among lines of business and opportunities for technology to improve the business.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			2-</a:t>
            </a:r>
            <a:fld id="{8A559180-BA1D-445D-B44A-A7D21DC4E012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IT Strategy Development Best Practices (continued)</a:t>
            </a:r>
            <a:endParaRPr lang="en-US" dirty="0"/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A Prioritization Rubric </a:t>
            </a:r>
            <a:r>
              <a:rPr lang="en-US" dirty="0" smtClean="0"/>
              <a:t>– Adopt multiple approaches to justify project funding decisions to account for the differences in return on IT investment.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			2-</a:t>
            </a:r>
            <a:fld id="{41DCDE48-D982-4E83-BBF6-AC3AEB55425F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Barriers to Effective IT Strategy Development</a:t>
            </a:r>
            <a:endParaRPr lang="en-US" dirty="0"/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governance structure for enterpisewide projects</a:t>
            </a:r>
            <a:br>
              <a:rPr lang="en-US" smtClean="0"/>
            </a:br>
            <a:endParaRPr lang="en-US" smtClean="0"/>
          </a:p>
          <a:p>
            <a:pPr eaLnBrk="1" hangingPunct="1"/>
            <a:r>
              <a:rPr lang="en-US" smtClean="0"/>
              <a:t>Enterprisewide funding models</a:t>
            </a:r>
            <a:br>
              <a:rPr lang="en-US" smtClean="0"/>
            </a:br>
            <a:endParaRPr lang="en-US" smtClean="0"/>
          </a:p>
          <a:p>
            <a:pPr eaLnBrk="1" hangingPunct="1"/>
            <a:r>
              <a:rPr lang="en-US" smtClean="0"/>
              <a:t>Parallel and linked resources for developing IT and business strategies</a:t>
            </a:r>
            <a:br>
              <a:rPr lang="en-US" smtClean="0"/>
            </a:br>
            <a:endParaRPr lang="en-US" smtClean="0"/>
          </a:p>
          <a:p>
            <a:pPr eaLnBrk="1" hangingPunct="1"/>
            <a:r>
              <a:rPr lang="en-US" smtClean="0"/>
              <a:t>Traditional budget cycles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			2-</a:t>
            </a:r>
            <a:fld id="{1ABF307A-9D73-41FF-9B0C-FDF4F2CB72DC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Importance of IT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4191000" cy="4953000"/>
          </a:xfrm>
        </p:spPr>
        <p:txBody>
          <a:bodyPr/>
          <a:lstStyle/>
          <a:p>
            <a:pPr eaLnBrk="1" hangingPunct="1"/>
            <a:r>
              <a:rPr lang="en-US" smtClean="0"/>
              <a:t>New technologies co-evolve with new business strategies and changes to the business environment.</a:t>
            </a:r>
          </a:p>
          <a:p>
            <a:pPr eaLnBrk="1" hangingPunct="1"/>
            <a:r>
              <a:rPr lang="en-US" smtClean="0"/>
              <a:t>IT and business strategies must be complimentary.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2B4D2E82-1BB5-4AE1-B7F0-4BC4BD990B55}" type="slidenum">
              <a:rPr lang="en-US"/>
              <a:pPr>
                <a:defRPr/>
              </a:pPr>
              <a:t>2</a:t>
            </a:fld>
            <a:endParaRPr lang="en-US"/>
          </a:p>
        </p:txBody>
      </p:sp>
      <p:pic>
        <p:nvPicPr>
          <p:cNvPr id="15364" name="Picture 6" descr="Fig2.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1447800"/>
            <a:ext cx="441960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Barriers to Effective IT Strategy Development (continued)</a:t>
            </a:r>
            <a:endParaRPr lang="en-US" dirty="0"/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Balancing strategic and tactical initiatives</a:t>
            </a:r>
            <a:br>
              <a:rPr lang="en-US" smtClean="0"/>
            </a:br>
            <a:endParaRPr lang="en-US" smtClean="0"/>
          </a:p>
          <a:p>
            <a:pPr eaLnBrk="1" hangingPunct="1"/>
            <a:r>
              <a:rPr lang="en-US" smtClean="0"/>
              <a:t>Skills in strategizing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			2-</a:t>
            </a:r>
            <a:fld id="{C99D9B88-3574-4DAF-9205-3461485BC40F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IT strategy is gaining attention by businesses.</a:t>
            </a:r>
          </a:p>
          <a:p>
            <a:r>
              <a:rPr lang="en-US" smtClean="0"/>
              <a:t>Most organizations are still at the early stages of integrating IT strategy with business strategy.</a:t>
            </a:r>
          </a:p>
          <a:p>
            <a:r>
              <a:rPr lang="en-US" smtClean="0"/>
              <a:t>Balancing IT solutions with business strategy will position organizations to respond to rapidly changing business environments.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			2-</a:t>
            </a:r>
            <a:fld id="{F95988F7-642F-455A-B48F-025C2696C2D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cut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 txBox="1">
            <a:spLocks noGrp="1" noChangeArrowheads="1"/>
          </p:cNvSpPr>
          <p:nvPr/>
        </p:nvSpPr>
        <p:spPr bwMode="auto">
          <a:xfrm>
            <a:off x="8305800" y="6400800"/>
            <a:ext cx="609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r>
              <a:rPr lang="en-US" sz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2-</a:t>
            </a:r>
            <a:fld id="{A18755E3-C5EE-4106-BAF5-1BD971C1C873}" type="slidenum">
              <a:rPr lang="en-US" sz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 algn="r">
                <a:defRPr/>
              </a:pPr>
              <a:t>22</a:t>
            </a:fld>
            <a:endParaRPr lang="en-US" sz="12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5842" name="Picture 3" descr="cid:3287383400_2177562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304800" y="1676400"/>
            <a:ext cx="8423275" cy="27479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Business and IT Strategies</a:t>
            </a:r>
            <a:endParaRPr lang="en-US" dirty="0"/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8305800" cy="4625975"/>
          </a:xfrm>
        </p:spPr>
        <p:txBody>
          <a:bodyPr/>
          <a:lstStyle/>
          <a:p>
            <a:pPr eaLnBrk="1" hangingPunct="1"/>
            <a:r>
              <a:rPr lang="en-US" i="1" smtClean="0"/>
              <a:t>Historical View </a:t>
            </a:r>
            <a:r>
              <a:rPr lang="en-US" smtClean="0"/>
              <a:t>– IT strategy should support the business strategy.</a:t>
            </a:r>
            <a:br>
              <a:rPr lang="en-US" smtClean="0"/>
            </a:br>
            <a:endParaRPr lang="en-US" smtClean="0"/>
          </a:p>
          <a:p>
            <a:pPr eaLnBrk="1" hangingPunct="1"/>
            <a:r>
              <a:rPr lang="en-US" smtClean="0"/>
              <a:t>IT’s contribution was inhibited by a limited understanding of the business strategy.</a:t>
            </a:r>
            <a:br>
              <a:rPr lang="en-US" smtClean="0"/>
            </a:br>
            <a:endParaRPr lang="en-US" smtClean="0"/>
          </a:p>
          <a:p>
            <a:pPr eaLnBrk="1" hangingPunct="1"/>
            <a:r>
              <a:rPr lang="en-US" smtClean="0"/>
              <a:t>IT’s contribution was inhibited by a limited understanding of IT’s potential by the business managers.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4F02C60A-3E10-496C-BE90-A9EF90841531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382000" cy="125272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Business and IT Strategies (continued)</a:t>
            </a:r>
            <a:endParaRPr lang="en-US" dirty="0"/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Current View </a:t>
            </a:r>
            <a:r>
              <a:rPr lang="en-US" dirty="0" smtClean="0"/>
              <a:t>– IT strategy should be integrated with the business strategy.</a:t>
            </a:r>
            <a:br>
              <a:rPr lang="en-US" dirty="0" smtClean="0"/>
            </a:br>
            <a:endParaRPr lang="en-US" dirty="0" smtClean="0"/>
          </a:p>
          <a:p>
            <a:pPr eaLnBrk="1" hangingPunct="1"/>
            <a:r>
              <a:rPr lang="en-US" dirty="0" smtClean="0"/>
              <a:t>IT must be positioned for flexibility, speed and innovation to support rapidly changing business environment.</a:t>
            </a:r>
            <a:br>
              <a:rPr lang="en-US" dirty="0" smtClean="0"/>
            </a:br>
            <a:endParaRPr lang="en-US" dirty="0" smtClean="0"/>
          </a:p>
          <a:p>
            <a:pPr eaLnBrk="1" hangingPunct="1"/>
            <a:r>
              <a:rPr lang="en-US" dirty="0" smtClean="0"/>
              <a:t>Technology investments should compliment business strategy.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05EEE9E0-84C4-405A-8DB2-DBE4E0E6AE92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Business and IT Strategies (continued)</a:t>
            </a:r>
            <a:endParaRPr lang="en-US" dirty="0"/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Future View </a:t>
            </a:r>
            <a:r>
              <a:rPr lang="en-US" dirty="0" smtClean="0"/>
              <a:t>– IT strategy must become more dynamic and focus on developing strategic capabilities that support a variety of changing business objectives.</a:t>
            </a:r>
            <a:br>
              <a:rPr lang="en-US" dirty="0" smtClean="0"/>
            </a:br>
            <a:endParaRPr lang="en-US" dirty="0" smtClean="0"/>
          </a:p>
          <a:p>
            <a:pPr eaLnBrk="1" hangingPunct="1"/>
            <a:r>
              <a:rPr lang="en-US" dirty="0" smtClean="0"/>
              <a:t>IT and business alignment will not be point-in-time planning; it will support evolutionary 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			2-</a:t>
            </a:r>
            <a:fld id="{E443C2E6-8CD4-4B90-8B20-C185C0CF8B05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Four Critical Success Factors</a:t>
            </a:r>
            <a:endParaRPr lang="en-US" dirty="0"/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1825" indent="-514350" eaLnBrk="1" hangingPunct="1">
              <a:buClrTx/>
              <a:buFont typeface="Corbel" pitchFamily="34" charset="0"/>
              <a:buAutoNum type="arabicPeriod"/>
            </a:pPr>
            <a:r>
              <a:rPr lang="en-US" dirty="0" smtClean="0"/>
              <a:t>Revisit your business model.</a:t>
            </a:r>
            <a:br>
              <a:rPr lang="en-US" dirty="0" smtClean="0"/>
            </a:br>
            <a:endParaRPr lang="en-US" dirty="0" smtClean="0"/>
          </a:p>
          <a:p>
            <a:pPr marL="631825" indent="-514350" eaLnBrk="1" hangingPunct="1">
              <a:buClrTx/>
              <a:buFont typeface="Corbel" pitchFamily="34" charset="0"/>
              <a:buAutoNum type="arabicPeriod"/>
            </a:pPr>
            <a:r>
              <a:rPr lang="en-US" dirty="0" smtClean="0"/>
              <a:t>Have strategic themes.</a:t>
            </a:r>
            <a:br>
              <a:rPr lang="en-US" dirty="0" smtClean="0"/>
            </a:br>
            <a:endParaRPr lang="en-US" dirty="0" smtClean="0"/>
          </a:p>
          <a:p>
            <a:pPr marL="631825" indent="-514350" eaLnBrk="1" hangingPunct="1">
              <a:buClrTx/>
              <a:buFont typeface="Corbel" pitchFamily="34" charset="0"/>
              <a:buAutoNum type="arabicPeriod"/>
            </a:pPr>
            <a:r>
              <a:rPr lang="en-US" dirty="0" smtClean="0"/>
              <a:t>Get the right people involved.</a:t>
            </a:r>
            <a:br>
              <a:rPr lang="en-US" dirty="0" smtClean="0"/>
            </a:br>
            <a:endParaRPr lang="en-US" dirty="0" smtClean="0"/>
          </a:p>
          <a:p>
            <a:pPr marL="631825" indent="-514350" eaLnBrk="1" hangingPunct="1">
              <a:buClrTx/>
              <a:buFont typeface="Corbel" pitchFamily="34" charset="0"/>
              <a:buAutoNum type="arabicPeriod"/>
            </a:pPr>
            <a:r>
              <a:rPr lang="en-US" dirty="0" smtClean="0"/>
              <a:t>Work in partnership with the business.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			2-</a:t>
            </a:r>
            <a:fld id="{E0815DD0-ADC8-4F6B-B015-8781A7880C8A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Revisit Your Business Model</a:t>
            </a:r>
            <a:endParaRPr lang="en-US" dirty="0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business model explains how the different pieces of the business fit together.</a:t>
            </a:r>
          </a:p>
          <a:p>
            <a:pPr eaLnBrk="1" hangingPunct="1"/>
            <a:r>
              <a:rPr lang="en-US" smtClean="0"/>
              <a:t>The business model should be clear and describe the unique value that the organization can deliver.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			2-</a:t>
            </a:r>
            <a:fld id="{8DC48348-9F00-48AA-8DA6-B4BC45D7FE63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Have Strategic Themes</a:t>
            </a:r>
            <a:endParaRPr lang="en-US" dirty="0"/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 strategy is about carefully crafted programs that focus on developing specific business capabilities.</a:t>
            </a:r>
            <a:br>
              <a:rPr lang="en-US" smtClean="0"/>
            </a:br>
            <a:endParaRPr lang="en-US" smtClean="0"/>
          </a:p>
          <a:p>
            <a:pPr eaLnBrk="1" hangingPunct="1"/>
            <a:r>
              <a:rPr lang="en-US" smtClean="0"/>
              <a:t>IT and business programs that are grouped in strategic themes are easier to track and support interdependencies.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			2-</a:t>
            </a:r>
            <a:fld id="{A9A8AD5C-679B-4DAC-89A5-7B5B87E8C75E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Get the Right People Involved</a:t>
            </a:r>
            <a:endParaRPr lang="en-US" dirty="0"/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4244975"/>
          </a:xfrm>
        </p:spPr>
        <p:txBody>
          <a:bodyPr/>
          <a:lstStyle/>
          <a:p>
            <a:pPr eaLnBrk="1" hangingPunct="1"/>
            <a:r>
              <a:rPr lang="en-US" smtClean="0"/>
              <a:t>Senior management should take an active role in IT decision making.</a:t>
            </a:r>
            <a:br>
              <a:rPr lang="en-US" smtClean="0"/>
            </a:br>
            <a:endParaRPr lang="en-US" smtClean="0"/>
          </a:p>
          <a:p>
            <a:pPr eaLnBrk="1" hangingPunct="1"/>
            <a:r>
              <a:rPr lang="en-US" smtClean="0"/>
              <a:t>Key stakeholders should be involved in determining technology opportunities.</a:t>
            </a:r>
            <a:br>
              <a:rPr lang="en-US" smtClean="0"/>
            </a:br>
            <a:endParaRPr lang="en-US" smtClean="0"/>
          </a:p>
          <a:p>
            <a:pPr eaLnBrk="1" hangingPunct="1"/>
            <a:r>
              <a:rPr lang="en-US" smtClean="0"/>
              <a:t>Some companies have accomplished this through </a:t>
            </a:r>
            <a:r>
              <a:rPr lang="en-US" i="1" smtClean="0"/>
              <a:t>account manager </a:t>
            </a:r>
            <a:r>
              <a:rPr lang="en-US" smtClean="0"/>
              <a:t>positions.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			2-</a:t>
            </a:r>
            <a:fld id="{1BED6DEA-BEC5-4E9C-AEF1-1C731FCCC106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pull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1386</TotalTime>
  <Words>525</Words>
  <Application>Microsoft Macintosh PowerPoint</Application>
  <PresentationFormat>On-screen Show (4:3)</PresentationFormat>
  <Paragraphs>92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Module</vt:lpstr>
      <vt:lpstr>Developing IT Strategy for Business Value</vt:lpstr>
      <vt:lpstr>The Importance of IT</vt:lpstr>
      <vt:lpstr>Business and IT Strategies</vt:lpstr>
      <vt:lpstr>Business and IT Strategies (continued)</vt:lpstr>
      <vt:lpstr>Business and IT Strategies (continued)</vt:lpstr>
      <vt:lpstr>Four Critical Success Factors</vt:lpstr>
      <vt:lpstr>Revisit Your Business Model</vt:lpstr>
      <vt:lpstr>Have Strategic Themes</vt:lpstr>
      <vt:lpstr>Get the Right People Involved</vt:lpstr>
      <vt:lpstr>Work in Partnership with the Business</vt:lpstr>
      <vt:lpstr>Dimensions of IT Strategy</vt:lpstr>
      <vt:lpstr>Dimensions of IT Strategy (continued)</vt:lpstr>
      <vt:lpstr>Dimensions of IT Strategy (continued)</vt:lpstr>
      <vt:lpstr>Dimensions of IT Strategy (continued)</vt:lpstr>
      <vt:lpstr>Dimensions of IT Strategy (continued)</vt:lpstr>
      <vt:lpstr>IT Strategy Development Best Practices</vt:lpstr>
      <vt:lpstr>IT Strategy Development Best Practices (continued)</vt:lpstr>
      <vt:lpstr>IT Strategy Development Best Practices (continued)</vt:lpstr>
      <vt:lpstr>Barriers to Effective IT Strategy Development</vt:lpstr>
      <vt:lpstr>Barriers to Effective IT Strategy Development (continued)</vt:lpstr>
      <vt:lpstr>Conclusion</vt:lpstr>
      <vt:lpstr>PowerPoint Presentation</vt:lpstr>
    </vt:vector>
  </TitlesOfParts>
  <Company>Earth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the Impact of Enterprise Architecture</dc:title>
  <dc:creator>Owner</dc:creator>
  <cp:lastModifiedBy>James McKeen</cp:lastModifiedBy>
  <cp:revision>89</cp:revision>
  <dcterms:created xsi:type="dcterms:W3CDTF">2007-10-05T17:45:45Z</dcterms:created>
  <dcterms:modified xsi:type="dcterms:W3CDTF">2017-04-19T16:51:16Z</dcterms:modified>
</cp:coreProperties>
</file>