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492" r:id="rId3"/>
    <p:sldId id="493" r:id="rId4"/>
    <p:sldId id="527" r:id="rId5"/>
    <p:sldId id="529" r:id="rId6"/>
    <p:sldId id="535" r:id="rId7"/>
    <p:sldId id="545" r:id="rId8"/>
    <p:sldId id="534" r:id="rId9"/>
    <p:sldId id="530" r:id="rId10"/>
    <p:sldId id="536" r:id="rId11"/>
    <p:sldId id="537" r:id="rId12"/>
    <p:sldId id="538" r:id="rId13"/>
    <p:sldId id="539" r:id="rId14"/>
    <p:sldId id="546" r:id="rId15"/>
    <p:sldId id="549" r:id="rId16"/>
    <p:sldId id="550" r:id="rId17"/>
    <p:sldId id="551" r:id="rId18"/>
    <p:sldId id="552" r:id="rId19"/>
    <p:sldId id="553" r:id="rId20"/>
    <p:sldId id="554" r:id="rId21"/>
    <p:sldId id="34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66"/>
    <a:srgbClr val="FFCC66"/>
    <a:srgbClr val="FF0080"/>
    <a:srgbClr val="CC66FF"/>
    <a:srgbClr val="FF6FCF"/>
    <a:srgbClr val="66FFCC"/>
    <a:srgbClr val="66CCFF"/>
    <a:srgbClr val="FFFF66"/>
    <a:srgbClr val="0080FF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1"/>
    <p:restoredTop sz="91355" autoAdjust="0"/>
  </p:normalViewPr>
  <p:slideViewPr>
    <p:cSldViewPr snapToGrid="0" snapToObjects="1">
      <p:cViewPr varScale="1">
        <p:scale>
          <a:sx n="63" d="100"/>
          <a:sy n="63" d="100"/>
        </p:scale>
        <p:origin x="127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0F782-655D-4F45-B7F1-9C497D73616E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7685C-BB97-E04A-8858-59F1B4FFB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1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0E52-DE02-3C49-AB0A-0A3F777395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1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0E52-DE02-3C49-AB0A-0A3F777395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1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6E92-38E5-FA4C-BF11-4F7A6F24D3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53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C95A-9A0C-0C4A-855C-3BC28C989E2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1777-FA8B-3442-A10D-0C5FECFC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2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C95A-9A0C-0C4A-855C-3BC28C989E2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1777-FA8B-3442-A10D-0C5FECFC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6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C95A-9A0C-0C4A-855C-3BC28C989E2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1777-FA8B-3442-A10D-0C5FECFC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C95A-9A0C-0C4A-855C-3BC28C989E2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1777-FA8B-3442-A10D-0C5FECFC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7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C95A-9A0C-0C4A-855C-3BC28C989E2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1777-FA8B-3442-A10D-0C5FECFC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1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C95A-9A0C-0C4A-855C-3BC28C989E2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1777-FA8B-3442-A10D-0C5FECFC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5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C95A-9A0C-0C4A-855C-3BC28C989E2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1777-FA8B-3442-A10D-0C5FECFC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3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C95A-9A0C-0C4A-855C-3BC28C989E2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1777-FA8B-3442-A10D-0C5FECFC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C95A-9A0C-0C4A-855C-3BC28C989E2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1777-FA8B-3442-A10D-0C5FECFC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8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C95A-9A0C-0C4A-855C-3BC28C989E2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1777-FA8B-3442-A10D-0C5FECFC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5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C95A-9A0C-0C4A-855C-3BC28C989E2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1777-FA8B-3442-A10D-0C5FECFC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4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kleartextbook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6C95A-9A0C-0C4A-855C-3BC28C989E2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61777-FA8B-3442-A10D-0C5FECFCEC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직사각형 24">
            <a:hlinkClick r:id="rId13"/>
          </p:cNvPr>
          <p:cNvSpPr/>
          <p:nvPr userDrawn="1"/>
        </p:nvSpPr>
        <p:spPr>
          <a:xfrm>
            <a:off x="8077200" y="5839202"/>
            <a:ext cx="955040" cy="927358"/>
          </a:xfrm>
          <a:prstGeom prst="rect">
            <a:avLst/>
          </a:prstGeom>
          <a:blipFill dpi="0" rotWithShape="1">
            <a:blip r:embed="rId14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83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png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316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ko-KR" b="1" dirty="0">
                <a:latin typeface="나눔고딕"/>
                <a:ea typeface="나눔고딕"/>
                <a:cs typeface="나눔고딕"/>
              </a:rPr>
              <a:t>4</a:t>
            </a:r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과 </a:t>
            </a:r>
            <a:r>
              <a:rPr lang="en-US" altLang="ko-KR" b="1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b="1" dirty="0" smtClean="0">
                <a:latin typeface="나눔고딕"/>
                <a:ea typeface="나눔고딕"/>
                <a:cs typeface="나눔고딕"/>
              </a:rPr>
              <a:t>집 </a:t>
            </a:r>
            <a:r>
              <a:rPr lang="en-US" altLang="ko-KR" dirty="0" smtClean="0"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dirty="0" smtClean="0">
                <a:latin typeface="나눔고딕"/>
                <a:ea typeface="나눔고딕"/>
                <a:cs typeface="나눔고딕"/>
              </a:rPr>
            </a:br>
            <a:r>
              <a:rPr lang="ko-KR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 Home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b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3700" b="1" dirty="0" smtClean="0"/>
              <a:t>Conversation 2 Whose room is this?</a:t>
            </a:r>
            <a:endParaRPr lang="en-US" sz="3700" b="1" dirty="0"/>
          </a:p>
        </p:txBody>
      </p:sp>
      <p:pic>
        <p:nvPicPr>
          <p:cNvPr id="3" name="Picture 2" descr="korean-house-village-657106_1920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859" y="2152211"/>
            <a:ext cx="4213740" cy="3457129"/>
          </a:xfrm>
          <a:prstGeom prst="rect">
            <a:avLst/>
          </a:prstGeom>
        </p:spPr>
      </p:pic>
      <p:pic>
        <p:nvPicPr>
          <p:cNvPr id="5" name="Picture 4" descr="new-england-1336173_1280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4093" y="2152211"/>
            <a:ext cx="4248068" cy="345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71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g-15841_1280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446" y="2156271"/>
            <a:ext cx="1437050" cy="1566013"/>
          </a:xfrm>
          <a:prstGeom prst="rect">
            <a:avLst/>
          </a:prstGeom>
        </p:spPr>
      </p:pic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960191"/>
              </p:ext>
            </p:extLst>
          </p:nvPr>
        </p:nvGraphicFramePr>
        <p:xfrm>
          <a:off x="192646" y="665637"/>
          <a:ext cx="877338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1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3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 Black"/>
                          <a:cs typeface="Arial Black"/>
                        </a:rPr>
                        <a:t>G</a:t>
                      </a:r>
                      <a:r>
                        <a:rPr lang="en-US" altLang="ko-KR" sz="2800" dirty="0" smtClean="0">
                          <a:latin typeface="Arial Black"/>
                          <a:cs typeface="Arial Black"/>
                        </a:rPr>
                        <a:t>4.4</a:t>
                      </a:r>
                      <a:endParaRPr lang="en-US" sz="2800" dirty="0">
                        <a:latin typeface="Arial Black"/>
                        <a:cs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latin typeface="+mn-lt"/>
                          <a:ea typeface="나눔고딕"/>
                          <a:cs typeface="나눔고딕"/>
                        </a:rPr>
                        <a:t>Expressing possessive relations:</a:t>
                      </a:r>
                      <a:r>
                        <a:rPr lang="en-US" sz="2100" b="1" baseline="0" dirty="0" smtClean="0">
                          <a:latin typeface="+mn-lt"/>
                          <a:ea typeface="나눔고딕"/>
                          <a:cs typeface="나눔고딕"/>
                        </a:rPr>
                        <a:t> N1 (possessor) N2 (possessed)</a:t>
                      </a:r>
                      <a:r>
                        <a:rPr lang="en-US" sz="2100" b="1" dirty="0" smtClean="0">
                          <a:latin typeface="+mn-lt"/>
                          <a:ea typeface="나눔고딕"/>
                          <a:cs typeface="나눔고딕"/>
                        </a:rPr>
                        <a:t> </a:t>
                      </a:r>
                      <a:endParaRPr lang="en-US" sz="2100" b="1" dirty="0">
                        <a:latin typeface="+mn-lt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35155" y="2211918"/>
            <a:ext cx="8484715" cy="151036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54532" y="1383399"/>
            <a:ext cx="7234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atin typeface="나눔고딕"/>
                <a:ea typeface="나눔고딕"/>
                <a:cs typeface="나눔고딕"/>
              </a:rPr>
              <a:t>보기와 같이 묻고 대답하세요</a:t>
            </a:r>
            <a:r>
              <a:rPr lang="en-US" altLang="ko-KR" sz="2200" b="1" dirty="0" smtClean="0">
                <a:latin typeface="나눔고딕"/>
                <a:ea typeface="나눔고딕"/>
                <a:cs typeface="나눔고딕"/>
              </a:rPr>
              <a:t>.</a:t>
            </a:r>
            <a:endParaRPr lang="en-US" sz="2200" b="1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73477" y="1756161"/>
            <a:ext cx="4990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 and answer the questions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 in example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090630" y="2303659"/>
            <a:ext cx="4605362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2400" b="1" dirty="0" smtClean="0">
                <a:solidFill>
                  <a:srgbClr val="008000"/>
                </a:solidFill>
                <a:latin typeface="나눔고딕"/>
                <a:ea typeface="나눔고딕"/>
                <a:cs typeface="나눔고딕"/>
              </a:rPr>
              <a:t>&lt;</a:t>
            </a:r>
            <a:r>
              <a:rPr lang="ko-KR" altLang="en-US" sz="2400" b="1" dirty="0" smtClean="0">
                <a:solidFill>
                  <a:srgbClr val="008000"/>
                </a:solidFill>
                <a:latin typeface="나눔고딕"/>
                <a:ea typeface="나눔고딕"/>
                <a:cs typeface="나눔고딕"/>
              </a:rPr>
              <a:t>보기</a:t>
            </a:r>
            <a:r>
              <a:rPr lang="ko-KR" altLang="ko-KR" sz="2400" b="1" dirty="0">
                <a:solidFill>
                  <a:srgbClr val="008000"/>
                </a:solidFill>
                <a:latin typeface="나눔고딕"/>
                <a:ea typeface="나눔고딕"/>
                <a:cs typeface="나눔고딕"/>
              </a:rPr>
              <a:t>&gt;</a:t>
            </a:r>
            <a:r>
              <a:rPr lang="en-US" altLang="ko-KR" sz="2400" b="1" dirty="0">
                <a:solidFill>
                  <a:srgbClr val="008000"/>
                </a:solidFill>
                <a:latin typeface="나눔고딕"/>
                <a:ea typeface="나눔고딕"/>
                <a:cs typeface="나눔고딕"/>
              </a:rPr>
              <a:t>	</a:t>
            </a:r>
            <a:r>
              <a:rPr lang="en-US" altLang="ko-KR" sz="24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[</a:t>
            </a:r>
            <a:r>
              <a:rPr lang="ko-KR" altLang="en-US" sz="2400" b="1" dirty="0" smtClean="0">
                <a:latin typeface="나눔고딕"/>
                <a:ea typeface="나눔고딕"/>
                <a:cs typeface="나눔고딕"/>
              </a:rPr>
              <a:t>리사 </a:t>
            </a:r>
            <a:r>
              <a:rPr lang="en-US" altLang="ko-KR" sz="2400" b="1" dirty="0" smtClean="0">
                <a:latin typeface="나눔고딕"/>
                <a:ea typeface="나눔고딕"/>
                <a:cs typeface="나눔고딕"/>
              </a:rPr>
              <a:t>/ </a:t>
            </a:r>
            <a:r>
              <a:rPr lang="ko-KR" altLang="en-US" sz="2400" b="1" dirty="0" smtClean="0">
                <a:latin typeface="나눔고딕"/>
                <a:ea typeface="나눔고딕"/>
                <a:cs typeface="나눔고딕"/>
              </a:rPr>
              <a:t>가방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] </a:t>
            </a:r>
            <a:endParaRPr lang="en-US" altLang="ko-KR" sz="2400" b="1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pPr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2400" b="1" dirty="0" smtClean="0">
                <a:latin typeface="나눔고딕"/>
                <a:ea typeface="나눔고딕"/>
                <a:cs typeface="나눔고딕"/>
              </a:rPr>
              <a:t>가</a:t>
            </a:r>
            <a:r>
              <a:rPr lang="en-US" altLang="ko-KR" sz="2400" b="1" dirty="0" smtClean="0">
                <a:latin typeface="나눔고딕"/>
                <a:ea typeface="나눔고딕"/>
                <a:cs typeface="나눔고딕"/>
              </a:rPr>
              <a:t>:</a:t>
            </a:r>
            <a:r>
              <a:rPr lang="ko-KR" altLang="en-US" sz="2400" b="1" dirty="0" smtClean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400" b="1" dirty="0" smtClean="0">
                <a:solidFill>
                  <a:srgbClr val="0080FF"/>
                </a:solidFill>
                <a:latin typeface="나눔고딕"/>
                <a:ea typeface="나눔고딕"/>
                <a:cs typeface="나눔고딕"/>
              </a:rPr>
              <a:t>누구</a:t>
            </a:r>
            <a:r>
              <a:rPr lang="ko-KR" altLang="en-US" sz="2400" b="1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가방이에요?		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	</a:t>
            </a:r>
          </a:p>
          <a:p>
            <a:pPr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나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:</a:t>
            </a:r>
            <a:r>
              <a:rPr lang="ko-KR" altLang="en-US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400" b="1" dirty="0" smtClean="0">
                <a:solidFill>
                  <a:srgbClr val="0080FF"/>
                </a:solidFill>
                <a:latin typeface="나눔고딕"/>
                <a:ea typeface="나눔고딕"/>
                <a:cs typeface="나눔고딕"/>
              </a:rPr>
              <a:t>리사</a:t>
            </a:r>
            <a:r>
              <a:rPr lang="en-US" altLang="ko-KR" sz="2400" b="1" dirty="0" err="1">
                <a:solidFill>
                  <a:srgbClr val="FF0080"/>
                </a:solidFill>
                <a:latin typeface="나눔고딕"/>
                <a:ea typeface="나눔고딕"/>
                <a:cs typeface="나눔고딕"/>
              </a:rPr>
              <a:t>Ø</a:t>
            </a:r>
            <a:r>
              <a:rPr lang="ko-KR" altLang="en-US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 </a:t>
            </a:r>
            <a:r>
              <a:rPr lang="ko-KR" altLang="en-US" sz="24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가방이에요.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5989" y="6068557"/>
            <a:ext cx="1563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[</a:t>
            </a:r>
            <a:r>
              <a:rPr lang="ko-KR" altLang="en-US" sz="2400" b="1" dirty="0" smtClean="0">
                <a:latin typeface="나눔고딕"/>
                <a:ea typeface="나눔고딕"/>
                <a:cs typeface="나눔고딕"/>
              </a:rPr>
              <a:t>유미 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/ </a:t>
            </a:r>
            <a:r>
              <a:rPr lang="ko-KR" altLang="en-US" sz="2400" b="1" dirty="0" smtClean="0">
                <a:latin typeface="나눔고딕"/>
                <a:ea typeface="나눔고딕"/>
                <a:cs typeface="나눔고딕"/>
              </a:rPr>
              <a:t>책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] </a:t>
            </a:r>
            <a:endParaRPr lang="en-US" altLang="ko-KR" sz="2400" b="1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8460" y="4183337"/>
            <a:ext cx="2545211" cy="16543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95915" y="6068557"/>
            <a:ext cx="1563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[</a:t>
            </a:r>
            <a:r>
              <a:rPr lang="ko-KR" altLang="en-US" sz="2400" b="1" dirty="0" smtClean="0">
                <a:latin typeface="나눔고딕"/>
                <a:ea typeface="나눔고딕"/>
                <a:cs typeface="나눔고딕"/>
              </a:rPr>
              <a:t>언니 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/ </a:t>
            </a:r>
            <a:r>
              <a:rPr lang="ko-KR" altLang="en-US" sz="2400" b="1" dirty="0" smtClean="0">
                <a:latin typeface="나눔고딕"/>
                <a:ea typeface="나눔고딕"/>
                <a:cs typeface="나눔고딕"/>
              </a:rPr>
              <a:t>방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] </a:t>
            </a:r>
            <a:endParaRPr lang="en-US" altLang="ko-KR" sz="2400" b="1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0335" y="4210011"/>
            <a:ext cx="2445391" cy="16277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99839" y="6068557"/>
            <a:ext cx="214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[</a:t>
            </a:r>
            <a:r>
              <a:rPr lang="ko-KR" altLang="en-US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아버지</a:t>
            </a:r>
            <a:r>
              <a:rPr lang="ko-KR" altLang="en-US" sz="2400" b="1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/ </a:t>
            </a:r>
            <a:r>
              <a:rPr lang="ko-KR" altLang="en-US" sz="2400" b="1" dirty="0" smtClean="0">
                <a:latin typeface="나눔고딕"/>
                <a:ea typeface="나눔고딕"/>
                <a:cs typeface="나눔고딕"/>
              </a:rPr>
              <a:t>시계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] </a:t>
            </a:r>
            <a:endParaRPr lang="en-US" altLang="ko-KR" sz="2400" b="1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14" name="Picture 13" descr="11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709" y="4210011"/>
            <a:ext cx="1988538" cy="16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g-15841_1280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446" y="2156271"/>
            <a:ext cx="1437050" cy="1566013"/>
          </a:xfrm>
          <a:prstGeom prst="rect">
            <a:avLst/>
          </a:prstGeom>
        </p:spPr>
      </p:pic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2399454"/>
              </p:ext>
            </p:extLst>
          </p:nvPr>
        </p:nvGraphicFramePr>
        <p:xfrm>
          <a:off x="192646" y="665637"/>
          <a:ext cx="877338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1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3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 Black"/>
                          <a:cs typeface="Arial Black"/>
                        </a:rPr>
                        <a:t>G</a:t>
                      </a:r>
                      <a:r>
                        <a:rPr lang="en-US" altLang="ko-KR" sz="2800" dirty="0" smtClean="0">
                          <a:latin typeface="Arial Black"/>
                          <a:cs typeface="Arial Black"/>
                        </a:rPr>
                        <a:t>4.4</a:t>
                      </a:r>
                      <a:endParaRPr lang="en-US" sz="2800" dirty="0">
                        <a:latin typeface="Arial Black"/>
                        <a:cs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latin typeface="+mn-lt"/>
                          <a:ea typeface="나눔고딕"/>
                          <a:cs typeface="나눔고딕"/>
                        </a:rPr>
                        <a:t>Expressing possessive relations:</a:t>
                      </a:r>
                      <a:r>
                        <a:rPr lang="en-US" sz="2100" b="1" baseline="0" dirty="0" smtClean="0">
                          <a:latin typeface="+mn-lt"/>
                          <a:ea typeface="나눔고딕"/>
                          <a:cs typeface="나눔고딕"/>
                        </a:rPr>
                        <a:t> N1 (possessor) N2 (possessed)</a:t>
                      </a:r>
                      <a:r>
                        <a:rPr lang="en-US" sz="2100" b="1" dirty="0" smtClean="0">
                          <a:latin typeface="+mn-lt"/>
                          <a:ea typeface="나눔고딕"/>
                          <a:cs typeface="나눔고딕"/>
                        </a:rPr>
                        <a:t> </a:t>
                      </a:r>
                      <a:endParaRPr lang="en-US" sz="2100" b="1" dirty="0">
                        <a:latin typeface="+mn-lt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35155" y="2211918"/>
            <a:ext cx="8484715" cy="151036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54532" y="1383399"/>
            <a:ext cx="7234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atin typeface="나눔고딕"/>
                <a:ea typeface="나눔고딕"/>
                <a:cs typeface="나눔고딕"/>
              </a:rPr>
              <a:t>보기와 같이 묻고 대답하세요</a:t>
            </a:r>
            <a:r>
              <a:rPr lang="en-US" altLang="ko-KR" sz="2200" b="1" dirty="0" smtClean="0">
                <a:latin typeface="나눔고딕"/>
                <a:ea typeface="나눔고딕"/>
                <a:cs typeface="나눔고딕"/>
              </a:rPr>
              <a:t>.</a:t>
            </a:r>
            <a:endParaRPr lang="en-US" sz="2200" b="1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73477" y="1756161"/>
            <a:ext cx="4990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 and answer the questions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 in example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090630" y="2303659"/>
            <a:ext cx="4605362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2400" b="1" dirty="0" smtClean="0">
                <a:solidFill>
                  <a:srgbClr val="008000"/>
                </a:solidFill>
                <a:latin typeface="나눔고딕"/>
                <a:ea typeface="나눔고딕"/>
                <a:cs typeface="나눔고딕"/>
              </a:rPr>
              <a:t>&lt;</a:t>
            </a:r>
            <a:r>
              <a:rPr lang="ko-KR" altLang="en-US" sz="2400" b="1" dirty="0" smtClean="0">
                <a:solidFill>
                  <a:srgbClr val="008000"/>
                </a:solidFill>
                <a:latin typeface="나눔고딕"/>
                <a:ea typeface="나눔고딕"/>
                <a:cs typeface="나눔고딕"/>
              </a:rPr>
              <a:t>보기</a:t>
            </a:r>
            <a:r>
              <a:rPr lang="ko-KR" altLang="ko-KR" sz="2400" b="1" dirty="0">
                <a:solidFill>
                  <a:srgbClr val="008000"/>
                </a:solidFill>
                <a:latin typeface="나눔고딕"/>
                <a:ea typeface="나눔고딕"/>
                <a:cs typeface="나눔고딕"/>
              </a:rPr>
              <a:t>&gt;</a:t>
            </a:r>
            <a:r>
              <a:rPr lang="en-US" altLang="ko-KR" sz="2400" b="1" dirty="0">
                <a:solidFill>
                  <a:srgbClr val="008000"/>
                </a:solidFill>
                <a:latin typeface="나눔고딕"/>
                <a:ea typeface="나눔고딕"/>
                <a:cs typeface="나눔고딕"/>
              </a:rPr>
              <a:t>	</a:t>
            </a:r>
            <a:r>
              <a:rPr lang="en-US" altLang="ko-KR" sz="24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[</a:t>
            </a:r>
            <a:r>
              <a:rPr lang="ko-KR" altLang="en-US" sz="2400" b="1" dirty="0" smtClean="0">
                <a:latin typeface="나눔고딕"/>
                <a:ea typeface="나눔고딕"/>
                <a:cs typeface="나눔고딕"/>
              </a:rPr>
              <a:t>리사 </a:t>
            </a:r>
            <a:r>
              <a:rPr lang="en-US" altLang="ko-KR" sz="2400" b="1" dirty="0" smtClean="0">
                <a:latin typeface="나눔고딕"/>
                <a:ea typeface="나눔고딕"/>
                <a:cs typeface="나눔고딕"/>
              </a:rPr>
              <a:t>/ </a:t>
            </a:r>
            <a:r>
              <a:rPr lang="ko-KR" altLang="en-US" sz="2400" b="1" dirty="0" smtClean="0">
                <a:latin typeface="나눔고딕"/>
                <a:ea typeface="나눔고딕"/>
                <a:cs typeface="나눔고딕"/>
              </a:rPr>
              <a:t>가방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] </a:t>
            </a:r>
            <a:endParaRPr lang="en-US" altLang="ko-KR" sz="2400" b="1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pPr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2400" b="1" dirty="0" smtClean="0">
                <a:latin typeface="나눔고딕"/>
                <a:ea typeface="나눔고딕"/>
                <a:cs typeface="나눔고딕"/>
              </a:rPr>
              <a:t>가</a:t>
            </a:r>
            <a:r>
              <a:rPr lang="en-US" altLang="ko-KR" sz="2400" b="1" dirty="0" smtClean="0">
                <a:latin typeface="나눔고딕"/>
                <a:ea typeface="나눔고딕"/>
                <a:cs typeface="나눔고딕"/>
              </a:rPr>
              <a:t>:</a:t>
            </a:r>
            <a:r>
              <a:rPr lang="ko-KR" altLang="en-US" sz="2400" b="1" dirty="0" smtClean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400" b="1" dirty="0" smtClean="0">
                <a:solidFill>
                  <a:srgbClr val="0080FF"/>
                </a:solidFill>
                <a:latin typeface="나눔고딕"/>
                <a:ea typeface="나눔고딕"/>
                <a:cs typeface="나눔고딕"/>
              </a:rPr>
              <a:t>누구</a:t>
            </a:r>
            <a:r>
              <a:rPr lang="ko-KR" altLang="en-US" sz="2400" b="1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400" b="1" dirty="0" smtClean="0">
                <a:solidFill>
                  <a:srgbClr val="FF0080"/>
                </a:solidFill>
                <a:latin typeface="나눔고딕"/>
                <a:ea typeface="나눔고딕"/>
                <a:cs typeface="나눔고딕"/>
              </a:rPr>
              <a:t>거</a:t>
            </a:r>
            <a:r>
              <a:rPr lang="ko-KR" altLang="en-US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예요</a:t>
            </a:r>
            <a:r>
              <a:rPr lang="ko-KR" altLang="en-US" sz="24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?		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	</a:t>
            </a:r>
          </a:p>
          <a:p>
            <a:pPr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나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:</a:t>
            </a:r>
            <a:r>
              <a:rPr lang="ko-KR" altLang="en-US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400" b="1" dirty="0" smtClean="0">
                <a:solidFill>
                  <a:srgbClr val="0080FF"/>
                </a:solidFill>
                <a:latin typeface="나눔고딕"/>
                <a:ea typeface="나눔고딕"/>
                <a:cs typeface="나눔고딕"/>
              </a:rPr>
              <a:t>리사</a:t>
            </a:r>
            <a:r>
              <a:rPr lang="en-US" altLang="ko-KR" sz="2400" b="1" dirty="0" err="1">
                <a:solidFill>
                  <a:srgbClr val="0080FF"/>
                </a:solidFill>
                <a:latin typeface="나눔고딕"/>
                <a:ea typeface="나눔고딕"/>
                <a:cs typeface="나눔고딕"/>
              </a:rPr>
              <a:t>Ø</a:t>
            </a:r>
            <a:r>
              <a:rPr lang="ko-KR" altLang="en-US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 </a:t>
            </a:r>
            <a:r>
              <a:rPr lang="ko-KR" altLang="en-US" sz="2400" b="1" dirty="0" smtClean="0">
                <a:solidFill>
                  <a:srgbClr val="FF0080"/>
                </a:solidFill>
                <a:latin typeface="나눔고딕"/>
                <a:ea typeface="나눔고딕"/>
                <a:cs typeface="나눔고딕"/>
              </a:rPr>
              <a:t>거</a:t>
            </a:r>
            <a:r>
              <a:rPr lang="ko-KR" altLang="en-US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예요</a:t>
            </a:r>
            <a:r>
              <a:rPr lang="ko-KR" altLang="en-US" sz="24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84238" y="6068557"/>
            <a:ext cx="214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[</a:t>
            </a:r>
            <a:r>
              <a:rPr lang="ko-KR" altLang="en-US" sz="2400" b="1" dirty="0" smtClean="0">
                <a:latin typeface="나눔고딕"/>
                <a:ea typeface="나눔고딕"/>
                <a:cs typeface="나눔고딕"/>
              </a:rPr>
              <a:t>아버지 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/ </a:t>
            </a:r>
            <a:r>
              <a:rPr lang="ko-KR" altLang="en-US" sz="2400" b="1" dirty="0" smtClean="0">
                <a:latin typeface="나눔고딕"/>
                <a:ea typeface="나눔고딕"/>
                <a:cs typeface="나눔고딕"/>
              </a:rPr>
              <a:t>의자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] </a:t>
            </a:r>
            <a:endParaRPr lang="en-US" altLang="ko-KR" sz="2400" b="1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1518" y="6068557"/>
            <a:ext cx="214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[</a:t>
            </a:r>
            <a:r>
              <a:rPr lang="ko-KR" altLang="en-US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유미</a:t>
            </a:r>
            <a:r>
              <a:rPr lang="ko-KR" altLang="en-US" sz="2400" b="1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/ </a:t>
            </a:r>
            <a:r>
              <a:rPr lang="ko-KR" altLang="en-US" sz="2400" b="1" dirty="0" smtClean="0">
                <a:latin typeface="나눔고딕"/>
                <a:ea typeface="나눔고딕"/>
                <a:cs typeface="나눔고딕"/>
              </a:rPr>
              <a:t>교과서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] </a:t>
            </a:r>
            <a:endParaRPr lang="en-US" altLang="ko-KR" sz="2400" b="1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15" name="Picture 14" descr="9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340"/>
          <a:stretch/>
        </p:blipFill>
        <p:spPr>
          <a:xfrm>
            <a:off x="1298664" y="3913308"/>
            <a:ext cx="1309193" cy="1978839"/>
          </a:xfrm>
          <a:prstGeom prst="rect">
            <a:avLst/>
          </a:prstGeom>
          <a:ln>
            <a:solidFill>
              <a:srgbClr val="008000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3638156" y="6068557"/>
            <a:ext cx="214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[</a:t>
            </a:r>
            <a:r>
              <a:rPr lang="ko-KR" altLang="en-US" sz="2400" b="1" dirty="0" smtClean="0">
                <a:latin typeface="나눔고딕"/>
                <a:ea typeface="나눔고딕"/>
                <a:cs typeface="나눔고딕"/>
              </a:rPr>
              <a:t>남동생 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/ </a:t>
            </a:r>
            <a:r>
              <a:rPr lang="ko-KR" altLang="en-US" sz="2400" b="1" dirty="0" smtClean="0">
                <a:latin typeface="나눔고딕"/>
                <a:ea typeface="나눔고딕"/>
                <a:cs typeface="나눔고딕"/>
              </a:rPr>
              <a:t>사전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] </a:t>
            </a:r>
            <a:endParaRPr lang="en-US" altLang="ko-KR" sz="2400" b="1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17" name="Picture 16" descr="dictionary-155951_1280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32196" y="3975851"/>
            <a:ext cx="1696683" cy="1951578"/>
          </a:xfrm>
          <a:prstGeom prst="rect">
            <a:avLst/>
          </a:prstGeom>
        </p:spPr>
      </p:pic>
      <p:pic>
        <p:nvPicPr>
          <p:cNvPr id="18" name="Picture 17" descr="5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8801" y="3940569"/>
            <a:ext cx="1215127" cy="20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8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18512"/>
              </p:ext>
            </p:extLst>
          </p:nvPr>
        </p:nvGraphicFramePr>
        <p:xfrm>
          <a:off x="945075" y="355638"/>
          <a:ext cx="7412771" cy="858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2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b="1" dirty="0" smtClean="0">
                          <a:latin typeface="+mn-lt"/>
                          <a:cs typeface="Arial Black"/>
                        </a:rPr>
                        <a:t>      </a:t>
                      </a:r>
                      <a:r>
                        <a:rPr lang="ko-KR" altLang="en-US" sz="3600" b="1" dirty="0" smtClean="0">
                          <a:latin typeface="나눔고딕"/>
                          <a:ea typeface="나눔고딕"/>
                          <a:cs typeface="나눔고딕"/>
                        </a:rPr>
                        <a:t>연습</a:t>
                      </a:r>
                      <a:endParaRPr lang="en-US" sz="36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64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12" descr="activity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533" y="265530"/>
            <a:ext cx="2420112" cy="94488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4956767" y="1764117"/>
            <a:ext cx="3457607" cy="2064014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onversation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329" y="476547"/>
            <a:ext cx="777888" cy="5716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83630" y="1882186"/>
            <a:ext cx="2356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latin typeface="나눔고딕"/>
                <a:ea typeface="나눔고딕"/>
                <a:cs typeface="나눔고딕"/>
              </a:rPr>
              <a:t>미팅</a:t>
            </a:r>
            <a:r>
              <a:rPr lang="ko-KR" altLang="ko-KR" sz="2800" b="1" dirty="0" smtClean="0">
                <a:latin typeface="나눔고딕"/>
                <a:ea typeface="나눔고딕"/>
                <a:cs typeface="나눔고딕"/>
              </a:rPr>
              <a:t>:</a:t>
            </a:r>
            <a:r>
              <a:rPr lang="en-US" altLang="ko-KR" sz="2800" dirty="0" smtClean="0">
                <a:solidFill>
                  <a:srgbClr val="7F7F7F"/>
                </a:solidFill>
                <a:ea typeface="나눔고딕"/>
                <a:cs typeface="나눔고딕"/>
              </a:rPr>
              <a:t>Meeting?</a:t>
            </a:r>
            <a:endParaRPr lang="en-US" sz="2800" dirty="0">
              <a:solidFill>
                <a:srgbClr val="7F7F7F"/>
              </a:solidFill>
              <a:ea typeface="나눔고딕"/>
              <a:cs typeface="나눔고딕"/>
            </a:endParaRPr>
          </a:p>
        </p:txBody>
      </p:sp>
      <p:pic>
        <p:nvPicPr>
          <p:cNvPr id="18" name="Picture 17" descr="Unknow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7747" y="4006837"/>
            <a:ext cx="3822706" cy="2314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39007" y="2874377"/>
            <a:ext cx="3401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(Pick one of your classmates’ belongings, and find your partner.)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1576" y="2402205"/>
            <a:ext cx="1695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6FCF"/>
                </a:solidFill>
              </a:rPr>
              <a:t>Blind Date</a:t>
            </a:r>
            <a:endParaRPr lang="en-US" sz="2800" dirty="0">
              <a:solidFill>
                <a:srgbClr val="FF6FCF"/>
              </a:solidFill>
            </a:endParaRPr>
          </a:p>
        </p:txBody>
      </p:sp>
      <p:pic>
        <p:nvPicPr>
          <p:cNvPr id="7" name="Picture 6" descr="2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711" y="1693552"/>
            <a:ext cx="4091036" cy="462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2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293340"/>
              </p:ext>
            </p:extLst>
          </p:nvPr>
        </p:nvGraphicFramePr>
        <p:xfrm>
          <a:off x="192646" y="665637"/>
          <a:ext cx="877338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1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3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 Black"/>
                          <a:cs typeface="Arial Black"/>
                        </a:rPr>
                        <a:t>G</a:t>
                      </a:r>
                      <a:r>
                        <a:rPr lang="en-US" altLang="ko-KR" sz="2800" dirty="0" smtClean="0">
                          <a:latin typeface="Arial Black"/>
                          <a:cs typeface="Arial Black"/>
                        </a:rPr>
                        <a:t>4.5</a:t>
                      </a:r>
                      <a:endParaRPr lang="en-US" sz="2800" dirty="0">
                        <a:latin typeface="Arial Black"/>
                        <a:cs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baseline="0" dirty="0" smtClean="0">
                          <a:latin typeface="+mn-lt"/>
                          <a:ea typeface="나눔고딕"/>
                          <a:cs typeface="나눔고딕"/>
                        </a:rPr>
                        <a:t>Vowel contraction</a:t>
                      </a:r>
                      <a:r>
                        <a:rPr lang="en-US" sz="2800" b="1" dirty="0" smtClean="0">
                          <a:latin typeface="+mn-lt"/>
                          <a:ea typeface="나눔고딕"/>
                          <a:cs typeface="나눔고딕"/>
                        </a:rPr>
                        <a:t> </a:t>
                      </a:r>
                      <a:endParaRPr lang="en-US" sz="2800" b="1" dirty="0">
                        <a:latin typeface="+mn-lt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723229" y="1501449"/>
            <a:ext cx="7690927" cy="631180"/>
          </a:xfrm>
          <a:prstGeom prst="round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altLang="ko-KR" sz="2300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5304" y="1583954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ea typeface="나눔고딕"/>
                <a:cs typeface="나눔고딕"/>
              </a:rPr>
              <a:t>아 </a:t>
            </a:r>
            <a:r>
              <a:rPr lang="en-US" altLang="ko-KR" sz="2400" dirty="0" smtClean="0">
                <a:ea typeface="나눔고딕"/>
                <a:cs typeface="나눔고딕"/>
              </a:rPr>
              <a:t>+</a:t>
            </a:r>
            <a:r>
              <a:rPr lang="ko-KR" altLang="en-US" sz="2400" dirty="0" smtClean="0">
                <a:ea typeface="나눔고딕"/>
                <a:cs typeface="나눔고딕"/>
              </a:rPr>
              <a:t> 아 </a:t>
            </a:r>
            <a:endParaRPr lang="en-US" sz="2400" dirty="0">
              <a:ea typeface="나눔고딕"/>
              <a:cs typeface="나눔고딕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179651" y="2414071"/>
            <a:ext cx="2168713" cy="635082"/>
          </a:xfrm>
          <a:prstGeom prst="roundRect">
            <a:avLst/>
          </a:prstGeom>
          <a:solidFill>
            <a:srgbClr val="CCFFCC"/>
          </a:solidFill>
          <a:ln>
            <a:solidFill>
              <a:srgbClr val="CCFF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4931" y="2481867"/>
            <a:ext cx="2143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Dictionary form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8136" y="3081667"/>
            <a:ext cx="859713" cy="1995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가다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자다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싸다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22979" y="4985333"/>
            <a:ext cx="1197764" cy="1349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만나다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비싸다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063850" y="3169872"/>
            <a:ext cx="24143" cy="3252753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>
            <a:off x="2655634" y="3440026"/>
            <a:ext cx="461820" cy="2716738"/>
          </a:xfrm>
          <a:prstGeom prst="rightBrace">
            <a:avLst/>
          </a:prstGeom>
          <a:ln>
            <a:solidFill>
              <a:srgbClr val="008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18200" y="4536785"/>
            <a:ext cx="859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아요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25" name="타원 16"/>
          <p:cNvSpPr/>
          <p:nvPr/>
        </p:nvSpPr>
        <p:spPr>
          <a:xfrm>
            <a:off x="1935031" y="3357999"/>
            <a:ext cx="151798" cy="357187"/>
          </a:xfrm>
          <a:prstGeom prst="ellipse">
            <a:avLst/>
          </a:prstGeom>
          <a:noFill/>
          <a:ln>
            <a:solidFill>
              <a:srgbClr val="FF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/>
            <a:endParaRPr lang="zh-CN" altLang="en-US">
              <a:solidFill>
                <a:srgbClr val="FFFFFF"/>
              </a:solidFill>
              <a:latin typeface="맑은 고딕" charset="0"/>
              <a:ea typeface="宋体" charset="0"/>
              <a:cs typeface="宋体" charset="0"/>
            </a:endParaRPr>
          </a:p>
        </p:txBody>
      </p:sp>
      <p:sp>
        <p:nvSpPr>
          <p:cNvPr id="26" name="타원 16"/>
          <p:cNvSpPr/>
          <p:nvPr/>
        </p:nvSpPr>
        <p:spPr>
          <a:xfrm>
            <a:off x="1928671" y="4004347"/>
            <a:ext cx="151798" cy="357187"/>
          </a:xfrm>
          <a:prstGeom prst="ellipse">
            <a:avLst/>
          </a:prstGeom>
          <a:noFill/>
          <a:ln>
            <a:solidFill>
              <a:srgbClr val="FF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/>
            <a:endParaRPr lang="zh-CN" altLang="en-US">
              <a:solidFill>
                <a:srgbClr val="FFFFFF"/>
              </a:solidFill>
              <a:latin typeface="맑은 고딕" charset="0"/>
              <a:ea typeface="宋体" charset="0"/>
              <a:cs typeface="宋体" charset="0"/>
            </a:endParaRPr>
          </a:p>
        </p:txBody>
      </p:sp>
      <p:sp>
        <p:nvSpPr>
          <p:cNvPr id="27" name="타원 16"/>
          <p:cNvSpPr/>
          <p:nvPr/>
        </p:nvSpPr>
        <p:spPr>
          <a:xfrm>
            <a:off x="1928671" y="4628146"/>
            <a:ext cx="151798" cy="357187"/>
          </a:xfrm>
          <a:prstGeom prst="ellipse">
            <a:avLst/>
          </a:prstGeom>
          <a:noFill/>
          <a:ln>
            <a:solidFill>
              <a:srgbClr val="FF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/>
            <a:endParaRPr lang="zh-CN" altLang="en-US">
              <a:solidFill>
                <a:srgbClr val="FFFFFF"/>
              </a:solidFill>
              <a:latin typeface="맑은 고딕" charset="0"/>
              <a:ea typeface="宋体" charset="0"/>
              <a:cs typeface="宋体" charset="0"/>
            </a:endParaRPr>
          </a:p>
        </p:txBody>
      </p:sp>
      <p:sp>
        <p:nvSpPr>
          <p:cNvPr id="28" name="타원 16"/>
          <p:cNvSpPr/>
          <p:nvPr/>
        </p:nvSpPr>
        <p:spPr>
          <a:xfrm>
            <a:off x="1928671" y="5274515"/>
            <a:ext cx="151798" cy="357187"/>
          </a:xfrm>
          <a:prstGeom prst="ellipse">
            <a:avLst/>
          </a:prstGeom>
          <a:noFill/>
          <a:ln>
            <a:solidFill>
              <a:srgbClr val="FF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/>
            <a:endParaRPr lang="zh-CN" altLang="en-US">
              <a:solidFill>
                <a:srgbClr val="FFFFFF"/>
              </a:solidFill>
              <a:latin typeface="맑은 고딕" charset="0"/>
              <a:ea typeface="宋体" charset="0"/>
              <a:cs typeface="宋体" charset="0"/>
            </a:endParaRPr>
          </a:p>
        </p:txBody>
      </p:sp>
      <p:sp>
        <p:nvSpPr>
          <p:cNvPr id="29" name="타원 16"/>
          <p:cNvSpPr/>
          <p:nvPr/>
        </p:nvSpPr>
        <p:spPr>
          <a:xfrm>
            <a:off x="1928674" y="5898325"/>
            <a:ext cx="151798" cy="357187"/>
          </a:xfrm>
          <a:prstGeom prst="ellipse">
            <a:avLst/>
          </a:prstGeom>
          <a:noFill/>
          <a:ln>
            <a:solidFill>
              <a:srgbClr val="FF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/>
            <a:endParaRPr lang="zh-CN" altLang="en-US">
              <a:solidFill>
                <a:srgbClr val="FFFFFF"/>
              </a:solidFill>
              <a:latin typeface="맑은 고딕" charset="0"/>
              <a:ea typeface="宋体" charset="0"/>
              <a:cs typeface="宋体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118023" y="2414071"/>
            <a:ext cx="2168713" cy="635082"/>
          </a:xfrm>
          <a:prstGeom prst="roundRect">
            <a:avLst/>
          </a:prstGeom>
          <a:solidFill>
            <a:srgbClr val="CCFFCC"/>
          </a:solidFill>
          <a:ln>
            <a:solidFill>
              <a:srgbClr val="CCFF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88214" y="2476331"/>
            <a:ext cx="1826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Polite ending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4286965" y="1700406"/>
            <a:ext cx="729932" cy="2028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19125" y="1583954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ea typeface="나눔고딕"/>
                <a:cs typeface="나눔고딕"/>
              </a:rPr>
              <a:t>아  </a:t>
            </a:r>
            <a:endParaRPr lang="en-US" sz="2400" dirty="0">
              <a:ea typeface="나눔고딕"/>
              <a:cs typeface="나눔고딕"/>
            </a:endParaRPr>
          </a:p>
        </p:txBody>
      </p:sp>
      <p:cxnSp>
        <p:nvCxnSpPr>
          <p:cNvPr id="35" name="직선 연결선 15"/>
          <p:cNvCxnSpPr/>
          <p:nvPr/>
        </p:nvCxnSpPr>
        <p:spPr>
          <a:xfrm flipH="1">
            <a:off x="3218200" y="1583954"/>
            <a:ext cx="274465" cy="499626"/>
          </a:xfrm>
          <a:prstGeom prst="line">
            <a:avLst/>
          </a:prstGeom>
          <a:ln w="25400">
            <a:solidFill>
              <a:srgbClr val="FF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55377" y="3081667"/>
            <a:ext cx="1432068" cy="1995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가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+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아요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자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+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아요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싸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+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아요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37690" y="4985333"/>
            <a:ext cx="1769591" cy="1349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만나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+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아요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비싸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+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아요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</p:txBody>
      </p:sp>
      <p:cxnSp>
        <p:nvCxnSpPr>
          <p:cNvPr id="37" name="직선 연결선 15"/>
          <p:cNvCxnSpPr/>
          <p:nvPr/>
        </p:nvCxnSpPr>
        <p:spPr>
          <a:xfrm flipH="1">
            <a:off x="4651931" y="3291522"/>
            <a:ext cx="274465" cy="499626"/>
          </a:xfrm>
          <a:prstGeom prst="line">
            <a:avLst/>
          </a:prstGeom>
          <a:ln w="25400">
            <a:solidFill>
              <a:srgbClr val="FF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15"/>
          <p:cNvCxnSpPr/>
          <p:nvPr/>
        </p:nvCxnSpPr>
        <p:spPr>
          <a:xfrm flipH="1">
            <a:off x="4667098" y="3926685"/>
            <a:ext cx="274465" cy="499626"/>
          </a:xfrm>
          <a:prstGeom prst="line">
            <a:avLst/>
          </a:prstGeom>
          <a:ln w="25400">
            <a:solidFill>
              <a:srgbClr val="FF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15"/>
          <p:cNvCxnSpPr/>
          <p:nvPr/>
        </p:nvCxnSpPr>
        <p:spPr>
          <a:xfrm flipH="1">
            <a:off x="4667098" y="4560379"/>
            <a:ext cx="274465" cy="499626"/>
          </a:xfrm>
          <a:prstGeom prst="line">
            <a:avLst/>
          </a:prstGeom>
          <a:ln w="25400">
            <a:solidFill>
              <a:srgbClr val="FF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15"/>
          <p:cNvCxnSpPr/>
          <p:nvPr/>
        </p:nvCxnSpPr>
        <p:spPr>
          <a:xfrm flipH="1">
            <a:off x="4672007" y="5195542"/>
            <a:ext cx="274465" cy="499626"/>
          </a:xfrm>
          <a:prstGeom prst="line">
            <a:avLst/>
          </a:prstGeom>
          <a:ln w="25400">
            <a:solidFill>
              <a:srgbClr val="FF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15"/>
          <p:cNvCxnSpPr/>
          <p:nvPr/>
        </p:nvCxnSpPr>
        <p:spPr>
          <a:xfrm flipH="1">
            <a:off x="4667098" y="5836993"/>
            <a:ext cx="274465" cy="499626"/>
          </a:xfrm>
          <a:prstGeom prst="line">
            <a:avLst/>
          </a:prstGeom>
          <a:ln w="25400">
            <a:solidFill>
              <a:srgbClr val="FF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65300" y="3081667"/>
            <a:ext cx="1197764" cy="1995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ㄱㅏ요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ㅈㅏ요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ㅆㅏ요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45415" y="4964975"/>
            <a:ext cx="1534761" cy="1349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만ㄴㅏ요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비ㅆㅏ요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7120098" y="3169872"/>
            <a:ext cx="24143" cy="3252753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38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/>
      <p:bldP spid="10" grpId="0"/>
      <p:bldP spid="20" grpId="0"/>
      <p:bldP spid="22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4" grpId="0"/>
      <p:bldP spid="38" grpId="0"/>
      <p:bldP spid="39" grpId="0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010238"/>
              </p:ext>
            </p:extLst>
          </p:nvPr>
        </p:nvGraphicFramePr>
        <p:xfrm>
          <a:off x="192646" y="665637"/>
          <a:ext cx="877338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1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3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 Black"/>
                          <a:cs typeface="Arial Black"/>
                        </a:rPr>
                        <a:t>G</a:t>
                      </a:r>
                      <a:r>
                        <a:rPr lang="en-US" altLang="ko-KR" sz="2800" dirty="0" smtClean="0">
                          <a:latin typeface="Arial Black"/>
                          <a:cs typeface="Arial Black"/>
                        </a:rPr>
                        <a:t>4.5</a:t>
                      </a:r>
                      <a:endParaRPr lang="en-US" sz="2800" dirty="0">
                        <a:latin typeface="Arial Black"/>
                        <a:cs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baseline="0" dirty="0" smtClean="0">
                          <a:latin typeface="+mn-lt"/>
                          <a:ea typeface="나눔고딕"/>
                          <a:cs typeface="나눔고딕"/>
                        </a:rPr>
                        <a:t>Vowel contraction</a:t>
                      </a:r>
                      <a:r>
                        <a:rPr lang="en-US" sz="2800" b="1" dirty="0" smtClean="0">
                          <a:latin typeface="+mn-lt"/>
                          <a:ea typeface="나눔고딕"/>
                          <a:cs typeface="나눔고딕"/>
                        </a:rPr>
                        <a:t> </a:t>
                      </a:r>
                      <a:endParaRPr lang="en-US" sz="2800" b="1" dirty="0">
                        <a:latin typeface="+mn-lt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05209" y="4233878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지내다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66515" y="4233878"/>
            <a:ext cx="176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지내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+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어요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23229" y="1750349"/>
            <a:ext cx="7690927" cy="631180"/>
          </a:xfrm>
          <a:prstGeom prst="round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altLang="ko-KR" sz="2300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5304" y="1830928"/>
            <a:ext cx="1088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ea typeface="나눔고딕"/>
                <a:cs typeface="나눔고딕"/>
              </a:rPr>
              <a:t>애 </a:t>
            </a:r>
            <a:r>
              <a:rPr lang="en-US" altLang="ko-KR" sz="2400" dirty="0" smtClean="0">
                <a:ea typeface="나눔고딕"/>
                <a:cs typeface="나눔고딕"/>
              </a:rPr>
              <a:t>+</a:t>
            </a:r>
            <a:r>
              <a:rPr lang="ko-KR" altLang="en-US" sz="2400" dirty="0" smtClean="0">
                <a:ea typeface="나눔고딕"/>
                <a:cs typeface="나눔고딕"/>
              </a:rPr>
              <a:t> 어 </a:t>
            </a:r>
            <a:endParaRPr lang="en-US" sz="2400" dirty="0">
              <a:ea typeface="나눔고딕"/>
              <a:cs typeface="나눔고딕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179651" y="2937996"/>
            <a:ext cx="2168713" cy="635082"/>
          </a:xfrm>
          <a:prstGeom prst="roundRect">
            <a:avLst/>
          </a:prstGeom>
          <a:solidFill>
            <a:srgbClr val="CCFFCC"/>
          </a:solidFill>
          <a:ln>
            <a:solidFill>
              <a:srgbClr val="CCFF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4931" y="3031737"/>
            <a:ext cx="2143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Dictionary form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363725" y="3997249"/>
            <a:ext cx="0" cy="103829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타원 16"/>
          <p:cNvSpPr/>
          <p:nvPr/>
        </p:nvSpPr>
        <p:spPr>
          <a:xfrm>
            <a:off x="2199631" y="4328254"/>
            <a:ext cx="151798" cy="357187"/>
          </a:xfrm>
          <a:prstGeom prst="ellipse">
            <a:avLst/>
          </a:prstGeom>
          <a:noFill/>
          <a:ln>
            <a:solidFill>
              <a:srgbClr val="FF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/>
            <a:endParaRPr lang="zh-CN" altLang="en-US">
              <a:solidFill>
                <a:srgbClr val="FFFFFF"/>
              </a:solidFill>
              <a:latin typeface="맑은 고딕" charset="0"/>
              <a:ea typeface="宋体" charset="0"/>
              <a:cs typeface="宋体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071020" y="2937996"/>
            <a:ext cx="2168713" cy="635082"/>
          </a:xfrm>
          <a:prstGeom prst="roundRect">
            <a:avLst/>
          </a:prstGeom>
          <a:solidFill>
            <a:srgbClr val="CCFFCC"/>
          </a:solidFill>
          <a:ln>
            <a:solidFill>
              <a:srgbClr val="CCFF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88214" y="3031737"/>
            <a:ext cx="1826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Polite ending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4296422" y="1965021"/>
            <a:ext cx="729932" cy="2028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16302" y="1813287"/>
            <a:ext cx="473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ea typeface="나눔고딕"/>
                <a:cs typeface="나눔고딕"/>
              </a:rPr>
              <a:t>애  </a:t>
            </a:r>
            <a:endParaRPr lang="en-US" sz="2400" dirty="0">
              <a:ea typeface="나눔고딕"/>
              <a:cs typeface="나눔고딕"/>
            </a:endParaRPr>
          </a:p>
        </p:txBody>
      </p:sp>
      <p:cxnSp>
        <p:nvCxnSpPr>
          <p:cNvPr id="35" name="직선 연결선 15"/>
          <p:cNvCxnSpPr/>
          <p:nvPr/>
        </p:nvCxnSpPr>
        <p:spPr>
          <a:xfrm flipH="1">
            <a:off x="3811216" y="1795646"/>
            <a:ext cx="274465" cy="499626"/>
          </a:xfrm>
          <a:prstGeom prst="line">
            <a:avLst/>
          </a:prstGeom>
          <a:ln w="25400">
            <a:solidFill>
              <a:srgbClr val="FF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15"/>
          <p:cNvCxnSpPr/>
          <p:nvPr/>
        </p:nvCxnSpPr>
        <p:spPr>
          <a:xfrm flipH="1">
            <a:off x="4842083" y="4269613"/>
            <a:ext cx="274465" cy="499626"/>
          </a:xfrm>
          <a:prstGeom prst="line">
            <a:avLst/>
          </a:prstGeom>
          <a:ln w="25400">
            <a:solidFill>
              <a:srgbClr val="FF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56495" y="4228378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지내요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14137" y="3997249"/>
            <a:ext cx="0" cy="103829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59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19" grpId="0" animBg="1"/>
      <p:bldP spid="9" grpId="0"/>
      <p:bldP spid="25" grpId="0" animBg="1"/>
      <p:bldP spid="30" grpId="0" animBg="1"/>
      <p:bldP spid="31" grpId="0"/>
      <p:bldP spid="34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84155"/>
              </p:ext>
            </p:extLst>
          </p:nvPr>
        </p:nvGraphicFramePr>
        <p:xfrm>
          <a:off x="192646" y="665637"/>
          <a:ext cx="877338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1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3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 Black"/>
                          <a:cs typeface="Arial Black"/>
                        </a:rPr>
                        <a:t>G</a:t>
                      </a:r>
                      <a:r>
                        <a:rPr lang="en-US" altLang="ko-KR" sz="2800" dirty="0" smtClean="0">
                          <a:latin typeface="Arial Black"/>
                          <a:cs typeface="Arial Black"/>
                        </a:rPr>
                        <a:t>4.5</a:t>
                      </a:r>
                      <a:endParaRPr lang="en-US" sz="2800" dirty="0">
                        <a:latin typeface="Arial Black"/>
                        <a:cs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baseline="0" dirty="0" smtClean="0">
                          <a:latin typeface="+mn-lt"/>
                          <a:ea typeface="나눔고딕"/>
                          <a:cs typeface="나눔고딕"/>
                        </a:rPr>
                        <a:t>Vowel contraction</a:t>
                      </a:r>
                      <a:r>
                        <a:rPr lang="en-US" sz="2800" b="1" dirty="0" smtClean="0">
                          <a:latin typeface="+mn-lt"/>
                          <a:ea typeface="나눔고딕"/>
                          <a:cs typeface="나눔고딕"/>
                        </a:rPr>
                        <a:t> </a:t>
                      </a:r>
                      <a:endParaRPr lang="en-US" sz="2800" b="1" dirty="0">
                        <a:latin typeface="+mn-lt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05209" y="4233878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마시다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66515" y="4233878"/>
            <a:ext cx="176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마시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+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어요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23229" y="1750349"/>
            <a:ext cx="7690927" cy="631180"/>
          </a:xfrm>
          <a:prstGeom prst="round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altLang="ko-KR" sz="2300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5304" y="1830928"/>
            <a:ext cx="1088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ea typeface="나눔고딕"/>
                <a:cs typeface="나눔고딕"/>
              </a:rPr>
              <a:t>이 </a:t>
            </a:r>
            <a:r>
              <a:rPr lang="en-US" altLang="ko-KR" sz="2400" dirty="0" smtClean="0">
                <a:ea typeface="나눔고딕"/>
                <a:cs typeface="나눔고딕"/>
              </a:rPr>
              <a:t>+</a:t>
            </a:r>
            <a:r>
              <a:rPr lang="ko-KR" altLang="en-US" sz="2400" dirty="0" smtClean="0">
                <a:ea typeface="나눔고딕"/>
                <a:cs typeface="나눔고딕"/>
              </a:rPr>
              <a:t> 어 </a:t>
            </a:r>
            <a:endParaRPr lang="en-US" sz="2400" dirty="0">
              <a:ea typeface="나눔고딕"/>
              <a:cs typeface="나눔고딕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179651" y="2937996"/>
            <a:ext cx="2168713" cy="635082"/>
          </a:xfrm>
          <a:prstGeom prst="roundRect">
            <a:avLst/>
          </a:prstGeom>
          <a:solidFill>
            <a:srgbClr val="CCFFCC"/>
          </a:solidFill>
          <a:ln>
            <a:solidFill>
              <a:srgbClr val="CCFF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4931" y="3031737"/>
            <a:ext cx="2143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Dictionary form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363725" y="3997249"/>
            <a:ext cx="0" cy="103829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타원 16"/>
          <p:cNvSpPr/>
          <p:nvPr/>
        </p:nvSpPr>
        <p:spPr>
          <a:xfrm>
            <a:off x="2217271" y="4328254"/>
            <a:ext cx="151798" cy="357187"/>
          </a:xfrm>
          <a:prstGeom prst="ellipse">
            <a:avLst/>
          </a:prstGeom>
          <a:noFill/>
          <a:ln>
            <a:solidFill>
              <a:srgbClr val="FF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/>
            <a:endParaRPr lang="zh-CN" altLang="en-US">
              <a:solidFill>
                <a:srgbClr val="FFFFFF"/>
              </a:solidFill>
              <a:latin typeface="맑은 고딕" charset="0"/>
              <a:ea typeface="宋体" charset="0"/>
              <a:cs typeface="宋体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071020" y="2937996"/>
            <a:ext cx="2168713" cy="635082"/>
          </a:xfrm>
          <a:prstGeom prst="roundRect">
            <a:avLst/>
          </a:prstGeom>
          <a:solidFill>
            <a:srgbClr val="CCFFCC"/>
          </a:solidFill>
          <a:ln>
            <a:solidFill>
              <a:srgbClr val="CCFF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88214" y="3031737"/>
            <a:ext cx="1826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Polite ending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4296422" y="1965021"/>
            <a:ext cx="729932" cy="2028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16302" y="1813287"/>
            <a:ext cx="473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ea typeface="나눔고딕"/>
                <a:cs typeface="나눔고딕"/>
              </a:rPr>
              <a:t>여  </a:t>
            </a:r>
            <a:endParaRPr lang="en-US" sz="2400" dirty="0">
              <a:ea typeface="나눔고딕"/>
              <a:cs typeface="나눔고딕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56495" y="4228378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마셔요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314137" y="3997249"/>
            <a:ext cx="0" cy="103829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4204783" y="4233878"/>
            <a:ext cx="856851" cy="523220"/>
          </a:xfrm>
          <a:prstGeom prst="roundRect">
            <a:avLst/>
          </a:prstGeom>
          <a:noFill/>
          <a:ln w="12700" cmpd="sng">
            <a:solidFill>
              <a:srgbClr val="FF66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4274369" y="5015128"/>
            <a:ext cx="729932" cy="202873"/>
          </a:xfrm>
          <a:prstGeom prst="rightArrow">
            <a:avLst/>
          </a:prstGeom>
          <a:solidFill>
            <a:srgbClr val="FF6666"/>
          </a:solidFill>
          <a:ln>
            <a:solidFill>
              <a:srgbClr val="FF66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18501" y="5552095"/>
            <a:ext cx="864347" cy="81149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84622" y="5683460"/>
            <a:ext cx="522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셔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81855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19" grpId="0" animBg="1"/>
      <p:bldP spid="9" grpId="0"/>
      <p:bldP spid="25" grpId="0" animBg="1"/>
      <p:bldP spid="30" grpId="0" animBg="1"/>
      <p:bldP spid="31" grpId="0"/>
      <p:bldP spid="34" grpId="0"/>
      <p:bldP spid="45" grpId="0"/>
      <p:bldP spid="3" grpId="0" animBg="1"/>
      <p:bldP spid="20" grpId="0" animBg="1"/>
      <p:bldP spid="22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892783"/>
              </p:ext>
            </p:extLst>
          </p:nvPr>
        </p:nvGraphicFramePr>
        <p:xfrm>
          <a:off x="192646" y="665637"/>
          <a:ext cx="877338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1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3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 Black"/>
                          <a:cs typeface="Arial Black"/>
                        </a:rPr>
                        <a:t>G</a:t>
                      </a:r>
                      <a:r>
                        <a:rPr lang="en-US" altLang="ko-KR" sz="2800" dirty="0" smtClean="0">
                          <a:latin typeface="Arial Black"/>
                          <a:cs typeface="Arial Black"/>
                        </a:rPr>
                        <a:t>4.5</a:t>
                      </a:r>
                      <a:endParaRPr lang="en-US" sz="2800" dirty="0">
                        <a:latin typeface="Arial Black"/>
                        <a:cs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baseline="0" dirty="0" smtClean="0">
                          <a:latin typeface="+mn-lt"/>
                          <a:ea typeface="나눔고딕"/>
                          <a:cs typeface="나눔고딕"/>
                        </a:rPr>
                        <a:t>Vowel contraction</a:t>
                      </a:r>
                      <a:r>
                        <a:rPr lang="en-US" sz="2800" b="1" dirty="0" smtClean="0">
                          <a:latin typeface="+mn-lt"/>
                          <a:ea typeface="나눔고딕"/>
                          <a:cs typeface="나눔고딕"/>
                        </a:rPr>
                        <a:t> </a:t>
                      </a:r>
                      <a:endParaRPr lang="en-US" sz="2800" b="1" dirty="0">
                        <a:latin typeface="+mn-lt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32691" y="4233878"/>
            <a:ext cx="1925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latin typeface="나눔고딕"/>
                <a:ea typeface="나눔고딕"/>
                <a:cs typeface="나눔고딕"/>
              </a:rPr>
              <a:t>안녕하시다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78555" y="4233878"/>
            <a:ext cx="244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안녕하시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+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어요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23229" y="1750349"/>
            <a:ext cx="7690927" cy="631180"/>
          </a:xfrm>
          <a:prstGeom prst="round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altLang="ko-KR" sz="2300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2969" y="1830928"/>
            <a:ext cx="374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0080FF"/>
                </a:solidFill>
                <a:ea typeface="나눔고딕"/>
                <a:cs typeface="나눔고딕"/>
              </a:rPr>
              <a:t>Honorific</a:t>
            </a:r>
            <a:r>
              <a:rPr lang="ko-KR" altLang="en-US" sz="2400" dirty="0" smtClean="0">
                <a:solidFill>
                  <a:srgbClr val="0080FF"/>
                </a:solidFill>
                <a:ea typeface="나눔고딕"/>
                <a:cs typeface="나눔고딕"/>
              </a:rPr>
              <a:t>     </a:t>
            </a:r>
            <a:r>
              <a:rPr lang="en-US" altLang="ko-KR" sz="2400" dirty="0" smtClean="0">
                <a:ea typeface="나눔고딕"/>
                <a:cs typeface="나눔고딕"/>
              </a:rPr>
              <a:t>  ‘</a:t>
            </a:r>
            <a:r>
              <a:rPr lang="ko-KR" altLang="en-US" sz="2400" dirty="0" smtClean="0">
                <a:ea typeface="나눔고딕"/>
                <a:cs typeface="나눔고딕"/>
              </a:rPr>
              <a:t>시</a:t>
            </a:r>
            <a:r>
              <a:rPr lang="en-US" altLang="ko-KR" sz="2400" dirty="0" smtClean="0">
                <a:ea typeface="나눔고딕"/>
                <a:cs typeface="나눔고딕"/>
              </a:rPr>
              <a:t>’</a:t>
            </a:r>
            <a:r>
              <a:rPr lang="ko-KR" altLang="en-US" sz="2400" dirty="0" smtClean="0">
                <a:ea typeface="나눔고딕"/>
                <a:cs typeface="나눔고딕"/>
              </a:rPr>
              <a:t> </a:t>
            </a:r>
            <a:r>
              <a:rPr lang="en-US" altLang="ko-KR" sz="2400" dirty="0" smtClean="0">
                <a:ea typeface="나눔고딕"/>
                <a:cs typeface="나눔고딕"/>
              </a:rPr>
              <a:t>+</a:t>
            </a:r>
            <a:r>
              <a:rPr lang="ko-KR" altLang="en-US" sz="2400" dirty="0" smtClean="0">
                <a:ea typeface="나눔고딕"/>
                <a:cs typeface="나눔고딕"/>
              </a:rPr>
              <a:t> 어 </a:t>
            </a:r>
            <a:endParaRPr lang="en-US" sz="2400" dirty="0">
              <a:ea typeface="나눔고딕"/>
              <a:cs typeface="나눔고딕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179651" y="2937996"/>
            <a:ext cx="2168713" cy="635082"/>
          </a:xfrm>
          <a:prstGeom prst="roundRect">
            <a:avLst/>
          </a:prstGeom>
          <a:solidFill>
            <a:srgbClr val="CCFFCC"/>
          </a:solidFill>
          <a:ln>
            <a:solidFill>
              <a:srgbClr val="CCFF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4931" y="3031737"/>
            <a:ext cx="2143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Dictionary form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363725" y="3997249"/>
            <a:ext cx="0" cy="1554846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타원 16"/>
          <p:cNvSpPr/>
          <p:nvPr/>
        </p:nvSpPr>
        <p:spPr>
          <a:xfrm>
            <a:off x="2217271" y="4328254"/>
            <a:ext cx="151798" cy="357187"/>
          </a:xfrm>
          <a:prstGeom prst="ellipse">
            <a:avLst/>
          </a:prstGeom>
          <a:noFill/>
          <a:ln>
            <a:solidFill>
              <a:srgbClr val="FF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/>
            <a:endParaRPr lang="zh-CN" altLang="en-US">
              <a:solidFill>
                <a:srgbClr val="FFFFFF"/>
              </a:solidFill>
              <a:latin typeface="맑은 고딕" charset="0"/>
              <a:ea typeface="宋体" charset="0"/>
              <a:cs typeface="宋体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071020" y="2937996"/>
            <a:ext cx="2168713" cy="635082"/>
          </a:xfrm>
          <a:prstGeom prst="roundRect">
            <a:avLst/>
          </a:prstGeom>
          <a:solidFill>
            <a:srgbClr val="CCFFCC"/>
          </a:solidFill>
          <a:ln>
            <a:solidFill>
              <a:srgbClr val="CCFF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88214" y="3031737"/>
            <a:ext cx="1826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Polite ending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4296422" y="1965021"/>
            <a:ext cx="729932" cy="2028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16302" y="1813287"/>
            <a:ext cx="473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ea typeface="나눔고딕"/>
                <a:cs typeface="나눔고딕"/>
              </a:rPr>
              <a:t>세  </a:t>
            </a:r>
            <a:endParaRPr lang="en-US" sz="2400" dirty="0">
              <a:ea typeface="나눔고딕"/>
              <a:cs typeface="나눔고딕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06300" y="4233878"/>
            <a:ext cx="1872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안녕하세요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543453" y="3997249"/>
            <a:ext cx="0" cy="1554846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4204783" y="4233878"/>
            <a:ext cx="856851" cy="523220"/>
          </a:xfrm>
          <a:prstGeom prst="roundRect">
            <a:avLst/>
          </a:prstGeom>
          <a:noFill/>
          <a:ln w="12700" cmpd="sng">
            <a:solidFill>
              <a:srgbClr val="FF66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4416972" y="5457628"/>
            <a:ext cx="444725" cy="202873"/>
          </a:xfrm>
          <a:prstGeom prst="rightArrow">
            <a:avLst/>
          </a:prstGeom>
          <a:solidFill>
            <a:srgbClr val="FF6666"/>
          </a:solidFill>
          <a:ln>
            <a:solidFill>
              <a:srgbClr val="FF66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18501" y="5800933"/>
            <a:ext cx="864347" cy="81149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84622" y="5945070"/>
            <a:ext cx="522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세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05209" y="4778199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계시다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24" name="타원 16"/>
          <p:cNvSpPr/>
          <p:nvPr/>
        </p:nvSpPr>
        <p:spPr>
          <a:xfrm>
            <a:off x="2229567" y="4873123"/>
            <a:ext cx="151798" cy="357187"/>
          </a:xfrm>
          <a:prstGeom prst="ellipse">
            <a:avLst/>
          </a:prstGeom>
          <a:noFill/>
          <a:ln>
            <a:solidFill>
              <a:srgbClr val="FF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/>
            <a:endParaRPr lang="zh-CN" altLang="en-US">
              <a:solidFill>
                <a:srgbClr val="FFFFFF"/>
              </a:solidFill>
              <a:latin typeface="맑은 고딕" charset="0"/>
              <a:ea typeface="宋体" charset="0"/>
              <a:cs typeface="宋体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80822" y="4778199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나눔고딕"/>
                <a:ea typeface="나눔고딕"/>
                <a:cs typeface="나눔고딕"/>
              </a:rPr>
              <a:t>계세요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58942" y="4794509"/>
            <a:ext cx="176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나눔고딕"/>
                <a:ea typeface="나눔고딕"/>
                <a:cs typeface="나눔고딕"/>
              </a:rPr>
              <a:t>계시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+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어요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191628" y="4809662"/>
            <a:ext cx="856851" cy="523220"/>
          </a:xfrm>
          <a:prstGeom prst="roundRect">
            <a:avLst/>
          </a:prstGeom>
          <a:noFill/>
          <a:ln w="12700" cmpd="sng">
            <a:solidFill>
              <a:srgbClr val="FF66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5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19" grpId="0" animBg="1"/>
      <p:bldP spid="9" grpId="0"/>
      <p:bldP spid="25" grpId="0" animBg="1"/>
      <p:bldP spid="30" grpId="0" animBg="1"/>
      <p:bldP spid="31" grpId="0"/>
      <p:bldP spid="34" grpId="0"/>
      <p:bldP spid="45" grpId="0"/>
      <p:bldP spid="3" grpId="0" animBg="1"/>
      <p:bldP spid="20" grpId="0" animBg="1"/>
      <p:bldP spid="22" grpId="0" animBg="1"/>
      <p:bldP spid="5" grpId="0"/>
      <p:bldP spid="23" grpId="0"/>
      <p:bldP spid="24" grpId="0" animBg="1"/>
      <p:bldP spid="26" grpId="0"/>
      <p:bldP spid="27" grpId="0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111858"/>
              </p:ext>
            </p:extLst>
          </p:nvPr>
        </p:nvGraphicFramePr>
        <p:xfrm>
          <a:off x="192646" y="665637"/>
          <a:ext cx="877338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1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3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 Black"/>
                          <a:cs typeface="Arial Black"/>
                        </a:rPr>
                        <a:t>G</a:t>
                      </a:r>
                      <a:r>
                        <a:rPr lang="en-US" altLang="ko-KR" sz="2800" dirty="0" smtClean="0">
                          <a:latin typeface="Arial Black"/>
                          <a:cs typeface="Arial Black"/>
                        </a:rPr>
                        <a:t>4.5</a:t>
                      </a:r>
                      <a:endParaRPr lang="en-US" sz="2800" dirty="0">
                        <a:latin typeface="Arial Black"/>
                        <a:cs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baseline="0" dirty="0" smtClean="0">
                          <a:latin typeface="+mn-lt"/>
                          <a:ea typeface="나눔고딕"/>
                          <a:cs typeface="나눔고딕"/>
                        </a:rPr>
                        <a:t>Vowel contraction</a:t>
                      </a:r>
                      <a:r>
                        <a:rPr lang="en-US" sz="2800" b="1" dirty="0" smtClean="0">
                          <a:latin typeface="+mn-lt"/>
                          <a:ea typeface="나눔고딕"/>
                          <a:cs typeface="나눔고딕"/>
                        </a:rPr>
                        <a:t> </a:t>
                      </a:r>
                      <a:endParaRPr lang="en-US" sz="2800" b="1" dirty="0">
                        <a:latin typeface="+mn-lt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98603" y="4562168"/>
            <a:ext cx="106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주다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54352" y="4562168"/>
            <a:ext cx="1432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주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+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어요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2434" y="1497696"/>
            <a:ext cx="7690927" cy="1121829"/>
          </a:xfrm>
          <a:prstGeom prst="round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altLang="ko-KR" sz="2300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0251" y="1600095"/>
            <a:ext cx="374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0080FF"/>
                </a:solidFill>
                <a:ea typeface="나눔고딕"/>
                <a:cs typeface="나눔고딕"/>
              </a:rPr>
              <a:t>Diphthongs</a:t>
            </a:r>
            <a:r>
              <a:rPr lang="ko-KR" altLang="en-US" sz="2400" dirty="0" smtClean="0">
                <a:solidFill>
                  <a:srgbClr val="0080FF"/>
                </a:solidFill>
                <a:ea typeface="나눔고딕"/>
                <a:cs typeface="나눔고딕"/>
              </a:rPr>
              <a:t>      </a:t>
            </a:r>
            <a:r>
              <a:rPr lang="en-US" altLang="ko-KR" sz="2400" dirty="0" smtClean="0">
                <a:ea typeface="나눔고딕"/>
                <a:cs typeface="나눔고딕"/>
              </a:rPr>
              <a:t> </a:t>
            </a:r>
            <a:r>
              <a:rPr lang="ko-KR" altLang="en-US" sz="2400" dirty="0" smtClean="0">
                <a:ea typeface="나눔고딕"/>
                <a:cs typeface="나눔고딕"/>
              </a:rPr>
              <a:t>  우 </a:t>
            </a:r>
            <a:r>
              <a:rPr lang="en-US" altLang="ko-KR" sz="2400" dirty="0" smtClean="0">
                <a:ea typeface="나눔고딕"/>
                <a:cs typeface="나눔고딕"/>
              </a:rPr>
              <a:t>+</a:t>
            </a:r>
            <a:r>
              <a:rPr lang="ko-KR" altLang="en-US" sz="2400" dirty="0" smtClean="0">
                <a:ea typeface="나눔고딕"/>
                <a:cs typeface="나눔고딕"/>
              </a:rPr>
              <a:t> 어 </a:t>
            </a:r>
            <a:endParaRPr lang="en-US" sz="2400" dirty="0">
              <a:ea typeface="나눔고딕"/>
              <a:cs typeface="나눔고딕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193571" y="3437932"/>
            <a:ext cx="2168713" cy="635082"/>
          </a:xfrm>
          <a:prstGeom prst="roundRect">
            <a:avLst/>
          </a:prstGeom>
          <a:solidFill>
            <a:srgbClr val="CCFFCC"/>
          </a:solidFill>
          <a:ln>
            <a:solidFill>
              <a:srgbClr val="CCFF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05079" y="3524640"/>
            <a:ext cx="2143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Dictionary form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218887" y="4440833"/>
            <a:ext cx="0" cy="1554846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타원 16"/>
          <p:cNvSpPr/>
          <p:nvPr/>
        </p:nvSpPr>
        <p:spPr>
          <a:xfrm>
            <a:off x="1834990" y="5678141"/>
            <a:ext cx="440993" cy="222961"/>
          </a:xfrm>
          <a:prstGeom prst="ellipse">
            <a:avLst/>
          </a:prstGeom>
          <a:noFill/>
          <a:ln>
            <a:solidFill>
              <a:srgbClr val="FF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/>
            <a:endParaRPr lang="zh-CN" altLang="en-US">
              <a:solidFill>
                <a:srgbClr val="FFFFFF"/>
              </a:solidFill>
              <a:latin typeface="맑은 고딕" charset="0"/>
              <a:ea typeface="宋体" charset="0"/>
              <a:cs typeface="宋体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071020" y="3437932"/>
            <a:ext cx="2168713" cy="635082"/>
          </a:xfrm>
          <a:prstGeom prst="roundRect">
            <a:avLst/>
          </a:prstGeom>
          <a:solidFill>
            <a:srgbClr val="CCFFCC"/>
          </a:solidFill>
          <a:ln>
            <a:solidFill>
              <a:srgbClr val="CCFF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88214" y="3524640"/>
            <a:ext cx="1826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Polite ending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4211308" y="1762148"/>
            <a:ext cx="729932" cy="2028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13024" y="1613984"/>
            <a:ext cx="473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ea typeface="나눔고딕"/>
                <a:cs typeface="나눔고딕"/>
              </a:rPr>
              <a:t>워  </a:t>
            </a:r>
            <a:endParaRPr lang="en-US" sz="2400" dirty="0">
              <a:ea typeface="나눔고딕"/>
              <a:cs typeface="나눔고딕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42746" y="4562168"/>
            <a:ext cx="2468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줘요 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(=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주어요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)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6954985" y="4440833"/>
            <a:ext cx="0" cy="1554846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3776583" y="4586698"/>
            <a:ext cx="967532" cy="523220"/>
          </a:xfrm>
          <a:prstGeom prst="roundRect">
            <a:avLst/>
          </a:prstGeom>
          <a:noFill/>
          <a:ln w="12700" cmpd="sng">
            <a:solidFill>
              <a:srgbClr val="FF66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99710" y="5380887"/>
            <a:ext cx="859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보다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42746" y="5377882"/>
            <a:ext cx="2468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봐요 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(=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보아요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)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54352" y="5377882"/>
            <a:ext cx="1432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보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+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아요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6872" y="2672449"/>
            <a:ext cx="859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2000" dirty="0">
                <a:ea typeface="나눔고딕"/>
                <a:cs typeface="나눔고딕"/>
              </a:rPr>
              <a:t>The contraction is </a:t>
            </a:r>
            <a:r>
              <a:rPr lang="en-US" altLang="ko-KR" sz="2000" i="1" dirty="0">
                <a:solidFill>
                  <a:srgbClr val="FF0080"/>
                </a:solidFill>
                <a:ea typeface="나눔고딕"/>
                <a:cs typeface="나눔고딕"/>
              </a:rPr>
              <a:t>optional</a:t>
            </a:r>
            <a:r>
              <a:rPr lang="en-US" altLang="ko-KR" sz="2000" dirty="0">
                <a:ea typeface="나눔고딕"/>
                <a:cs typeface="나눔고딕"/>
              </a:rPr>
              <a:t> </a:t>
            </a:r>
            <a:r>
              <a:rPr lang="en-US" altLang="ko-KR" sz="2000" dirty="0" smtClean="0">
                <a:ea typeface="나눔고딕"/>
                <a:cs typeface="나눔고딕"/>
              </a:rPr>
              <a:t>when </a:t>
            </a:r>
            <a:r>
              <a:rPr lang="en-US" altLang="ko-KR" sz="2000" dirty="0">
                <a:ea typeface="나눔고딕"/>
                <a:cs typeface="나눔고딕"/>
              </a:rPr>
              <a:t>the preceding syllable begins with a consonant. </a:t>
            </a:r>
            <a:endParaRPr lang="ko-KR" altLang="en-US" sz="2000" dirty="0">
              <a:ea typeface="나눔고딕"/>
              <a:cs typeface="나눔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93010" y="2061760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ea typeface="나눔고딕"/>
                <a:cs typeface="나눔고딕"/>
              </a:rPr>
              <a:t>오 </a:t>
            </a:r>
            <a:r>
              <a:rPr lang="en-US" altLang="ko-KR" sz="2400" dirty="0" smtClean="0">
                <a:ea typeface="나눔고딕"/>
                <a:cs typeface="나눔고딕"/>
              </a:rPr>
              <a:t>+</a:t>
            </a:r>
            <a:r>
              <a:rPr lang="ko-KR" altLang="en-US" sz="2400" dirty="0" smtClean="0">
                <a:ea typeface="나눔고딕"/>
                <a:cs typeface="나눔고딕"/>
              </a:rPr>
              <a:t> 아 </a:t>
            </a:r>
            <a:endParaRPr lang="en-US" sz="2400" dirty="0">
              <a:ea typeface="나눔고딕"/>
              <a:cs typeface="나눔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13024" y="2061760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ea typeface="나눔고딕"/>
                <a:cs typeface="나눔고딕"/>
              </a:rPr>
              <a:t>와  </a:t>
            </a:r>
            <a:endParaRPr lang="en-US" sz="2400" dirty="0">
              <a:ea typeface="나눔고딕"/>
              <a:cs typeface="나눔고딕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4204783" y="2196804"/>
            <a:ext cx="729932" cy="2028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타원 16"/>
          <p:cNvSpPr/>
          <p:nvPr/>
        </p:nvSpPr>
        <p:spPr>
          <a:xfrm>
            <a:off x="1817350" y="4813843"/>
            <a:ext cx="440993" cy="222961"/>
          </a:xfrm>
          <a:prstGeom prst="ellipse">
            <a:avLst/>
          </a:prstGeom>
          <a:noFill/>
          <a:ln>
            <a:solidFill>
              <a:srgbClr val="FF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/>
            <a:endParaRPr lang="zh-CN" altLang="en-US">
              <a:solidFill>
                <a:srgbClr val="FFFFFF"/>
              </a:solidFill>
              <a:latin typeface="맑은 고딕" charset="0"/>
              <a:ea typeface="宋体" charset="0"/>
              <a:cs typeface="宋体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773239" y="5376662"/>
            <a:ext cx="967532" cy="523220"/>
          </a:xfrm>
          <a:prstGeom prst="roundRect">
            <a:avLst/>
          </a:prstGeom>
          <a:noFill/>
          <a:ln w="12700" cmpd="sng">
            <a:solidFill>
              <a:srgbClr val="FF66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19" grpId="0" animBg="1"/>
      <p:bldP spid="9" grpId="0"/>
      <p:bldP spid="25" grpId="0" animBg="1"/>
      <p:bldP spid="30" grpId="0" animBg="1"/>
      <p:bldP spid="31" grpId="0"/>
      <p:bldP spid="34" grpId="0"/>
      <p:bldP spid="45" grpId="0"/>
      <p:bldP spid="3" grpId="0" animBg="1"/>
      <p:bldP spid="23" grpId="0"/>
      <p:bldP spid="26" grpId="0"/>
      <p:bldP spid="27" grpId="0"/>
      <p:bldP spid="6" grpId="0"/>
      <p:bldP spid="32" grpId="0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402526"/>
              </p:ext>
            </p:extLst>
          </p:nvPr>
        </p:nvGraphicFramePr>
        <p:xfrm>
          <a:off x="192646" y="665637"/>
          <a:ext cx="877338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1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3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 Black"/>
                          <a:cs typeface="Arial Black"/>
                        </a:rPr>
                        <a:t>G</a:t>
                      </a:r>
                      <a:r>
                        <a:rPr lang="en-US" altLang="ko-KR" sz="2800" dirty="0" smtClean="0">
                          <a:latin typeface="Arial Black"/>
                          <a:cs typeface="Arial Black"/>
                        </a:rPr>
                        <a:t>4.5</a:t>
                      </a:r>
                      <a:endParaRPr lang="en-US" sz="2800" dirty="0">
                        <a:latin typeface="Arial Black"/>
                        <a:cs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baseline="0" dirty="0" smtClean="0">
                          <a:latin typeface="+mn-lt"/>
                          <a:ea typeface="나눔고딕"/>
                          <a:cs typeface="나눔고딕"/>
                        </a:rPr>
                        <a:t>Vowel contraction</a:t>
                      </a:r>
                      <a:r>
                        <a:rPr lang="en-US" sz="2800" b="1" dirty="0" smtClean="0">
                          <a:latin typeface="+mn-lt"/>
                          <a:ea typeface="나눔고딕"/>
                          <a:cs typeface="나눔고딕"/>
                        </a:rPr>
                        <a:t> </a:t>
                      </a:r>
                      <a:endParaRPr lang="en-US" sz="2800" b="1" dirty="0">
                        <a:latin typeface="+mn-lt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98603" y="4562168"/>
            <a:ext cx="106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오다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54352" y="4562168"/>
            <a:ext cx="1432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오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+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아요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2434" y="1497696"/>
            <a:ext cx="7690927" cy="1121829"/>
          </a:xfrm>
          <a:prstGeom prst="round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altLang="ko-KR" sz="2300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0251" y="1600095"/>
            <a:ext cx="374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0080FF"/>
                </a:solidFill>
                <a:ea typeface="나눔고딕"/>
                <a:cs typeface="나눔고딕"/>
              </a:rPr>
              <a:t>Diphthongs</a:t>
            </a:r>
            <a:r>
              <a:rPr lang="ko-KR" altLang="en-US" sz="2400" dirty="0" smtClean="0">
                <a:solidFill>
                  <a:srgbClr val="0080FF"/>
                </a:solidFill>
                <a:ea typeface="나눔고딕"/>
                <a:cs typeface="나눔고딕"/>
              </a:rPr>
              <a:t>      </a:t>
            </a:r>
            <a:r>
              <a:rPr lang="en-US" altLang="ko-KR" sz="2400" dirty="0" smtClean="0">
                <a:ea typeface="나눔고딕"/>
                <a:cs typeface="나눔고딕"/>
              </a:rPr>
              <a:t> </a:t>
            </a:r>
            <a:r>
              <a:rPr lang="ko-KR" altLang="en-US" sz="2400" dirty="0" smtClean="0">
                <a:ea typeface="나눔고딕"/>
                <a:cs typeface="나눔고딕"/>
              </a:rPr>
              <a:t>  우 </a:t>
            </a:r>
            <a:r>
              <a:rPr lang="en-US" altLang="ko-KR" sz="2400" dirty="0" smtClean="0">
                <a:ea typeface="나눔고딕"/>
                <a:cs typeface="나눔고딕"/>
              </a:rPr>
              <a:t>+</a:t>
            </a:r>
            <a:r>
              <a:rPr lang="ko-KR" altLang="en-US" sz="2400" dirty="0" smtClean="0">
                <a:ea typeface="나눔고딕"/>
                <a:cs typeface="나눔고딕"/>
              </a:rPr>
              <a:t> 어 </a:t>
            </a:r>
            <a:endParaRPr lang="en-US" sz="2400" dirty="0">
              <a:ea typeface="나눔고딕"/>
              <a:cs typeface="나눔고딕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193571" y="3437932"/>
            <a:ext cx="2168713" cy="635082"/>
          </a:xfrm>
          <a:prstGeom prst="roundRect">
            <a:avLst/>
          </a:prstGeom>
          <a:solidFill>
            <a:srgbClr val="CCFFCC"/>
          </a:solidFill>
          <a:ln>
            <a:solidFill>
              <a:srgbClr val="CCFF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05079" y="3524640"/>
            <a:ext cx="2143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Dictionary form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218887" y="4440833"/>
            <a:ext cx="0" cy="1554846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타원 16"/>
          <p:cNvSpPr/>
          <p:nvPr/>
        </p:nvSpPr>
        <p:spPr>
          <a:xfrm>
            <a:off x="1834990" y="5642859"/>
            <a:ext cx="440993" cy="222961"/>
          </a:xfrm>
          <a:prstGeom prst="ellipse">
            <a:avLst/>
          </a:prstGeom>
          <a:noFill/>
          <a:ln>
            <a:solidFill>
              <a:srgbClr val="FF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/>
            <a:endParaRPr lang="zh-CN" altLang="en-US">
              <a:solidFill>
                <a:srgbClr val="FFFFFF"/>
              </a:solidFill>
              <a:latin typeface="맑은 고딕" charset="0"/>
              <a:ea typeface="宋体" charset="0"/>
              <a:cs typeface="宋体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071020" y="3437932"/>
            <a:ext cx="2168713" cy="635082"/>
          </a:xfrm>
          <a:prstGeom prst="roundRect">
            <a:avLst/>
          </a:prstGeom>
          <a:solidFill>
            <a:srgbClr val="CCFFCC"/>
          </a:solidFill>
          <a:ln>
            <a:solidFill>
              <a:srgbClr val="CCFF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88214" y="3524640"/>
            <a:ext cx="1826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Polite ending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4211308" y="1762148"/>
            <a:ext cx="729932" cy="2028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13024" y="1613984"/>
            <a:ext cx="473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ea typeface="나눔고딕"/>
                <a:cs typeface="나눔고딕"/>
              </a:rPr>
              <a:t>워  </a:t>
            </a:r>
            <a:endParaRPr lang="en-US" sz="2400" dirty="0">
              <a:ea typeface="나눔고딕"/>
              <a:cs typeface="나눔고딕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19146" y="4562168"/>
            <a:ext cx="859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와요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149023" y="4440833"/>
            <a:ext cx="0" cy="1554846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3794223" y="4586698"/>
            <a:ext cx="967532" cy="523220"/>
          </a:xfrm>
          <a:prstGeom prst="roundRect">
            <a:avLst/>
          </a:prstGeom>
          <a:noFill/>
          <a:ln w="12700" cmpd="sng">
            <a:solidFill>
              <a:srgbClr val="FF66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464550" y="5380887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배우다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83986" y="5377882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배워요 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9192" y="5377882"/>
            <a:ext cx="176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나눔고딕"/>
                <a:ea typeface="나눔고딕"/>
                <a:cs typeface="나눔고딕"/>
              </a:rPr>
              <a:t>배우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+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어요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2815" y="2672449"/>
            <a:ext cx="6190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2000" dirty="0">
                <a:ea typeface="나눔고딕"/>
                <a:cs typeface="나눔고딕"/>
              </a:rPr>
              <a:t>The contraction is </a:t>
            </a:r>
            <a:r>
              <a:rPr lang="en-US" altLang="ko-KR" sz="2000" i="1" dirty="0" smtClean="0">
                <a:solidFill>
                  <a:srgbClr val="FF0080"/>
                </a:solidFill>
                <a:ea typeface="나눔고딕"/>
                <a:cs typeface="나눔고딕"/>
              </a:rPr>
              <a:t>obligatory</a:t>
            </a:r>
            <a:r>
              <a:rPr lang="en-US" altLang="ko-KR" sz="2000" dirty="0" smtClean="0">
                <a:ea typeface="나눔고딕"/>
                <a:cs typeface="나눔고딕"/>
              </a:rPr>
              <a:t> when there is no consonant.</a:t>
            </a:r>
            <a:endParaRPr lang="ko-KR" altLang="en-US" sz="2000" dirty="0">
              <a:ea typeface="나눔고딕"/>
              <a:cs typeface="나눔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93010" y="2061760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ea typeface="나눔고딕"/>
                <a:cs typeface="나눔고딕"/>
              </a:rPr>
              <a:t>오 </a:t>
            </a:r>
            <a:r>
              <a:rPr lang="en-US" altLang="ko-KR" sz="2400" dirty="0" smtClean="0">
                <a:ea typeface="나눔고딕"/>
                <a:cs typeface="나눔고딕"/>
              </a:rPr>
              <a:t>+</a:t>
            </a:r>
            <a:r>
              <a:rPr lang="ko-KR" altLang="en-US" sz="2400" dirty="0" smtClean="0">
                <a:ea typeface="나눔고딕"/>
                <a:cs typeface="나눔고딕"/>
              </a:rPr>
              <a:t> 아 </a:t>
            </a:r>
            <a:endParaRPr lang="en-US" sz="2400" dirty="0">
              <a:ea typeface="나눔고딕"/>
              <a:cs typeface="나눔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13024" y="2061760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ea typeface="나눔고딕"/>
                <a:cs typeface="나눔고딕"/>
              </a:rPr>
              <a:t>와  </a:t>
            </a:r>
            <a:endParaRPr lang="en-US" sz="2400" dirty="0">
              <a:ea typeface="나눔고딕"/>
              <a:cs typeface="나눔고딕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4204783" y="2196804"/>
            <a:ext cx="729932" cy="2028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타원 16"/>
          <p:cNvSpPr/>
          <p:nvPr/>
        </p:nvSpPr>
        <p:spPr>
          <a:xfrm>
            <a:off x="1817350" y="4849125"/>
            <a:ext cx="440993" cy="222961"/>
          </a:xfrm>
          <a:prstGeom prst="ellipse">
            <a:avLst/>
          </a:prstGeom>
          <a:noFill/>
          <a:ln>
            <a:solidFill>
              <a:srgbClr val="FF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/>
            <a:endParaRPr lang="zh-CN" altLang="en-US">
              <a:solidFill>
                <a:srgbClr val="FFFFFF"/>
              </a:solidFill>
              <a:latin typeface="맑은 고딕" charset="0"/>
              <a:ea typeface="宋体" charset="0"/>
              <a:cs typeface="宋体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811864" y="5381249"/>
            <a:ext cx="949892" cy="523220"/>
          </a:xfrm>
          <a:prstGeom prst="roundRect">
            <a:avLst/>
          </a:prstGeom>
          <a:noFill/>
          <a:ln w="12700" cmpd="sng">
            <a:solidFill>
              <a:srgbClr val="FF66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6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19" grpId="0" animBg="1"/>
      <p:bldP spid="9" grpId="0"/>
      <p:bldP spid="25" grpId="0" animBg="1"/>
      <p:bldP spid="30" grpId="0" animBg="1"/>
      <p:bldP spid="31" grpId="0"/>
      <p:bldP spid="34" grpId="0"/>
      <p:bldP spid="45" grpId="0"/>
      <p:bldP spid="3" grpId="0" animBg="1"/>
      <p:bldP spid="23" grpId="0"/>
      <p:bldP spid="26" grpId="0"/>
      <p:bldP spid="27" grpId="0"/>
      <p:bldP spid="6" grpId="0"/>
      <p:bldP spid="32" grpId="0"/>
      <p:bldP spid="37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0574"/>
              </p:ext>
            </p:extLst>
          </p:nvPr>
        </p:nvGraphicFramePr>
        <p:xfrm>
          <a:off x="192646" y="665637"/>
          <a:ext cx="877338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1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3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 Black"/>
                          <a:cs typeface="Arial Black"/>
                        </a:rPr>
                        <a:t>G</a:t>
                      </a:r>
                      <a:r>
                        <a:rPr lang="en-US" altLang="ko-KR" sz="2800" dirty="0" smtClean="0">
                          <a:latin typeface="Arial Black"/>
                          <a:cs typeface="Arial Black"/>
                        </a:rPr>
                        <a:t>4.5</a:t>
                      </a:r>
                      <a:endParaRPr lang="en-US" sz="2800" dirty="0">
                        <a:latin typeface="Arial Black"/>
                        <a:cs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baseline="0" dirty="0" smtClean="0">
                          <a:latin typeface="+mn-lt"/>
                          <a:ea typeface="나눔고딕"/>
                          <a:cs typeface="나눔고딕"/>
                        </a:rPr>
                        <a:t>Vowel contraction</a:t>
                      </a:r>
                      <a:r>
                        <a:rPr lang="en-US" sz="2800" b="1" dirty="0" smtClean="0">
                          <a:latin typeface="+mn-lt"/>
                          <a:ea typeface="나눔고딕"/>
                          <a:cs typeface="나눔고딕"/>
                        </a:rPr>
                        <a:t> </a:t>
                      </a:r>
                      <a:endParaRPr lang="en-US" sz="2800" b="1" dirty="0">
                        <a:latin typeface="+mn-lt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64089" y="4480968"/>
            <a:ext cx="1197764" cy="1349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나쁘다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예쁘다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23229" y="1750349"/>
            <a:ext cx="7690927" cy="631180"/>
          </a:xfrm>
          <a:prstGeom prst="round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altLang="ko-KR" sz="2300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5304" y="1830928"/>
            <a:ext cx="473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ea typeface="나눔고딕"/>
                <a:cs typeface="나눔고딕"/>
              </a:rPr>
              <a:t>으</a:t>
            </a:r>
            <a:endParaRPr lang="en-US" sz="2400" dirty="0">
              <a:ea typeface="나눔고딕"/>
              <a:cs typeface="나눔고딕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179651" y="2937996"/>
            <a:ext cx="2168713" cy="635082"/>
          </a:xfrm>
          <a:prstGeom prst="roundRect">
            <a:avLst/>
          </a:prstGeom>
          <a:solidFill>
            <a:srgbClr val="CCFFCC"/>
          </a:solidFill>
          <a:ln>
            <a:solidFill>
              <a:srgbClr val="CCFF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4931" y="3031737"/>
            <a:ext cx="2143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Dictionary form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222607" y="3836753"/>
            <a:ext cx="0" cy="2267088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071020" y="2937996"/>
            <a:ext cx="2168713" cy="635082"/>
          </a:xfrm>
          <a:prstGeom prst="roundRect">
            <a:avLst/>
          </a:prstGeom>
          <a:solidFill>
            <a:srgbClr val="CCFFCC"/>
          </a:solidFill>
          <a:ln>
            <a:solidFill>
              <a:srgbClr val="CCFF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88214" y="3031737"/>
            <a:ext cx="1826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Polite ending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3839817" y="1965021"/>
            <a:ext cx="729932" cy="2028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71532" y="1795646"/>
            <a:ext cx="3430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0080FF"/>
                </a:solidFill>
                <a:sym typeface="Wingdings" charset="0"/>
              </a:rPr>
              <a:t>Ø</a:t>
            </a:r>
            <a:r>
              <a:rPr lang="ko-KR" altLang="en-US" sz="2800" b="1" dirty="0" smtClean="0">
                <a:solidFill>
                  <a:srgbClr val="0080FF"/>
                </a:solidFill>
                <a:sym typeface="Wingdings" charset="0"/>
              </a:rPr>
              <a:t>  </a:t>
            </a:r>
            <a:r>
              <a:rPr lang="en-US" altLang="ko-KR" sz="2800" b="1" dirty="0" smtClean="0">
                <a:solidFill>
                  <a:srgbClr val="0080FF"/>
                </a:solidFill>
                <a:sym typeface="Wingdings" charset="0"/>
              </a:rPr>
              <a:t> </a:t>
            </a:r>
            <a:r>
              <a:rPr lang="en-US" altLang="ko-KR" sz="2400" dirty="0" smtClean="0">
                <a:solidFill>
                  <a:srgbClr val="0080FF"/>
                </a:solidFill>
                <a:sym typeface="Wingdings" charset="0"/>
              </a:rPr>
              <a:t>before another vowel</a:t>
            </a:r>
            <a:r>
              <a:rPr lang="ko-KR" altLang="en-US" sz="2400" dirty="0" smtClean="0">
                <a:solidFill>
                  <a:srgbClr val="0080FF"/>
                </a:solidFill>
                <a:ea typeface="나눔고딕"/>
                <a:cs typeface="나눔고딕"/>
              </a:rPr>
              <a:t> </a:t>
            </a:r>
            <a:endParaRPr lang="en-US" sz="2400" dirty="0">
              <a:solidFill>
                <a:srgbClr val="0080FF"/>
              </a:solidFill>
              <a:ea typeface="나눔고딕"/>
              <a:cs typeface="나눔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0390" y="3997249"/>
            <a:ext cx="859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크다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23" name="타원 16"/>
          <p:cNvSpPr/>
          <p:nvPr/>
        </p:nvSpPr>
        <p:spPr>
          <a:xfrm>
            <a:off x="1834990" y="4937219"/>
            <a:ext cx="440993" cy="222961"/>
          </a:xfrm>
          <a:prstGeom prst="ellipse">
            <a:avLst/>
          </a:prstGeom>
          <a:noFill/>
          <a:ln>
            <a:solidFill>
              <a:srgbClr val="FF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/>
            <a:endParaRPr lang="zh-CN" altLang="en-US">
              <a:solidFill>
                <a:srgbClr val="FFFFFF"/>
              </a:solidFill>
              <a:latin typeface="맑은 고딕" charset="0"/>
              <a:ea typeface="宋体" charset="0"/>
              <a:cs typeface="宋体" charset="0"/>
            </a:endParaRPr>
          </a:p>
        </p:txBody>
      </p:sp>
      <p:sp>
        <p:nvSpPr>
          <p:cNvPr id="24" name="타원 16"/>
          <p:cNvSpPr/>
          <p:nvPr/>
        </p:nvSpPr>
        <p:spPr>
          <a:xfrm>
            <a:off x="1834990" y="5571812"/>
            <a:ext cx="440993" cy="222961"/>
          </a:xfrm>
          <a:prstGeom prst="ellipse">
            <a:avLst/>
          </a:prstGeom>
          <a:noFill/>
          <a:ln>
            <a:solidFill>
              <a:srgbClr val="FF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/>
            <a:endParaRPr lang="zh-CN" altLang="en-US">
              <a:solidFill>
                <a:srgbClr val="FFFFFF"/>
              </a:solidFill>
              <a:latin typeface="맑은 고딕" charset="0"/>
              <a:ea typeface="宋体" charset="0"/>
              <a:cs typeface="宋体" charset="0"/>
            </a:endParaRPr>
          </a:p>
        </p:txBody>
      </p:sp>
      <p:sp>
        <p:nvSpPr>
          <p:cNvPr id="26" name="타원 16"/>
          <p:cNvSpPr/>
          <p:nvPr/>
        </p:nvSpPr>
        <p:spPr>
          <a:xfrm>
            <a:off x="1828030" y="4279867"/>
            <a:ext cx="440993" cy="222961"/>
          </a:xfrm>
          <a:prstGeom prst="ellipse">
            <a:avLst/>
          </a:prstGeom>
          <a:noFill/>
          <a:ln>
            <a:solidFill>
              <a:srgbClr val="FF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/>
            <a:endParaRPr lang="zh-CN" altLang="en-US">
              <a:solidFill>
                <a:srgbClr val="FFFFFF"/>
              </a:solidFill>
              <a:latin typeface="맑은 고딕" charset="0"/>
              <a:ea typeface="宋体" charset="0"/>
              <a:cs typeface="宋体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14378" y="3997249"/>
            <a:ext cx="1432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크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+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어요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73768" y="4480968"/>
            <a:ext cx="1769591" cy="1349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나쁘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+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아요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예쁘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+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어요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cxnSp>
        <p:nvCxnSpPr>
          <p:cNvPr id="35" name="직선 연결선 15"/>
          <p:cNvCxnSpPr/>
          <p:nvPr/>
        </p:nvCxnSpPr>
        <p:spPr>
          <a:xfrm flipH="1">
            <a:off x="4058878" y="5451117"/>
            <a:ext cx="429337" cy="396579"/>
          </a:xfrm>
          <a:prstGeom prst="line">
            <a:avLst/>
          </a:prstGeom>
          <a:ln w="25400">
            <a:solidFill>
              <a:srgbClr val="FF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15"/>
          <p:cNvCxnSpPr/>
          <p:nvPr/>
        </p:nvCxnSpPr>
        <p:spPr>
          <a:xfrm flipH="1">
            <a:off x="4075018" y="4202927"/>
            <a:ext cx="429337" cy="396579"/>
          </a:xfrm>
          <a:prstGeom prst="line">
            <a:avLst/>
          </a:prstGeom>
          <a:ln w="25400">
            <a:solidFill>
              <a:srgbClr val="FF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5"/>
          <p:cNvCxnSpPr/>
          <p:nvPr/>
        </p:nvCxnSpPr>
        <p:spPr>
          <a:xfrm flipH="1">
            <a:off x="4066599" y="4835536"/>
            <a:ext cx="429337" cy="396579"/>
          </a:xfrm>
          <a:prstGeom prst="line">
            <a:avLst/>
          </a:prstGeom>
          <a:ln w="25400">
            <a:solidFill>
              <a:srgbClr val="FF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278854" y="3836753"/>
            <a:ext cx="0" cy="2267088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10932" y="4522685"/>
            <a:ext cx="1534761" cy="1349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나ㅃㅏ요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예ㅃㅓ요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39332" y="4021438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ㅋㅓ요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25057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  <p:bldP spid="9" grpId="0"/>
      <p:bldP spid="30" grpId="0" animBg="1"/>
      <p:bldP spid="31" grpId="0"/>
      <p:bldP spid="34" grpId="0"/>
      <p:bldP spid="7" grpId="0"/>
      <p:bldP spid="23" grpId="0" animBg="1"/>
      <p:bldP spid="24" grpId="0" animBg="1"/>
      <p:bldP spid="26" grpId="0" animBg="1"/>
      <p:bldP spid="27" grpId="0"/>
      <p:bldP spid="28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6454459"/>
              </p:ext>
            </p:extLst>
          </p:nvPr>
        </p:nvGraphicFramePr>
        <p:xfrm>
          <a:off x="1000501" y="676211"/>
          <a:ext cx="736907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9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9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3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 Black"/>
                          <a:cs typeface="Arial Black"/>
                        </a:rPr>
                        <a:t>Conversation </a:t>
                      </a:r>
                      <a:r>
                        <a:rPr lang="en-US" altLang="ko-KR" sz="2800" dirty="0" smtClean="0">
                          <a:latin typeface="Arial Black"/>
                          <a:cs typeface="Arial Black"/>
                        </a:rPr>
                        <a:t>2</a:t>
                      </a:r>
                      <a:endParaRPr lang="en-US" sz="2800" dirty="0">
                        <a:latin typeface="Arial Black"/>
                        <a:cs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rgbClr val="9BBB59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BBB59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 Black"/>
                          <a:cs typeface="Arial Black"/>
                        </a:rPr>
                        <a:t>New Words</a:t>
                      </a:r>
                      <a:endParaRPr lang="en-US" sz="2800" b="1" dirty="0">
                        <a:latin typeface="Arial Black"/>
                        <a:cs typeface="Arial Black"/>
                      </a:endParaRPr>
                    </a:p>
                  </a:txBody>
                  <a:tcPr>
                    <a:lnR w="12700" cap="flat" cmpd="sng" algn="ctr">
                      <a:solidFill>
                        <a:srgbClr val="9BBB59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9158" y="1625864"/>
            <a:ext cx="4648335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defRPr/>
            </a:pPr>
            <a:r>
              <a:rPr lang="en-US" altLang="ko-KR" b="1" dirty="0">
                <a:solidFill>
                  <a:srgbClr val="008000"/>
                </a:solidFill>
                <a:ea typeface="굴림" pitchFamily="50" charset="-127"/>
              </a:rPr>
              <a:t>NOUN</a:t>
            </a:r>
            <a:r>
              <a:rPr lang="en-US" altLang="ko-KR" b="1" dirty="0">
                <a:ea typeface="굴림" pitchFamily="50" charset="-127"/>
              </a:rPr>
              <a:t> </a:t>
            </a:r>
          </a:p>
          <a:p>
            <a:pPr latinLnBrk="1">
              <a:defRPr/>
            </a:pPr>
            <a:r>
              <a:rPr lang="ko-KR" altLang="en-US" dirty="0" smtClean="0">
                <a:ea typeface="나눔고딕"/>
                <a:cs typeface="나눔고딕"/>
              </a:rPr>
              <a:t>거</a:t>
            </a:r>
            <a:r>
              <a:rPr lang="en-US" altLang="ko-KR" dirty="0" smtClean="0">
                <a:ea typeface="나눔고딕"/>
                <a:cs typeface="나눔고딕"/>
              </a:rPr>
              <a:t>			thing (contraction of </a:t>
            </a:r>
            <a:r>
              <a:rPr lang="ko-KR" altLang="en-US" dirty="0" smtClean="0">
                <a:ea typeface="나눔고딕"/>
                <a:cs typeface="나눔고딕"/>
              </a:rPr>
              <a:t>것</a:t>
            </a:r>
            <a:r>
              <a:rPr lang="en-US" altLang="ko-KR" dirty="0" smtClean="0">
                <a:ea typeface="나눔고딕"/>
                <a:cs typeface="나눔고딕"/>
              </a:rPr>
              <a:t>)</a:t>
            </a:r>
          </a:p>
          <a:p>
            <a:pPr latinLnBrk="1">
              <a:defRPr/>
            </a:pPr>
            <a:r>
              <a:rPr lang="ko-KR" altLang="en-US" dirty="0" smtClean="0">
                <a:ea typeface="나눔고딕"/>
                <a:cs typeface="나눔고딕"/>
              </a:rPr>
              <a:t>누나</a:t>
            </a:r>
            <a:r>
              <a:rPr lang="en-US" altLang="ko-KR" dirty="0" smtClean="0">
                <a:ea typeface="나눔고딕"/>
                <a:cs typeface="나눔고딕"/>
              </a:rPr>
              <a:t>			the older sister of a male</a:t>
            </a:r>
          </a:p>
          <a:p>
            <a:pPr latinLnBrk="1">
              <a:defRPr/>
            </a:pPr>
            <a:r>
              <a:rPr lang="ko-KR" altLang="en-US" dirty="0" smtClean="0">
                <a:ea typeface="나눔고딕"/>
                <a:cs typeface="나눔고딕"/>
              </a:rPr>
              <a:t>뉴욕</a:t>
            </a:r>
            <a:r>
              <a:rPr lang="en-US" altLang="ko-KR" dirty="0" smtClean="0">
                <a:ea typeface="나눔고딕"/>
                <a:cs typeface="나눔고딕"/>
              </a:rPr>
              <a:t>			New York</a:t>
            </a:r>
          </a:p>
          <a:p>
            <a:pPr latinLnBrk="1">
              <a:defRPr/>
            </a:pPr>
            <a:r>
              <a:rPr lang="ko-KR" altLang="en-US" dirty="0" smtClean="0">
                <a:ea typeface="나눔고딕"/>
                <a:cs typeface="나눔고딕"/>
              </a:rPr>
              <a:t>룸메이트</a:t>
            </a:r>
            <a:r>
              <a:rPr lang="en-US" altLang="ko-KR" dirty="0" smtClean="0">
                <a:ea typeface="나눔고딕"/>
                <a:cs typeface="나눔고딕"/>
              </a:rPr>
              <a:t>		roommate</a:t>
            </a:r>
          </a:p>
          <a:p>
            <a:pPr latinLnBrk="1">
              <a:defRPr/>
            </a:pPr>
            <a:r>
              <a:rPr lang="ko-KR" altLang="en-US" dirty="0" smtClean="0">
                <a:ea typeface="나눔고딕"/>
                <a:cs typeface="나눔고딕"/>
              </a:rPr>
              <a:t>방</a:t>
            </a:r>
            <a:r>
              <a:rPr lang="en-US" altLang="ko-KR" dirty="0" smtClean="0">
                <a:ea typeface="나눔고딕"/>
                <a:cs typeface="나눔고딕"/>
              </a:rPr>
              <a:t>			room</a:t>
            </a:r>
          </a:p>
          <a:p>
            <a:pPr latinLnBrk="1">
              <a:defRPr/>
            </a:pPr>
            <a:r>
              <a:rPr lang="ko-KR" altLang="en-US" dirty="0" smtClean="0">
                <a:ea typeface="나눔고딕"/>
                <a:cs typeface="나눔고딕"/>
              </a:rPr>
              <a:t>사이</a:t>
            </a:r>
            <a:r>
              <a:rPr lang="en-US" altLang="ko-KR" dirty="0" smtClean="0">
                <a:ea typeface="나눔고딕"/>
                <a:cs typeface="나눔고딕"/>
              </a:rPr>
              <a:t>			(1) relationship;</a:t>
            </a:r>
          </a:p>
          <a:p>
            <a:pPr latinLnBrk="1">
              <a:defRPr/>
            </a:pPr>
            <a:r>
              <a:rPr lang="en-US" altLang="ko-KR" dirty="0">
                <a:ea typeface="나눔고딕"/>
                <a:cs typeface="나눔고딕"/>
              </a:rPr>
              <a:t>	</a:t>
            </a:r>
            <a:r>
              <a:rPr lang="en-US" altLang="ko-KR" dirty="0" smtClean="0">
                <a:ea typeface="나눔고딕"/>
                <a:cs typeface="나눔고딕"/>
              </a:rPr>
              <a:t>		(2) between</a:t>
            </a:r>
          </a:p>
          <a:p>
            <a:pPr latinLnBrk="1">
              <a:defRPr/>
            </a:pPr>
            <a:r>
              <a:rPr lang="ko-KR" altLang="en-US" dirty="0" smtClean="0">
                <a:ea typeface="나눔고딕"/>
                <a:cs typeface="나눔고딕"/>
              </a:rPr>
              <a:t>생물학</a:t>
            </a:r>
            <a:r>
              <a:rPr lang="en-US" altLang="ko-KR" dirty="0" smtClean="0">
                <a:ea typeface="나눔고딕"/>
                <a:cs typeface="나눔고딕"/>
              </a:rPr>
              <a:t>		biology</a:t>
            </a:r>
          </a:p>
          <a:p>
            <a:pPr latinLnBrk="1">
              <a:defRPr/>
            </a:pPr>
            <a:r>
              <a:rPr lang="ko-KR" altLang="en-US" dirty="0" smtClean="0">
                <a:ea typeface="나눔고딕"/>
                <a:cs typeface="나눔고딕"/>
              </a:rPr>
              <a:t>아파트</a:t>
            </a:r>
            <a:r>
              <a:rPr lang="en-US" altLang="ko-KR" dirty="0" smtClean="0">
                <a:ea typeface="나눔고딕"/>
                <a:cs typeface="나눔고딕"/>
              </a:rPr>
              <a:t>		apartment</a:t>
            </a:r>
          </a:p>
          <a:p>
            <a:pPr latinLnBrk="1">
              <a:defRPr/>
            </a:pPr>
            <a:r>
              <a:rPr lang="ko-KR" altLang="en-US" dirty="0" smtClean="0">
                <a:ea typeface="나눔고딕"/>
                <a:cs typeface="나눔고딕"/>
              </a:rPr>
              <a:t>언니</a:t>
            </a:r>
            <a:r>
              <a:rPr lang="en-US" altLang="ko-KR" dirty="0" smtClean="0">
                <a:ea typeface="나눔고딕"/>
                <a:cs typeface="나눔고딕"/>
              </a:rPr>
              <a:t>			the older sister of a female</a:t>
            </a:r>
          </a:p>
          <a:p>
            <a:pPr latinLnBrk="1">
              <a:defRPr/>
            </a:pPr>
            <a:r>
              <a:rPr lang="ko-KR" altLang="en-US" dirty="0" smtClean="0">
                <a:ea typeface="나눔고딕"/>
                <a:cs typeface="나눔고딕"/>
              </a:rPr>
              <a:t>로스앤젤레스</a:t>
            </a:r>
            <a:r>
              <a:rPr lang="en-US" altLang="ko-KR" dirty="0" smtClean="0">
                <a:ea typeface="나눔고딕"/>
                <a:cs typeface="나눔고딕"/>
              </a:rPr>
              <a:t>	Los Angeles</a:t>
            </a:r>
          </a:p>
          <a:p>
            <a:pPr latinLnBrk="1">
              <a:defRPr/>
            </a:pPr>
            <a:r>
              <a:rPr lang="ko-KR" altLang="en-US" dirty="0" smtClean="0">
                <a:ea typeface="나눔고딕"/>
                <a:cs typeface="나눔고딕"/>
              </a:rPr>
              <a:t>하와이</a:t>
            </a:r>
            <a:r>
              <a:rPr lang="en-US" altLang="ko-KR" dirty="0" smtClean="0">
                <a:ea typeface="나눔고딕"/>
                <a:cs typeface="나눔고딕"/>
              </a:rPr>
              <a:t>		Hawai’i</a:t>
            </a:r>
          </a:p>
          <a:p>
            <a:pPr latinLnBrk="1">
              <a:defRPr/>
            </a:pPr>
            <a:endParaRPr lang="en-US" altLang="ko-KR" dirty="0">
              <a:ea typeface="나눔고딕"/>
              <a:cs typeface="나눔고딕"/>
            </a:endParaRPr>
          </a:p>
          <a:p>
            <a:pPr latinLnBrk="1">
              <a:defRPr/>
            </a:pPr>
            <a:r>
              <a:rPr lang="en-US" altLang="ko-KR" b="1" dirty="0" smtClean="0">
                <a:solidFill>
                  <a:srgbClr val="008000"/>
                </a:solidFill>
                <a:ea typeface="나눔고딕"/>
                <a:cs typeface="나눔고딕"/>
              </a:rPr>
              <a:t>PARTICLE</a:t>
            </a:r>
            <a:endParaRPr lang="en-US" altLang="ko-KR" b="1" dirty="0">
              <a:solidFill>
                <a:srgbClr val="008000"/>
              </a:solidFill>
              <a:ea typeface="나눔고딕"/>
              <a:cs typeface="나눔고딕"/>
            </a:endParaRPr>
          </a:p>
          <a:p>
            <a:pPr latinLnBrk="1">
              <a:defRPr/>
            </a:pPr>
            <a:r>
              <a:rPr lang="ko-KR" altLang="en-US" dirty="0" smtClean="0">
                <a:ea typeface="나눔고딕"/>
                <a:cs typeface="나눔고딕"/>
              </a:rPr>
              <a:t>만</a:t>
            </a:r>
            <a:r>
              <a:rPr lang="en-US" altLang="ko-KR" dirty="0" smtClean="0">
                <a:ea typeface="나눔고딕"/>
                <a:cs typeface="나눔고딕"/>
              </a:rPr>
              <a:t>			only</a:t>
            </a:r>
          </a:p>
          <a:p>
            <a:pPr latinLnBrk="1">
              <a:defRPr/>
            </a:pPr>
            <a:r>
              <a:rPr lang="ko-KR" altLang="en-US" dirty="0" smtClean="0">
                <a:ea typeface="나눔고딕"/>
                <a:cs typeface="나눔고딕"/>
              </a:rPr>
              <a:t>의</a:t>
            </a:r>
            <a:r>
              <a:rPr lang="en-US" altLang="ko-KR" dirty="0" smtClean="0">
                <a:ea typeface="나눔고딕"/>
                <a:cs typeface="나눔고딕"/>
              </a:rPr>
              <a:t>			of</a:t>
            </a:r>
            <a:endParaRPr lang="en-US" altLang="ko-KR" dirty="0">
              <a:ea typeface="나눔고딕"/>
              <a:cs typeface="나눔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06500" y="1625864"/>
            <a:ext cx="510525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8000"/>
                </a:solidFill>
                <a:ea typeface="나눔고딕"/>
                <a:cs typeface="나눔고딕"/>
              </a:rPr>
              <a:t>ADJECTIVE</a:t>
            </a:r>
            <a:endParaRPr lang="en-US" altLang="ko-KR" b="1" dirty="0">
              <a:solidFill>
                <a:srgbClr val="008000"/>
              </a:solidFill>
              <a:ea typeface="나눔고딕"/>
              <a:cs typeface="나눔고딕"/>
            </a:endParaRPr>
          </a:p>
          <a:p>
            <a:pPr latinLnBrk="1">
              <a:defRPr/>
            </a:pPr>
            <a:r>
              <a:rPr lang="ko-KR" altLang="en-US" dirty="0" smtClean="0">
                <a:ea typeface="나눔고딕"/>
                <a:cs typeface="나눔고딕"/>
              </a:rPr>
              <a:t>고맙다</a:t>
            </a:r>
            <a:r>
              <a:rPr lang="en-US" altLang="ko-KR" dirty="0" smtClean="0">
                <a:ea typeface="나눔고딕"/>
                <a:cs typeface="나눔고딕"/>
              </a:rPr>
              <a:t>		to be thankful</a:t>
            </a:r>
          </a:p>
          <a:p>
            <a:pPr latinLnBrk="1">
              <a:defRPr/>
            </a:pPr>
            <a:r>
              <a:rPr lang="ko-KR" altLang="en-US" dirty="0" smtClean="0">
                <a:ea typeface="나눔고딕"/>
                <a:cs typeface="나눔고딕"/>
              </a:rPr>
              <a:t>나쁘다</a:t>
            </a:r>
            <a:r>
              <a:rPr lang="en-US" altLang="ko-KR" dirty="0" smtClean="0">
                <a:ea typeface="나눔고딕"/>
                <a:cs typeface="나눔고딕"/>
              </a:rPr>
              <a:t>		to be bad</a:t>
            </a:r>
          </a:p>
          <a:p>
            <a:pPr latinLnBrk="1">
              <a:defRPr/>
            </a:pPr>
            <a:r>
              <a:rPr lang="ko-KR" altLang="en-US" dirty="0" smtClean="0">
                <a:ea typeface="나눔고딕"/>
                <a:cs typeface="나눔고딕"/>
              </a:rPr>
              <a:t>비싸다</a:t>
            </a:r>
            <a:r>
              <a:rPr lang="en-US" altLang="ko-KR" dirty="0" smtClean="0">
                <a:ea typeface="나눔고딕"/>
                <a:cs typeface="나눔고딕"/>
              </a:rPr>
              <a:t>		to be expensive</a:t>
            </a:r>
          </a:p>
          <a:p>
            <a:pPr latinLnBrk="1">
              <a:defRPr/>
            </a:pPr>
            <a:r>
              <a:rPr lang="ko-KR" altLang="en-US" dirty="0" smtClean="0">
                <a:ea typeface="나눔고딕"/>
                <a:cs typeface="나눔고딕"/>
              </a:rPr>
              <a:t>예쁘다</a:t>
            </a:r>
            <a:r>
              <a:rPr lang="en-US" altLang="ko-KR" dirty="0" smtClean="0">
                <a:ea typeface="나눔고딕"/>
                <a:cs typeface="나눔고딕"/>
              </a:rPr>
              <a:t>		to be pretty</a:t>
            </a:r>
          </a:p>
          <a:p>
            <a:pPr latinLnBrk="1">
              <a:defRPr/>
            </a:pPr>
            <a:r>
              <a:rPr lang="ko-KR" altLang="en-US" dirty="0" smtClean="0">
                <a:ea typeface="나눔고딕"/>
                <a:cs typeface="나눔고딕"/>
              </a:rPr>
              <a:t>작다</a:t>
            </a:r>
            <a:r>
              <a:rPr lang="en-US" altLang="ko-KR" dirty="0" smtClean="0">
                <a:ea typeface="나눔고딕"/>
                <a:cs typeface="나눔고딕"/>
              </a:rPr>
              <a:t>			to be small</a:t>
            </a:r>
          </a:p>
          <a:p>
            <a:pPr latinLnBrk="1">
              <a:defRPr/>
            </a:pPr>
            <a:endParaRPr lang="en-US" altLang="ko-KR" b="1" dirty="0" smtClean="0">
              <a:solidFill>
                <a:srgbClr val="008000"/>
              </a:solidFill>
              <a:ea typeface="나눔고딕"/>
              <a:cs typeface="나눔고딕"/>
            </a:endParaRPr>
          </a:p>
          <a:p>
            <a:pPr latinLnBrk="1">
              <a:defRPr/>
            </a:pPr>
            <a:r>
              <a:rPr lang="en-US" altLang="ko-KR" b="1" dirty="0" smtClean="0">
                <a:solidFill>
                  <a:srgbClr val="008000"/>
                </a:solidFill>
                <a:ea typeface="나눔고딕"/>
                <a:cs typeface="나눔고딕"/>
              </a:rPr>
              <a:t>VERB</a:t>
            </a:r>
            <a:endParaRPr lang="en-US" altLang="ko-KR" b="1" dirty="0">
              <a:solidFill>
                <a:srgbClr val="008000"/>
              </a:solidFill>
              <a:ea typeface="나눔고딕"/>
              <a:cs typeface="나눔고딕"/>
            </a:endParaRPr>
          </a:p>
          <a:p>
            <a:pPr latinLnBrk="1">
              <a:defRPr/>
            </a:pPr>
            <a:r>
              <a:rPr lang="ko-KR" altLang="en-US" dirty="0" smtClean="0">
                <a:ea typeface="나눔고딕"/>
                <a:cs typeface="나눔고딕"/>
              </a:rPr>
              <a:t>배우다</a:t>
            </a:r>
            <a:r>
              <a:rPr lang="en-US" altLang="ko-KR" dirty="0" smtClean="0">
                <a:ea typeface="나눔고딕"/>
                <a:cs typeface="나눔고딕"/>
              </a:rPr>
              <a:t>		to learn</a:t>
            </a:r>
          </a:p>
          <a:p>
            <a:pPr latinLnBrk="1">
              <a:defRPr/>
            </a:pPr>
            <a:r>
              <a:rPr lang="ko-KR" altLang="en-US" dirty="0" smtClean="0">
                <a:ea typeface="나눔고딕"/>
                <a:cs typeface="나눔고딕"/>
              </a:rPr>
              <a:t>오다</a:t>
            </a:r>
            <a:r>
              <a:rPr lang="en-US" altLang="ko-KR" dirty="0" smtClean="0">
                <a:ea typeface="나눔고딕"/>
                <a:cs typeface="나눔고딕"/>
              </a:rPr>
              <a:t>			to come</a:t>
            </a:r>
          </a:p>
          <a:p>
            <a:pPr latinLnBrk="1">
              <a:defRPr/>
            </a:pPr>
            <a:r>
              <a:rPr lang="ko-KR" altLang="en-US" dirty="0" smtClean="0">
                <a:ea typeface="나눔고딕"/>
                <a:cs typeface="나눔고딕"/>
              </a:rPr>
              <a:t>자다</a:t>
            </a:r>
            <a:r>
              <a:rPr lang="en-US" altLang="ko-KR" dirty="0" smtClean="0">
                <a:ea typeface="나눔고딕"/>
                <a:cs typeface="나눔고딕"/>
              </a:rPr>
              <a:t>			to sleep</a:t>
            </a:r>
          </a:p>
          <a:p>
            <a:pPr latinLnBrk="1">
              <a:defRPr/>
            </a:pPr>
            <a:r>
              <a:rPr lang="ko-KR" altLang="en-US" dirty="0" smtClean="0">
                <a:ea typeface="나눔고딕"/>
                <a:cs typeface="나눔고딕"/>
              </a:rPr>
              <a:t>주다</a:t>
            </a:r>
            <a:r>
              <a:rPr lang="en-US" altLang="ko-KR" dirty="0" smtClean="0">
                <a:ea typeface="나눔고딕"/>
                <a:cs typeface="나눔고딕"/>
              </a:rPr>
              <a:t>			to give</a:t>
            </a:r>
          </a:p>
          <a:p>
            <a:pPr latinLnBrk="1">
              <a:defRPr/>
            </a:pPr>
            <a:endParaRPr lang="en-US" altLang="ko-KR" dirty="0" smtClean="0">
              <a:ea typeface="나눔고딕"/>
              <a:cs typeface="나눔고딕"/>
            </a:endParaRPr>
          </a:p>
          <a:p>
            <a:pPr latinLnBrk="1">
              <a:defRPr/>
            </a:pPr>
            <a:r>
              <a:rPr lang="en-US" altLang="ko-KR" b="1" dirty="0" smtClean="0">
                <a:solidFill>
                  <a:srgbClr val="008000"/>
                </a:solidFill>
                <a:ea typeface="나눔고딕"/>
                <a:cs typeface="나눔고딕"/>
              </a:rPr>
              <a:t>PRONOUN</a:t>
            </a:r>
          </a:p>
          <a:p>
            <a:pPr latinLnBrk="1">
              <a:defRPr/>
            </a:pPr>
            <a:r>
              <a:rPr lang="ko-KR" altLang="en-US" dirty="0" smtClean="0">
                <a:ea typeface="나눔고딕"/>
                <a:cs typeface="나눔고딕"/>
              </a:rPr>
              <a:t>저희</a:t>
            </a:r>
            <a:r>
              <a:rPr lang="en-US" altLang="ko-KR" dirty="0">
                <a:ea typeface="나눔고딕"/>
                <a:cs typeface="나눔고딕"/>
              </a:rPr>
              <a:t>	</a:t>
            </a:r>
            <a:r>
              <a:rPr lang="en-US" altLang="ko-KR" dirty="0" smtClean="0">
                <a:ea typeface="나눔고딕"/>
                <a:cs typeface="나눔고딕"/>
              </a:rPr>
              <a:t> </a:t>
            </a:r>
            <a:r>
              <a:rPr lang="en-US" altLang="ko-KR" i="1" dirty="0" smtClean="0">
                <a:solidFill>
                  <a:srgbClr val="008000"/>
                </a:solidFill>
                <a:ea typeface="나눔고딕"/>
                <a:cs typeface="나눔고딕"/>
              </a:rPr>
              <a:t>hum.	</a:t>
            </a:r>
            <a:r>
              <a:rPr lang="en-US" altLang="ko-KR" dirty="0" smtClean="0">
                <a:ea typeface="나눔고딕"/>
                <a:cs typeface="나눔고딕"/>
              </a:rPr>
              <a:t>we/us/our (=</a:t>
            </a:r>
            <a:r>
              <a:rPr lang="ko-KR" altLang="en-US" dirty="0" smtClean="0">
                <a:ea typeface="나눔고딕"/>
                <a:cs typeface="나눔고딕"/>
              </a:rPr>
              <a:t>우리 </a:t>
            </a:r>
            <a:r>
              <a:rPr lang="en-US" altLang="ko-KR" i="1" dirty="0" smtClean="0">
                <a:solidFill>
                  <a:srgbClr val="008000"/>
                </a:solidFill>
                <a:ea typeface="나눔고딕"/>
                <a:cs typeface="나눔고딕"/>
              </a:rPr>
              <a:t>plain</a:t>
            </a:r>
            <a:r>
              <a:rPr lang="en-US" altLang="ko-KR" dirty="0" smtClean="0">
                <a:ea typeface="나눔고딕"/>
                <a:cs typeface="나눔고딕"/>
              </a:rPr>
              <a:t>)</a:t>
            </a:r>
          </a:p>
          <a:p>
            <a:pPr latinLnBrk="1">
              <a:defRPr/>
            </a:pPr>
            <a:r>
              <a:rPr lang="ko-KR" altLang="en-US" dirty="0" smtClean="0">
                <a:ea typeface="나눔고딕"/>
                <a:cs typeface="나눔고딕"/>
              </a:rPr>
              <a:t>이거</a:t>
            </a:r>
            <a:r>
              <a:rPr lang="en-US" altLang="ko-KR" dirty="0" smtClean="0">
                <a:ea typeface="나눔고딕"/>
                <a:cs typeface="나눔고딕"/>
              </a:rPr>
              <a:t>			this</a:t>
            </a:r>
            <a:r>
              <a:rPr lang="ko-KR" altLang="en-US" dirty="0" smtClean="0">
                <a:ea typeface="나눔고딕"/>
                <a:cs typeface="나눔고딕"/>
              </a:rPr>
              <a:t> </a:t>
            </a:r>
            <a:r>
              <a:rPr lang="en-US" altLang="ko-KR" dirty="0" smtClean="0">
                <a:ea typeface="나눔고딕"/>
                <a:cs typeface="나눔고딕"/>
              </a:rPr>
              <a:t>(=</a:t>
            </a:r>
            <a:r>
              <a:rPr lang="ko-KR" altLang="en-US" dirty="0" smtClean="0">
                <a:ea typeface="나눔고딕"/>
                <a:cs typeface="나눔고딕"/>
              </a:rPr>
              <a:t>이것</a:t>
            </a:r>
            <a:r>
              <a:rPr lang="en-US" altLang="ko-KR" dirty="0" smtClean="0">
                <a:ea typeface="나눔고딕"/>
                <a:cs typeface="나눔고딕"/>
              </a:rPr>
              <a:t>)</a:t>
            </a:r>
          </a:p>
          <a:p>
            <a:pPr latinLnBrk="1">
              <a:defRPr/>
            </a:pPr>
            <a:r>
              <a:rPr lang="ko-KR" altLang="en-US" dirty="0" smtClean="0">
                <a:ea typeface="나눔고딕"/>
                <a:cs typeface="나눔고딕"/>
              </a:rPr>
              <a:t>제</a:t>
            </a:r>
            <a:r>
              <a:rPr lang="en-US" altLang="ko-KR" dirty="0" smtClean="0">
                <a:ea typeface="나눔고딕"/>
                <a:cs typeface="나눔고딕"/>
              </a:rPr>
              <a:t> </a:t>
            </a:r>
            <a:r>
              <a:rPr lang="en-US" altLang="ko-KR" i="1" dirty="0" smtClean="0">
                <a:solidFill>
                  <a:srgbClr val="008000"/>
                </a:solidFill>
                <a:ea typeface="나눔고딕"/>
                <a:cs typeface="나눔고딕"/>
              </a:rPr>
              <a:t>hum.</a:t>
            </a:r>
            <a:r>
              <a:rPr lang="en-US" altLang="ko-KR" i="1" dirty="0">
                <a:solidFill>
                  <a:srgbClr val="008000"/>
                </a:solidFill>
                <a:ea typeface="나눔고딕"/>
                <a:cs typeface="나눔고딕"/>
              </a:rPr>
              <a:t>	</a:t>
            </a:r>
            <a:r>
              <a:rPr lang="en-US" altLang="ko-KR" dirty="0">
                <a:ea typeface="나눔고딕"/>
                <a:cs typeface="나눔고딕"/>
              </a:rPr>
              <a:t>	</a:t>
            </a:r>
            <a:r>
              <a:rPr lang="en-US" altLang="ko-KR" dirty="0" smtClean="0">
                <a:ea typeface="나눔고딕"/>
                <a:cs typeface="나눔고딕"/>
              </a:rPr>
              <a:t>my (=</a:t>
            </a:r>
            <a:r>
              <a:rPr lang="ko-KR" altLang="en-US" dirty="0" smtClean="0">
                <a:ea typeface="나눔고딕"/>
                <a:cs typeface="나눔고딕"/>
              </a:rPr>
              <a:t>내 </a:t>
            </a:r>
            <a:r>
              <a:rPr lang="en-US" altLang="ko-KR" i="1" dirty="0" smtClean="0">
                <a:solidFill>
                  <a:srgbClr val="008000"/>
                </a:solidFill>
                <a:ea typeface="나눔고딕"/>
                <a:cs typeface="나눔고딕"/>
              </a:rPr>
              <a:t>plain</a:t>
            </a:r>
            <a:r>
              <a:rPr lang="en-US" altLang="ko-KR" dirty="0" smtClean="0">
                <a:ea typeface="나눔고딕"/>
                <a:cs typeface="나눔고딕"/>
              </a:rPr>
              <a:t>)</a:t>
            </a:r>
            <a:endParaRPr lang="en-US" altLang="ko-KR" dirty="0">
              <a:ea typeface="나눔고딕"/>
              <a:cs typeface="나눔고딕"/>
            </a:endParaRPr>
          </a:p>
        </p:txBody>
      </p:sp>
      <p:pic>
        <p:nvPicPr>
          <p:cNvPr id="3" name="L4V2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60" y="676211"/>
            <a:ext cx="625387" cy="53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3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03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2500949"/>
              </p:ext>
            </p:extLst>
          </p:nvPr>
        </p:nvGraphicFramePr>
        <p:xfrm>
          <a:off x="192646" y="665637"/>
          <a:ext cx="877338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1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3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 Black"/>
                          <a:cs typeface="Arial Black"/>
                        </a:rPr>
                        <a:t>G</a:t>
                      </a:r>
                      <a:r>
                        <a:rPr lang="en-US" altLang="ko-KR" sz="2800" dirty="0" smtClean="0">
                          <a:latin typeface="Arial Black"/>
                          <a:cs typeface="Arial Black"/>
                        </a:rPr>
                        <a:t>4.5</a:t>
                      </a:r>
                      <a:endParaRPr lang="en-US" sz="2800" dirty="0">
                        <a:latin typeface="Arial Black"/>
                        <a:cs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baseline="0" dirty="0" smtClean="0">
                          <a:latin typeface="+mn-lt"/>
                          <a:ea typeface="나눔고딕"/>
                          <a:cs typeface="나눔고딕"/>
                        </a:rPr>
                        <a:t>Vowel contraction</a:t>
                      </a:r>
                      <a:r>
                        <a:rPr lang="en-US" sz="2800" b="1" dirty="0" smtClean="0">
                          <a:latin typeface="+mn-lt"/>
                          <a:ea typeface="나눔고딕"/>
                          <a:cs typeface="나눔고딕"/>
                        </a:rPr>
                        <a:t> </a:t>
                      </a:r>
                      <a:endParaRPr lang="en-US" sz="2800" b="1" dirty="0">
                        <a:latin typeface="+mn-lt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Rounded Rectangle 18"/>
          <p:cNvSpPr/>
          <p:nvPr/>
        </p:nvSpPr>
        <p:spPr>
          <a:xfrm>
            <a:off x="1744123" y="1597268"/>
            <a:ext cx="2168713" cy="635082"/>
          </a:xfrm>
          <a:prstGeom prst="roundRect">
            <a:avLst/>
          </a:prstGeom>
          <a:solidFill>
            <a:srgbClr val="CCFFCC"/>
          </a:solidFill>
          <a:ln>
            <a:solidFill>
              <a:srgbClr val="CCFF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69551" y="1674402"/>
            <a:ext cx="2143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Dictionary form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418350" y="1597268"/>
            <a:ext cx="2168713" cy="635082"/>
          </a:xfrm>
          <a:prstGeom prst="roundRect">
            <a:avLst/>
          </a:prstGeom>
          <a:solidFill>
            <a:srgbClr val="CCFFCC"/>
          </a:solidFill>
          <a:ln>
            <a:solidFill>
              <a:srgbClr val="CCFF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82624" y="1674402"/>
            <a:ext cx="1826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Polite ending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92" y="2232350"/>
            <a:ext cx="1872284" cy="4262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자다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 algn="ctr">
              <a:lnSpc>
                <a:spcPts val="4080"/>
              </a:lnSpc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지내다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 algn="ctr">
              <a:lnSpc>
                <a:spcPts val="4080"/>
              </a:lnSpc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마시다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 algn="ctr">
              <a:lnSpc>
                <a:spcPts val="4080"/>
              </a:lnSpc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계시다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 algn="ctr">
              <a:lnSpc>
                <a:spcPts val="4080"/>
              </a:lnSpc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주다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 algn="ctr">
              <a:lnSpc>
                <a:spcPts val="4080"/>
              </a:lnSpc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오다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 algn="ctr">
              <a:lnSpc>
                <a:spcPts val="4080"/>
              </a:lnSpc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크다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 algn="ctr">
              <a:lnSpc>
                <a:spcPts val="4080"/>
              </a:lnSpc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안녕하시다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0431" y="2267632"/>
            <a:ext cx="859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자요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91674" y="2790852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지내요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91674" y="3257785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마셔요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91674" y="3781005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계세요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30430" y="4304225"/>
            <a:ext cx="2006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줘요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/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주어요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0431" y="4842265"/>
            <a:ext cx="859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와요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50431" y="5361688"/>
            <a:ext cx="859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커요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30430" y="5915705"/>
            <a:ext cx="1872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안녕하세요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425814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2" grpId="0"/>
      <p:bldP spid="23" grpId="0"/>
      <p:bldP spid="24" grpId="0"/>
      <p:bldP spid="26" grpId="0"/>
      <p:bldP spid="27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698563"/>
              </p:ext>
            </p:extLst>
          </p:nvPr>
        </p:nvGraphicFramePr>
        <p:xfrm>
          <a:off x="192646" y="665637"/>
          <a:ext cx="877338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7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5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3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 Black"/>
                          <a:cs typeface="Arial Black"/>
                        </a:rPr>
                        <a:t>Narration</a:t>
                      </a:r>
                      <a:endParaRPr lang="en-US" sz="2800" dirty="0">
                        <a:latin typeface="Arial Black"/>
                        <a:cs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rgbClr val="FCD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D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D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D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 smtClean="0">
                          <a:latin typeface="나눔고딕"/>
                          <a:ea typeface="나눔고딕"/>
                          <a:cs typeface="나눔고딕"/>
                        </a:rPr>
                        <a:t>한국어 클래스</a:t>
                      </a:r>
                      <a:endParaRPr lang="en-US" sz="24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rgbClr val="FCD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D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D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D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26144" y="1252429"/>
            <a:ext cx="8204026" cy="33855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나눔고딕"/>
                <a:ea typeface="나눔고딕"/>
                <a:cs typeface="나눔고딕"/>
              </a:rPr>
              <a:t>  소피아는 우리 반 친구예요</a:t>
            </a:r>
            <a:r>
              <a:rPr lang="en-US" altLang="ko-KR" sz="2400" dirty="0" smtClean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2400" dirty="0" smtClean="0">
                <a:latin typeface="나눔고딕"/>
                <a:ea typeface="나눔고딕"/>
                <a:cs typeface="나눔고딕"/>
              </a:rPr>
              <a:t> 한국어하고 경제학을 공부해요</a:t>
            </a:r>
            <a:r>
              <a:rPr lang="en-US" altLang="ko-KR" sz="2400" dirty="0" smtClean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2400" dirty="0" smtClean="0">
                <a:latin typeface="나눔고딕"/>
                <a:ea typeface="나눔고딕"/>
                <a:cs typeface="나눔고딕"/>
              </a:rPr>
              <a:t> 소피아는 중국 사람이에요</a:t>
            </a:r>
            <a:r>
              <a:rPr lang="en-US" altLang="ko-KR" sz="2400" dirty="0" smtClean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2400" dirty="0" smtClean="0">
                <a:latin typeface="나눔고딕"/>
                <a:ea typeface="나눔고딕"/>
                <a:cs typeface="나눔고딕"/>
              </a:rPr>
              <a:t> 집이 홍콩이에요</a:t>
            </a:r>
            <a:r>
              <a:rPr lang="en-US" altLang="ko-KR" sz="2400" dirty="0" smtClean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2400" dirty="0" smtClean="0">
                <a:latin typeface="나눔고딕"/>
                <a:ea typeface="나눔고딕"/>
                <a:cs typeface="나눔고딕"/>
              </a:rPr>
              <a:t> 홍콩에 아버지하고 어머니가 계세요</a:t>
            </a:r>
            <a:r>
              <a:rPr lang="en-US" altLang="ko-KR" sz="2400" dirty="0" smtClean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2400" dirty="0" smtClean="0">
                <a:latin typeface="나눔고딕"/>
                <a:ea typeface="나눔고딕"/>
                <a:cs typeface="나눔고딕"/>
              </a:rPr>
              <a:t> 그리고 오빠하고 동생도 홍콩에 있어요</a:t>
            </a:r>
            <a:r>
              <a:rPr lang="en-US" altLang="ko-KR" sz="2400" dirty="0" smtClean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2400" dirty="0" smtClean="0">
                <a:latin typeface="나눔고딕"/>
                <a:ea typeface="나눔고딕"/>
                <a:cs typeface="나눔고딕"/>
              </a:rPr>
              <a:t> 소피아만 미국에 있어요</a:t>
            </a:r>
            <a:r>
              <a:rPr lang="en-US" altLang="ko-KR" sz="2400" dirty="0" smtClean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2400" dirty="0" smtClean="0">
                <a:latin typeface="나눔고딕"/>
                <a:ea typeface="나눔고딕"/>
                <a:cs typeface="나눔고딕"/>
              </a:rPr>
              <a:t> 소피아 오빠는 대학원생이에요</a:t>
            </a:r>
            <a:r>
              <a:rPr lang="en-US" altLang="ko-KR" sz="2400" dirty="0" smtClean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2400" dirty="0" smtClean="0">
                <a:latin typeface="나눔고딕"/>
                <a:ea typeface="나눔고딕"/>
                <a:cs typeface="나눔고딕"/>
              </a:rPr>
              <a:t> 생물학을 공부해요</a:t>
            </a:r>
            <a:r>
              <a:rPr lang="en-US" altLang="ko-KR" sz="2400" dirty="0" smtClean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2400" dirty="0" smtClean="0">
                <a:latin typeface="나눔고딕"/>
                <a:ea typeface="나눔고딕"/>
                <a:cs typeface="나눔고딕"/>
              </a:rPr>
              <a:t> 소피아 여동생은 고등학생이에요</a:t>
            </a:r>
            <a:r>
              <a:rPr lang="en-US" altLang="ko-KR" sz="2400" dirty="0" smtClean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2400" dirty="0" smtClean="0">
                <a:latin typeface="나눔고딕"/>
                <a:ea typeface="나눔고딕"/>
                <a:cs typeface="나눔고딕"/>
              </a:rPr>
              <a:t> 소피아하고 소피아 동생은 사이가 참 좋아요</a:t>
            </a:r>
            <a:r>
              <a:rPr lang="en-US" altLang="ko-KR" sz="2400" dirty="0" smtClean="0">
                <a:latin typeface="나눔고딕"/>
                <a:ea typeface="나눔고딕"/>
                <a:cs typeface="나눔고딕"/>
              </a:rPr>
              <a:t>.</a:t>
            </a:r>
            <a:endParaRPr lang="en-US" sz="24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92646" y="1340634"/>
            <a:ext cx="8773380" cy="3340223"/>
          </a:xfrm>
          <a:prstGeom prst="roundRect">
            <a:avLst/>
          </a:prstGeom>
          <a:noFill/>
          <a:ln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22856" y="4763113"/>
            <a:ext cx="5878532" cy="1971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2940"/>
              </a:lnSpc>
              <a:buAutoNum type="arabicParenBoth"/>
            </a:pPr>
            <a:r>
              <a:rPr lang="ko-KR" altLang="en-US" sz="2200" dirty="0" smtClean="0">
                <a:ea typeface="나눔고딕"/>
                <a:cs typeface="나눔고딕"/>
              </a:rPr>
              <a:t>     소피아는 무엇을 공부해요</a:t>
            </a:r>
            <a:r>
              <a:rPr lang="en-US" altLang="ko-KR" sz="2200" dirty="0" smtClean="0">
                <a:ea typeface="나눔고딕"/>
                <a:cs typeface="나눔고딕"/>
              </a:rPr>
              <a:t>?</a:t>
            </a:r>
          </a:p>
          <a:p>
            <a:pPr marL="342900" indent="-342900">
              <a:lnSpc>
                <a:spcPts val="2940"/>
              </a:lnSpc>
              <a:buAutoNum type="arabicParenBoth"/>
            </a:pPr>
            <a:r>
              <a:rPr lang="ko-KR" altLang="en-US" sz="2200" dirty="0" smtClean="0">
                <a:ea typeface="나눔고딕"/>
                <a:cs typeface="나눔고딕"/>
              </a:rPr>
              <a:t>     소피아는 지금 어디 있어요</a:t>
            </a:r>
            <a:r>
              <a:rPr lang="en-US" altLang="ko-KR" sz="2200" dirty="0" smtClean="0">
                <a:ea typeface="나눔고딕"/>
                <a:cs typeface="나눔고딕"/>
              </a:rPr>
              <a:t>?</a:t>
            </a:r>
          </a:p>
          <a:p>
            <a:pPr marL="342900" indent="-342900">
              <a:lnSpc>
                <a:spcPts val="2940"/>
              </a:lnSpc>
              <a:buAutoNum type="arabicParenBoth"/>
            </a:pPr>
            <a:r>
              <a:rPr lang="ko-KR" altLang="en-US" sz="2200" dirty="0" smtClean="0">
                <a:ea typeface="나눔고딕"/>
                <a:cs typeface="나눔고딕"/>
              </a:rPr>
              <a:t>     홍콩에 누가 있어요</a:t>
            </a:r>
            <a:r>
              <a:rPr lang="en-US" altLang="ko-KR" sz="2200" dirty="0" smtClean="0">
                <a:ea typeface="나눔고딕"/>
                <a:cs typeface="나눔고딕"/>
              </a:rPr>
              <a:t>?</a:t>
            </a:r>
          </a:p>
          <a:p>
            <a:pPr marL="342900" indent="-342900">
              <a:lnSpc>
                <a:spcPts val="2940"/>
              </a:lnSpc>
              <a:buAutoNum type="arabicParenBoth"/>
            </a:pPr>
            <a:r>
              <a:rPr lang="ko-KR" altLang="en-US" sz="2200" dirty="0" smtClean="0">
                <a:ea typeface="나눔고딕"/>
                <a:cs typeface="나눔고딕"/>
              </a:rPr>
              <a:t>     소피아 오빠는 무엇을 공부해요</a:t>
            </a:r>
            <a:r>
              <a:rPr lang="en-US" altLang="ko-KR" sz="2200" dirty="0" smtClean="0">
                <a:ea typeface="나눔고딕"/>
                <a:cs typeface="나눔고딕"/>
              </a:rPr>
              <a:t>?</a:t>
            </a:r>
          </a:p>
          <a:p>
            <a:pPr marL="342900" indent="-342900">
              <a:lnSpc>
                <a:spcPts val="2940"/>
              </a:lnSpc>
              <a:buAutoNum type="arabicParenBoth"/>
            </a:pPr>
            <a:r>
              <a:rPr lang="ko-KR" altLang="en-US" sz="2200" dirty="0" smtClean="0">
                <a:ea typeface="나눔고딕"/>
                <a:cs typeface="나눔고딕"/>
              </a:rPr>
              <a:t>     소피아 동생은 소피아하고 사이가 어때요</a:t>
            </a:r>
            <a:r>
              <a:rPr lang="en-US" altLang="ko-KR" sz="2200" dirty="0" smtClean="0">
                <a:ea typeface="나눔고딕"/>
                <a:cs typeface="나눔고딕"/>
              </a:rPr>
              <a:t>?</a:t>
            </a:r>
            <a:endParaRPr lang="en-US" sz="2200" dirty="0"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47212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700544"/>
              </p:ext>
            </p:extLst>
          </p:nvPr>
        </p:nvGraphicFramePr>
        <p:xfrm>
          <a:off x="1000501" y="676211"/>
          <a:ext cx="7369074" cy="518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9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9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 Black"/>
                          <a:cs typeface="Arial Black"/>
                        </a:rPr>
                        <a:t>Conversation 2</a:t>
                      </a:r>
                      <a:endParaRPr lang="en-US" sz="2800" dirty="0">
                        <a:latin typeface="Arial Black"/>
                        <a:cs typeface="Arial Black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1" dirty="0" smtClean="0">
                          <a:latin typeface="나눔고딕"/>
                          <a:ea typeface="나눔고딕"/>
                          <a:cs typeface="나눔고딕"/>
                        </a:rPr>
                        <a:t>누구 방이에요</a:t>
                      </a:r>
                      <a:r>
                        <a:rPr lang="ko-KR" altLang="ko-KR" sz="2400" b="1" dirty="0" smtClean="0">
                          <a:latin typeface="나눔고딕"/>
                          <a:ea typeface="나눔고딕"/>
                          <a:cs typeface="나눔고딕"/>
                        </a:rPr>
                        <a:t>?</a:t>
                      </a:r>
                      <a:endParaRPr lang="en-US" altLang="ko-KR" sz="2400" b="1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 descr="BL4_CO2.jp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9275" y="4913710"/>
            <a:ext cx="4094725" cy="1780778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19324" y="1357313"/>
            <a:ext cx="8286750" cy="533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2400" b="1" dirty="0">
                <a:latin typeface="나눔고딕"/>
                <a:ea typeface="나눔고딕"/>
                <a:cs typeface="나눔고딕"/>
              </a:rPr>
              <a:t>소피아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: 	</a:t>
            </a:r>
            <a:r>
              <a:rPr lang="ko-KR" altLang="en-US" sz="2400" b="1" dirty="0">
                <a:latin typeface="나눔고딕"/>
                <a:ea typeface="나눔고딕"/>
                <a:cs typeface="나눔고딕"/>
              </a:rPr>
              <a:t>리사 씨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2400" b="1" dirty="0">
                <a:latin typeface="나눔고딕"/>
                <a:ea typeface="나눔고딕"/>
                <a:cs typeface="나눔고딕"/>
              </a:rPr>
              <a:t>아파트에 방이 몇 개 있어요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? </a:t>
            </a:r>
          </a:p>
          <a:p>
            <a:pPr eaLnBrk="1" hangingPunct="1">
              <a:spcBef>
                <a:spcPct val="20000"/>
              </a:spcBef>
            </a:pPr>
            <a:r>
              <a:rPr lang="ko-KR" altLang="en-US" sz="2400" b="1" dirty="0">
                <a:latin typeface="나눔고딕"/>
                <a:ea typeface="나눔고딕"/>
                <a:cs typeface="나눔고딕"/>
              </a:rPr>
              <a:t>리사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: 		</a:t>
            </a:r>
            <a:r>
              <a:rPr lang="ko-KR" altLang="en-US" sz="2400" b="1" dirty="0">
                <a:latin typeface="나눔고딕"/>
                <a:ea typeface="나눔고딕"/>
                <a:cs typeface="나눔고딕"/>
              </a:rPr>
              <a:t>세 개 있어요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. </a:t>
            </a:r>
          </a:p>
          <a:p>
            <a:pPr eaLnBrk="1" hangingPunct="1">
              <a:spcBef>
                <a:spcPct val="20000"/>
              </a:spcBef>
            </a:pPr>
            <a:r>
              <a:rPr lang="ko-KR" altLang="en-US" sz="2400" b="1" dirty="0">
                <a:latin typeface="나눔고딕"/>
                <a:ea typeface="나눔고딕"/>
                <a:cs typeface="나눔고딕"/>
              </a:rPr>
              <a:t>소피아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: 	</a:t>
            </a:r>
            <a:r>
              <a:rPr lang="ko-KR" altLang="en-US" sz="2400" b="1" dirty="0">
                <a:latin typeface="나눔고딕"/>
                <a:ea typeface="나눔고딕"/>
                <a:cs typeface="나눔고딕"/>
              </a:rPr>
              <a:t>룸메이트 있어요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? </a:t>
            </a:r>
          </a:p>
          <a:p>
            <a:pPr eaLnBrk="1" hangingPunct="1">
              <a:spcBef>
                <a:spcPct val="20000"/>
              </a:spcBef>
            </a:pPr>
            <a:r>
              <a:rPr lang="ko-KR" altLang="en-US" sz="2400" b="1" dirty="0">
                <a:latin typeface="나눔고딕"/>
                <a:ea typeface="나눔고딕"/>
                <a:cs typeface="나눔고딕"/>
              </a:rPr>
              <a:t>리사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: 		</a:t>
            </a:r>
            <a:r>
              <a:rPr lang="ko-KR" altLang="en-US" sz="2400" b="1" dirty="0">
                <a:latin typeface="나눔고딕"/>
                <a:ea typeface="나눔고딕"/>
                <a:cs typeface="나눔고딕"/>
              </a:rPr>
              <a:t>네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2400" b="1" dirty="0">
                <a:latin typeface="나눔고딕"/>
                <a:ea typeface="나눔고딕"/>
                <a:cs typeface="나눔고딕"/>
              </a:rPr>
              <a:t>두 명 있어요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. </a:t>
            </a:r>
          </a:p>
          <a:p>
            <a:pPr eaLnBrk="1" hangingPunct="1">
              <a:spcBef>
                <a:spcPct val="20000"/>
              </a:spcBef>
            </a:pPr>
            <a:r>
              <a:rPr lang="ko-KR" altLang="en-US" sz="2400" b="1" dirty="0">
                <a:latin typeface="나눔고딕"/>
                <a:ea typeface="나눔고딕"/>
                <a:cs typeface="나눔고딕"/>
              </a:rPr>
              <a:t>소피아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: 	</a:t>
            </a:r>
            <a:r>
              <a:rPr lang="ko-KR" altLang="en-US" sz="2400" b="1" dirty="0">
                <a:latin typeface="나눔고딕"/>
                <a:ea typeface="나눔고딕"/>
                <a:cs typeface="나눔고딕"/>
              </a:rPr>
              <a:t>룸메이트도 학생이에요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? </a:t>
            </a:r>
          </a:p>
          <a:p>
            <a:pPr eaLnBrk="1" hangingPunct="1">
              <a:spcBef>
                <a:spcPct val="20000"/>
              </a:spcBef>
            </a:pPr>
            <a:r>
              <a:rPr lang="ko-KR" altLang="en-US" sz="2400" b="1" dirty="0">
                <a:latin typeface="나눔고딕"/>
                <a:ea typeface="나눔고딕"/>
                <a:cs typeface="나눔고딕"/>
              </a:rPr>
              <a:t>리사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: 		</a:t>
            </a:r>
            <a:r>
              <a:rPr lang="ko-KR" altLang="en-US" sz="2400" b="1" dirty="0">
                <a:latin typeface="나눔고딕"/>
                <a:ea typeface="나눔고딕"/>
                <a:cs typeface="나눔고딕"/>
              </a:rPr>
              <a:t>네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2400" b="1" dirty="0">
                <a:latin typeface="나눔고딕"/>
                <a:ea typeface="나눔고딕"/>
                <a:cs typeface="나눔고딕"/>
              </a:rPr>
              <a:t>제니하고 유미는 생물학을 공부해요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.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		</a:t>
            </a:r>
            <a:r>
              <a:rPr lang="en-US" altLang="ko-KR" sz="2400" b="1" dirty="0" smtClean="0">
                <a:latin typeface="나눔고딕"/>
                <a:ea typeface="나눔고딕"/>
                <a:cs typeface="나눔고딕"/>
              </a:rPr>
              <a:t>	</a:t>
            </a:r>
            <a:r>
              <a:rPr lang="ko-KR" altLang="en-US" sz="2400" b="1" dirty="0" smtClean="0">
                <a:latin typeface="나눔고딕"/>
                <a:ea typeface="나눔고딕"/>
                <a:cs typeface="나눔고딕"/>
              </a:rPr>
              <a:t>그리고 </a:t>
            </a:r>
            <a:r>
              <a:rPr lang="ko-KR" altLang="en-US" sz="2400" b="1" dirty="0">
                <a:latin typeface="나눔고딕"/>
                <a:ea typeface="나눔고딕"/>
                <a:cs typeface="나눔고딕"/>
              </a:rPr>
              <a:t>제니는 제 한국어 반 친구예요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.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		</a:t>
            </a:r>
            <a:r>
              <a:rPr lang="en-US" altLang="ko-KR" sz="2400" b="1" dirty="0" smtClean="0">
                <a:latin typeface="나눔고딕"/>
                <a:ea typeface="나눔고딕"/>
                <a:cs typeface="나눔고딕"/>
              </a:rPr>
              <a:t>	</a:t>
            </a:r>
            <a:r>
              <a:rPr lang="ko-KR" altLang="en-US" sz="2400" b="1" dirty="0" smtClean="0">
                <a:latin typeface="나눔고딕"/>
                <a:ea typeface="나눔고딕"/>
                <a:cs typeface="나눔고딕"/>
              </a:rPr>
              <a:t>룸메이트들하고 </a:t>
            </a:r>
            <a:r>
              <a:rPr lang="ko-KR" altLang="en-US" sz="2400" b="1" dirty="0">
                <a:latin typeface="나눔고딕"/>
                <a:ea typeface="나눔고딕"/>
                <a:cs typeface="나눔고딕"/>
              </a:rPr>
              <a:t>저는 사이가 아주 좋아요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. </a:t>
            </a:r>
          </a:p>
          <a:p>
            <a:pPr eaLnBrk="1" hangingPunct="1">
              <a:spcBef>
                <a:spcPct val="20000"/>
              </a:spcBef>
            </a:pPr>
            <a:r>
              <a:rPr lang="ko-KR" altLang="en-US" sz="2400" b="1" dirty="0">
                <a:latin typeface="나눔고딕"/>
                <a:ea typeface="나눔고딕"/>
                <a:cs typeface="나눔고딕"/>
              </a:rPr>
              <a:t>소피아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: 	</a:t>
            </a:r>
            <a:r>
              <a:rPr lang="ko-KR" altLang="en-US" sz="2400" b="1" dirty="0">
                <a:latin typeface="나눔고딕"/>
                <a:ea typeface="나눔고딕"/>
                <a:cs typeface="나눔고딕"/>
              </a:rPr>
              <a:t>이건 누구 방이에요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? </a:t>
            </a:r>
          </a:p>
          <a:p>
            <a:pPr eaLnBrk="1" hangingPunct="1">
              <a:spcBef>
                <a:spcPct val="20000"/>
              </a:spcBef>
            </a:pPr>
            <a:r>
              <a:rPr lang="ko-KR" altLang="en-US" sz="2400" b="1" dirty="0">
                <a:latin typeface="나눔고딕"/>
                <a:ea typeface="나눔고딕"/>
                <a:cs typeface="나눔고딕"/>
              </a:rPr>
              <a:t>리사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: 		</a:t>
            </a:r>
            <a:r>
              <a:rPr lang="ko-KR" altLang="en-US" sz="2400" b="1" dirty="0">
                <a:latin typeface="나눔고딕"/>
                <a:ea typeface="나눔고딕"/>
                <a:cs typeface="나눔고딕"/>
              </a:rPr>
              <a:t>제 방이에요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. </a:t>
            </a:r>
          </a:p>
          <a:p>
            <a:pPr eaLnBrk="1" hangingPunct="1">
              <a:spcBef>
                <a:spcPct val="20000"/>
              </a:spcBef>
            </a:pPr>
            <a:r>
              <a:rPr lang="ko-KR" altLang="en-US" sz="2400" b="1" dirty="0">
                <a:latin typeface="나눔고딕"/>
                <a:ea typeface="나눔고딕"/>
                <a:cs typeface="나눔고딕"/>
              </a:rPr>
              <a:t>소피아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: 	</a:t>
            </a:r>
            <a:r>
              <a:rPr lang="ko-KR" altLang="en-US" sz="2400" b="1" dirty="0">
                <a:latin typeface="나눔고딕"/>
                <a:ea typeface="나눔고딕"/>
                <a:cs typeface="나눔고딕"/>
              </a:rPr>
              <a:t>방이 참 예뻐요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. </a:t>
            </a:r>
          </a:p>
          <a:p>
            <a:pPr eaLnBrk="1" hangingPunct="1">
              <a:spcBef>
                <a:spcPct val="20000"/>
              </a:spcBef>
            </a:pPr>
            <a:r>
              <a:rPr lang="ko-KR" altLang="en-US" sz="2400" b="1" dirty="0">
                <a:latin typeface="나눔고딕"/>
                <a:ea typeface="나눔고딕"/>
                <a:cs typeface="나눔고딕"/>
              </a:rPr>
              <a:t>리사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: 		</a:t>
            </a:r>
            <a:r>
              <a:rPr lang="ko-KR" altLang="en-US" sz="2400" b="1" dirty="0">
                <a:latin typeface="나눔고딕"/>
                <a:ea typeface="나눔고딕"/>
                <a:cs typeface="나눔고딕"/>
              </a:rPr>
              <a:t>고마워요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. </a:t>
            </a:r>
          </a:p>
        </p:txBody>
      </p:sp>
      <p:pic>
        <p:nvPicPr>
          <p:cNvPr id="3" name="L4C2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04" y="679366"/>
            <a:ext cx="581177" cy="49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2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43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167856"/>
              </p:ext>
            </p:extLst>
          </p:nvPr>
        </p:nvGraphicFramePr>
        <p:xfrm>
          <a:off x="1000501" y="701687"/>
          <a:ext cx="736907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9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9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3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 Black"/>
                          <a:cs typeface="Arial Black"/>
                        </a:rPr>
                        <a:t>Conversation </a:t>
                      </a:r>
                      <a:r>
                        <a:rPr lang="en-US" altLang="ko-KR" sz="2800" dirty="0" smtClean="0">
                          <a:latin typeface="Arial Black"/>
                          <a:cs typeface="Arial Black"/>
                        </a:rPr>
                        <a:t>2</a:t>
                      </a:r>
                      <a:endParaRPr lang="en-US" sz="2800" dirty="0">
                        <a:latin typeface="Arial Black"/>
                        <a:cs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rgbClr val="CCC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800" b="1" dirty="0" smtClean="0">
                          <a:latin typeface="Arial Black"/>
                          <a:cs typeface="Arial Black"/>
                        </a:rPr>
                        <a:t>New</a:t>
                      </a:r>
                      <a:r>
                        <a:rPr lang="ja-JP" altLang="en-US" sz="2800" b="1" dirty="0" smtClean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lang="en-US" altLang="ja-JP" sz="2800" b="1" dirty="0" smtClean="0">
                          <a:latin typeface="Arial Black"/>
                          <a:cs typeface="Arial Black"/>
                        </a:rPr>
                        <a:t>Expressions</a:t>
                      </a:r>
                      <a:endParaRPr lang="en-US" sz="2800" b="1" dirty="0">
                        <a:latin typeface="Arial Black"/>
                        <a:cs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52794" y="1551800"/>
            <a:ext cx="8431795" cy="1041453"/>
          </a:xfrm>
          <a:prstGeom prst="round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altLang="ko-KR" sz="2300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346" y="1705566"/>
            <a:ext cx="8174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80"/>
                </a:solidFill>
                <a:ea typeface="나눔고딕"/>
                <a:cs typeface="나눔고딕"/>
              </a:rPr>
              <a:t>거</a:t>
            </a:r>
            <a:r>
              <a:rPr lang="ko-KR" altLang="en-US" sz="2000" dirty="0" smtClean="0">
                <a:ea typeface="나눔고딕"/>
                <a:cs typeface="나눔고딕"/>
              </a:rPr>
              <a:t> </a:t>
            </a:r>
            <a:r>
              <a:rPr lang="en-US" altLang="ko-KR" sz="2000" dirty="0" smtClean="0">
                <a:ea typeface="나눔고딕"/>
                <a:cs typeface="나눔고딕"/>
              </a:rPr>
              <a:t>is the contracted form of </a:t>
            </a:r>
            <a:r>
              <a:rPr lang="ko-KR" altLang="en-US" sz="2000" dirty="0" smtClean="0">
                <a:solidFill>
                  <a:srgbClr val="0080FF"/>
                </a:solidFill>
                <a:ea typeface="나눔고딕"/>
                <a:cs typeface="나눔고딕"/>
              </a:rPr>
              <a:t>것</a:t>
            </a:r>
            <a:r>
              <a:rPr lang="en-US" altLang="ko-KR" sz="2000" dirty="0" smtClean="0">
                <a:ea typeface="나눔고딕"/>
                <a:cs typeface="나눔고딕"/>
              </a:rPr>
              <a:t> (</a:t>
            </a:r>
            <a:r>
              <a:rPr lang="en-US" altLang="ko-KR" sz="2000" i="1" dirty="0" smtClean="0">
                <a:ea typeface="나눔고딕"/>
                <a:cs typeface="나눔고딕"/>
              </a:rPr>
              <a:t>lit</a:t>
            </a:r>
            <a:r>
              <a:rPr lang="en-US" altLang="ko-KR" sz="2000" dirty="0" smtClean="0">
                <a:ea typeface="나눔고딕"/>
                <a:cs typeface="나눔고딕"/>
              </a:rPr>
              <a:t>. ‘thing’). In general, </a:t>
            </a:r>
            <a:r>
              <a:rPr lang="ko-KR" altLang="en-US" sz="2000" dirty="0" smtClean="0">
                <a:ea typeface="나눔고딕"/>
                <a:cs typeface="나눔고딕"/>
              </a:rPr>
              <a:t>거</a:t>
            </a:r>
            <a:r>
              <a:rPr lang="en-US" altLang="ko-KR" sz="2000" dirty="0" smtClean="0">
                <a:ea typeface="나눔고딕"/>
                <a:cs typeface="나눔고딕"/>
              </a:rPr>
              <a:t> is used in colloquial speech, and </a:t>
            </a:r>
            <a:r>
              <a:rPr lang="ko-KR" altLang="en-US" sz="2000" dirty="0" smtClean="0">
                <a:ea typeface="나눔고딕"/>
                <a:cs typeface="나눔고딕"/>
              </a:rPr>
              <a:t>것</a:t>
            </a:r>
            <a:r>
              <a:rPr lang="en-US" altLang="ko-KR" sz="2000" dirty="0" smtClean="0">
                <a:ea typeface="나눔고딕"/>
                <a:cs typeface="나눔고딕"/>
              </a:rPr>
              <a:t> is used in writing and in formal situations.</a:t>
            </a:r>
            <a:endParaRPr lang="en-US" sz="2000" dirty="0">
              <a:ea typeface="나눔고딕"/>
              <a:cs typeface="나눔고딕"/>
            </a:endParaRPr>
          </a:p>
        </p:txBody>
      </p:sp>
      <p:pic>
        <p:nvPicPr>
          <p:cNvPr id="7" name="Picture 6" descr="bedroom-1137939_1280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067" y="2984778"/>
            <a:ext cx="4127699" cy="2819321"/>
          </a:xfrm>
          <a:prstGeom prst="rect">
            <a:avLst/>
          </a:prstGeom>
        </p:spPr>
      </p:pic>
      <p:pic>
        <p:nvPicPr>
          <p:cNvPr id="9" name="Picture 8" descr="BL4_CO2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19155" y="3722284"/>
            <a:ext cx="2791662" cy="2081815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5861201" y="2949495"/>
            <a:ext cx="2817553" cy="641497"/>
          </a:xfrm>
          <a:prstGeom prst="wedgeRoundRectCallout">
            <a:avLst>
              <a:gd name="adj1" fmla="val -33749"/>
              <a:gd name="adj2" fmla="val 85865"/>
              <a:gd name="adj3" fmla="val 16667"/>
            </a:avLst>
          </a:prstGeom>
          <a:solidFill>
            <a:srgbClr val="CCFFCC"/>
          </a:solidFill>
          <a:ln>
            <a:solidFill>
              <a:srgbClr val="CCFF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96219" y="3023482"/>
            <a:ext cx="2839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ko-KR" altLang="en-US" sz="2400" dirty="0" smtClean="0">
                <a:latin typeface="나눔고딕"/>
                <a:ea typeface="나눔고딕"/>
                <a:cs typeface="나눔고딕"/>
              </a:rPr>
              <a:t>이건 </a:t>
            </a:r>
            <a:r>
              <a:rPr lang="ko-KR" altLang="en-US" sz="2400" dirty="0">
                <a:latin typeface="나눔고딕"/>
                <a:ea typeface="나눔고딕"/>
                <a:cs typeface="나눔고딕"/>
              </a:rPr>
              <a:t>누구 방이에요</a:t>
            </a:r>
            <a:r>
              <a:rPr lang="en-US" altLang="ko-KR" sz="2400" dirty="0" smtClean="0">
                <a:latin typeface="나눔고딕"/>
                <a:ea typeface="나눔고딕"/>
                <a:cs typeface="나눔고딕"/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9760" y="6097837"/>
            <a:ext cx="7281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8000"/>
                </a:solidFill>
                <a:ea typeface="나눔고딕"/>
                <a:cs typeface="나눔고딕"/>
              </a:rPr>
              <a:t>이건</a:t>
            </a:r>
            <a:r>
              <a:rPr lang="ko-KR" altLang="en-US" sz="2000" dirty="0" smtClean="0">
                <a:ea typeface="나눔고딕"/>
                <a:cs typeface="나눔고딕"/>
              </a:rPr>
              <a:t> </a:t>
            </a:r>
            <a:r>
              <a:rPr lang="en-US" altLang="ko-KR" sz="2000" dirty="0" smtClean="0">
                <a:ea typeface="나눔고딕"/>
                <a:cs typeface="나눔고딕"/>
              </a:rPr>
              <a:t>is the contracted form of [</a:t>
            </a:r>
            <a:r>
              <a:rPr lang="ko-KR" altLang="en-US" sz="2000" dirty="0" smtClean="0">
                <a:ea typeface="나눔고딕"/>
                <a:cs typeface="나눔고딕"/>
              </a:rPr>
              <a:t>이거 </a:t>
            </a:r>
            <a:r>
              <a:rPr lang="en-US" altLang="ko-KR" sz="2000" dirty="0" smtClean="0">
                <a:ea typeface="나눔고딕"/>
                <a:cs typeface="나눔고딕"/>
              </a:rPr>
              <a:t>‘this thing’ + </a:t>
            </a:r>
            <a:r>
              <a:rPr lang="ko-KR" altLang="en-US" sz="2000" dirty="0" smtClean="0">
                <a:ea typeface="나눔고딕"/>
                <a:cs typeface="나눔고딕"/>
              </a:rPr>
              <a:t>는 </a:t>
            </a:r>
            <a:r>
              <a:rPr lang="en-US" altLang="ko-KR" sz="2000" dirty="0" smtClean="0">
                <a:ea typeface="나눔고딕"/>
                <a:cs typeface="나눔고딕"/>
              </a:rPr>
              <a:t>(topic particle)].</a:t>
            </a:r>
            <a:endParaRPr lang="en-US" sz="2000" dirty="0"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638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595894"/>
              </p:ext>
            </p:extLst>
          </p:nvPr>
        </p:nvGraphicFramePr>
        <p:xfrm>
          <a:off x="192646" y="665637"/>
          <a:ext cx="877338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1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3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 Black"/>
                          <a:cs typeface="Arial Black"/>
                        </a:rPr>
                        <a:t>G</a:t>
                      </a:r>
                      <a:r>
                        <a:rPr lang="en-US" altLang="ko-KR" sz="2800" dirty="0" smtClean="0">
                          <a:latin typeface="Arial Black"/>
                          <a:cs typeface="Arial Black"/>
                        </a:rPr>
                        <a:t>4.4</a:t>
                      </a:r>
                      <a:endParaRPr lang="en-US" sz="2800" dirty="0">
                        <a:latin typeface="Arial Black"/>
                        <a:cs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latin typeface="+mn-lt"/>
                          <a:ea typeface="나눔고딕"/>
                          <a:cs typeface="나눔고딕"/>
                        </a:rPr>
                        <a:t>Expressing possessive relations:</a:t>
                      </a:r>
                      <a:r>
                        <a:rPr lang="en-US" sz="2100" b="1" baseline="0" dirty="0" smtClean="0">
                          <a:latin typeface="+mn-lt"/>
                          <a:ea typeface="나눔고딕"/>
                          <a:cs typeface="나눔고딕"/>
                        </a:rPr>
                        <a:t> N1 (possessor) N2 (possessed)</a:t>
                      </a:r>
                      <a:r>
                        <a:rPr lang="en-US" sz="2100" b="1" dirty="0" smtClean="0">
                          <a:latin typeface="+mn-lt"/>
                          <a:ea typeface="나눔고딕"/>
                          <a:cs typeface="나눔고딕"/>
                        </a:rPr>
                        <a:t> </a:t>
                      </a:r>
                      <a:endParaRPr lang="en-US" sz="2100" b="1" dirty="0">
                        <a:latin typeface="+mn-lt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52794" y="1551800"/>
            <a:ext cx="8431795" cy="1235503"/>
          </a:xfrm>
          <a:prstGeom prst="round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altLang="ko-KR" sz="2300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472" y="1604723"/>
            <a:ext cx="807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Possession involves two parts, the possessor and the possessed. The most common way of expressing the possessive relation is to place the possessor and the possessed side by side. </a:t>
            </a:r>
            <a:endParaRPr lang="en-US" sz="2200" dirty="0"/>
          </a:p>
        </p:txBody>
      </p:sp>
      <p:sp>
        <p:nvSpPr>
          <p:cNvPr id="7" name="Rounded Rectangle 6"/>
          <p:cNvSpPr/>
          <p:nvPr/>
        </p:nvSpPr>
        <p:spPr>
          <a:xfrm>
            <a:off x="1023104" y="3122485"/>
            <a:ext cx="3298632" cy="635082"/>
          </a:xfrm>
          <a:prstGeom prst="roundRect">
            <a:avLst/>
          </a:prstGeom>
          <a:solidFill>
            <a:srgbClr val="FFFF66"/>
          </a:solidFill>
          <a:ln>
            <a:solidFill>
              <a:srgbClr val="FFFF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81862" y="3204703"/>
            <a:ext cx="2973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Possessor + Possessed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411180" y="4095756"/>
            <a:ext cx="1635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마이클 책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1180" y="4883237"/>
            <a:ext cx="197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어머니 가방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1180" y="5730014"/>
            <a:ext cx="197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룸메이트 방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155302" y="4244483"/>
            <a:ext cx="729932" cy="2028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155302" y="5064796"/>
            <a:ext cx="729932" cy="2028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155302" y="5873951"/>
            <a:ext cx="729932" cy="2028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57482" y="4104019"/>
            <a:ext cx="2389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a typeface="나눔고딕"/>
                <a:cs typeface="나눔고딕"/>
              </a:rPr>
              <a:t>Michael’s book</a:t>
            </a:r>
            <a:endParaRPr lang="en-US" sz="2800" dirty="0">
              <a:ea typeface="나눔고딕"/>
              <a:cs typeface="나눔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57482" y="4878758"/>
            <a:ext cx="2114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a typeface="나눔고딕"/>
                <a:cs typeface="나눔고딕"/>
              </a:rPr>
              <a:t>mother’s bag</a:t>
            </a:r>
            <a:endParaRPr lang="en-US" sz="2800" dirty="0">
              <a:ea typeface="나눔고딕"/>
              <a:cs typeface="나눔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5192" y="5730014"/>
            <a:ext cx="3088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a typeface="나눔고딕"/>
                <a:cs typeface="나눔고딕"/>
              </a:rPr>
              <a:t>a roommate’s room</a:t>
            </a:r>
            <a:endParaRPr lang="en-US" sz="2800" dirty="0"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98016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" grpId="0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020622"/>
              </p:ext>
            </p:extLst>
          </p:nvPr>
        </p:nvGraphicFramePr>
        <p:xfrm>
          <a:off x="192646" y="665637"/>
          <a:ext cx="877338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1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3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 Black"/>
                          <a:cs typeface="Arial Black"/>
                        </a:rPr>
                        <a:t>G</a:t>
                      </a:r>
                      <a:r>
                        <a:rPr lang="en-US" altLang="ko-KR" sz="2800" dirty="0" smtClean="0">
                          <a:latin typeface="Arial Black"/>
                          <a:cs typeface="Arial Black"/>
                        </a:rPr>
                        <a:t>4.4</a:t>
                      </a:r>
                      <a:endParaRPr lang="en-US" sz="2800" dirty="0">
                        <a:latin typeface="Arial Black"/>
                        <a:cs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latin typeface="+mn-lt"/>
                          <a:ea typeface="나눔고딕"/>
                          <a:cs typeface="나눔고딕"/>
                        </a:rPr>
                        <a:t>Expressing possessive relations:</a:t>
                      </a:r>
                      <a:r>
                        <a:rPr lang="en-US" sz="2100" b="1" baseline="0" dirty="0" smtClean="0">
                          <a:latin typeface="+mn-lt"/>
                          <a:ea typeface="나눔고딕"/>
                          <a:cs typeface="나눔고딕"/>
                        </a:rPr>
                        <a:t> N1 (possessor) N2 (possessed)</a:t>
                      </a:r>
                      <a:r>
                        <a:rPr lang="en-US" sz="2100" b="1" dirty="0" smtClean="0">
                          <a:latin typeface="+mn-lt"/>
                          <a:ea typeface="나눔고딕"/>
                          <a:cs typeface="나눔고딕"/>
                        </a:rPr>
                        <a:t> </a:t>
                      </a:r>
                      <a:endParaRPr lang="en-US" sz="2100" b="1" dirty="0">
                        <a:latin typeface="+mn-lt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91132" y="3119717"/>
            <a:ext cx="3464170" cy="635082"/>
          </a:xfrm>
          <a:prstGeom prst="roundRect">
            <a:avLst/>
          </a:prstGeom>
          <a:solidFill>
            <a:srgbClr val="FFFF66"/>
          </a:solidFill>
          <a:ln>
            <a:solidFill>
              <a:srgbClr val="FFFF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6671" y="3202160"/>
            <a:ext cx="3305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Possessor</a:t>
            </a:r>
            <a:r>
              <a:rPr lang="ko-KR" altLang="en-US" sz="2400" b="1" dirty="0" smtClean="0">
                <a:solidFill>
                  <a:srgbClr val="FF0080"/>
                </a:solidFill>
                <a:latin typeface="나눔고딕"/>
                <a:ea typeface="나눔고딕"/>
                <a:cs typeface="나눔고딕"/>
              </a:rPr>
              <a:t>의</a:t>
            </a:r>
            <a:r>
              <a:rPr lang="en-US" sz="2400" b="1" dirty="0" smtClean="0">
                <a:solidFill>
                  <a:srgbClr val="FF008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sz="2400" dirty="0" smtClean="0"/>
              <a:t>+ Possessed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411180" y="4095756"/>
            <a:ext cx="2233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마이클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2800" b="1" dirty="0" smtClean="0">
                <a:solidFill>
                  <a:srgbClr val="FF0080"/>
                </a:solidFill>
                <a:latin typeface="나눔고딕"/>
                <a:ea typeface="나눔고딕"/>
                <a:cs typeface="나눔고딕"/>
              </a:rPr>
              <a:t>의</a:t>
            </a:r>
            <a:r>
              <a:rPr lang="en-US" altLang="ko-KR" sz="2800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)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 책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1180" y="4883237"/>
            <a:ext cx="2571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어머니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2800" b="1" dirty="0" smtClean="0">
                <a:solidFill>
                  <a:srgbClr val="FF0080"/>
                </a:solidFill>
                <a:latin typeface="나눔고딕"/>
                <a:ea typeface="나눔고딕"/>
                <a:cs typeface="나눔고딕"/>
              </a:rPr>
              <a:t>의</a:t>
            </a:r>
            <a:r>
              <a:rPr lang="en-US" altLang="ko-KR" sz="2800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)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 가방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1180" y="5730014"/>
            <a:ext cx="2571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룸메이트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2800" b="1" dirty="0" smtClean="0">
                <a:solidFill>
                  <a:srgbClr val="FF0080"/>
                </a:solidFill>
                <a:latin typeface="나눔고딕"/>
                <a:ea typeface="나눔고딕"/>
                <a:cs typeface="나눔고딕"/>
              </a:rPr>
              <a:t>의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)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 방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155302" y="4244483"/>
            <a:ext cx="729932" cy="2028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155302" y="5064796"/>
            <a:ext cx="729932" cy="2028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155302" y="5873951"/>
            <a:ext cx="729932" cy="2028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57482" y="4104019"/>
            <a:ext cx="2389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a typeface="나눔고딕"/>
                <a:cs typeface="나눔고딕"/>
              </a:rPr>
              <a:t>Michael</a:t>
            </a:r>
            <a:r>
              <a:rPr lang="en-US" sz="2800" b="1" dirty="0" smtClean="0">
                <a:solidFill>
                  <a:srgbClr val="FF0080"/>
                </a:solidFill>
                <a:ea typeface="나눔고딕"/>
                <a:cs typeface="나눔고딕"/>
              </a:rPr>
              <a:t>’s</a:t>
            </a:r>
            <a:r>
              <a:rPr lang="en-US" sz="2800" dirty="0" smtClean="0">
                <a:ea typeface="나눔고딕"/>
                <a:cs typeface="나눔고딕"/>
              </a:rPr>
              <a:t> book</a:t>
            </a:r>
            <a:endParaRPr lang="en-US" sz="2800" dirty="0">
              <a:ea typeface="나눔고딕"/>
              <a:cs typeface="나눔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57482" y="4878758"/>
            <a:ext cx="2114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a typeface="나눔고딕"/>
                <a:cs typeface="나눔고딕"/>
              </a:rPr>
              <a:t>mother</a:t>
            </a:r>
            <a:r>
              <a:rPr lang="en-US" sz="2800" b="1" dirty="0" smtClean="0">
                <a:solidFill>
                  <a:srgbClr val="FF0080"/>
                </a:solidFill>
                <a:ea typeface="나눔고딕"/>
                <a:cs typeface="나눔고딕"/>
              </a:rPr>
              <a:t>’s</a:t>
            </a:r>
            <a:r>
              <a:rPr lang="en-US" sz="2800" dirty="0" smtClean="0">
                <a:ea typeface="나눔고딕"/>
                <a:cs typeface="나눔고딕"/>
              </a:rPr>
              <a:t> bag</a:t>
            </a:r>
            <a:endParaRPr lang="en-US" sz="2800" dirty="0">
              <a:ea typeface="나눔고딕"/>
              <a:cs typeface="나눔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5192" y="5730014"/>
            <a:ext cx="3088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a typeface="나눔고딕"/>
                <a:cs typeface="나눔고딕"/>
              </a:rPr>
              <a:t>a roommate</a:t>
            </a:r>
            <a:r>
              <a:rPr lang="en-US" sz="2800" b="1" dirty="0" smtClean="0">
                <a:solidFill>
                  <a:srgbClr val="FF0080"/>
                </a:solidFill>
                <a:ea typeface="나눔고딕"/>
                <a:cs typeface="나눔고딕"/>
              </a:rPr>
              <a:t>’s</a:t>
            </a:r>
            <a:r>
              <a:rPr lang="en-US" sz="2800" dirty="0" smtClean="0">
                <a:ea typeface="나눔고딕"/>
                <a:cs typeface="나눔고딕"/>
              </a:rPr>
              <a:t> room</a:t>
            </a:r>
            <a:endParaRPr lang="en-US" sz="2800" dirty="0">
              <a:ea typeface="나눔고딕"/>
              <a:cs typeface="나눔고딕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63975" y="1563066"/>
            <a:ext cx="68794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2200" dirty="0">
                <a:ea typeface="나눔고딕"/>
                <a:cs typeface="나눔고딕"/>
              </a:rPr>
              <a:t>Usually pronounced </a:t>
            </a:r>
            <a:r>
              <a:rPr lang="en-US" altLang="ko-KR" sz="2200" dirty="0">
                <a:solidFill>
                  <a:srgbClr val="FF0000"/>
                </a:solidFill>
                <a:ea typeface="나눔고딕"/>
                <a:cs typeface="나눔고딕"/>
              </a:rPr>
              <a:t>[</a:t>
            </a:r>
            <a:r>
              <a:rPr lang="ko-KR" altLang="en-US" sz="2200" dirty="0">
                <a:solidFill>
                  <a:srgbClr val="FF0000"/>
                </a:solidFill>
                <a:ea typeface="나눔고딕"/>
                <a:cs typeface="나눔고딕"/>
              </a:rPr>
              <a:t>에</a:t>
            </a:r>
            <a:r>
              <a:rPr lang="en-US" altLang="ko-KR" sz="2200" dirty="0">
                <a:solidFill>
                  <a:srgbClr val="FF0000"/>
                </a:solidFill>
                <a:ea typeface="나눔고딕"/>
                <a:cs typeface="나눔고딕"/>
              </a:rPr>
              <a:t>] </a:t>
            </a:r>
            <a:r>
              <a:rPr lang="en-US" altLang="ko-KR" sz="2200" dirty="0">
                <a:ea typeface="나눔고딕"/>
                <a:cs typeface="나눔고딕"/>
              </a:rPr>
              <a:t>when used as possessive particle, comparable to the English </a:t>
            </a:r>
            <a:r>
              <a:rPr lang="en-US" altLang="ko-KR" sz="2200" dirty="0" smtClean="0">
                <a:ea typeface="나눔고딕"/>
                <a:cs typeface="나눔고딕"/>
              </a:rPr>
              <a:t>preposition </a:t>
            </a:r>
            <a:r>
              <a:rPr lang="en-US" altLang="ko-KR" sz="2200" dirty="0">
                <a:ea typeface="나눔고딕"/>
                <a:cs typeface="나눔고딕"/>
              </a:rPr>
              <a:t>‘of’</a:t>
            </a:r>
            <a:r>
              <a:rPr lang="en-US" altLang="ko-KR" sz="2200" dirty="0" smtClean="0">
                <a:ea typeface="나눔고딕"/>
                <a:cs typeface="나눔고딕"/>
              </a:rPr>
              <a:t>.</a:t>
            </a:r>
            <a:r>
              <a:rPr lang="ko-KR" altLang="en-US" sz="2200" dirty="0" smtClean="0">
                <a:ea typeface="나눔고딕"/>
                <a:cs typeface="나눔고딕"/>
              </a:rPr>
              <a:t> </a:t>
            </a:r>
            <a:r>
              <a:rPr lang="ko-KR" altLang="en-US" sz="2200" dirty="0">
                <a:solidFill>
                  <a:srgbClr val="FF0000"/>
                </a:solidFill>
                <a:ea typeface="나눔고딕"/>
                <a:cs typeface="나눔고딕"/>
              </a:rPr>
              <a:t>의 </a:t>
            </a:r>
            <a:r>
              <a:rPr lang="en-US" altLang="ko-KR" sz="2200" dirty="0">
                <a:ea typeface="나눔고딕"/>
                <a:cs typeface="나눔고딕"/>
              </a:rPr>
              <a:t>is usually dropped in conversations</a:t>
            </a:r>
            <a:r>
              <a:rPr lang="en-US" altLang="ko-KR" sz="2200" dirty="0" smtClean="0">
                <a:ea typeface="나눔고딕"/>
                <a:cs typeface="나눔고딕"/>
              </a:rPr>
              <a:t>.</a:t>
            </a:r>
            <a:endParaRPr lang="en-US" altLang="ko-KR" sz="2200" dirty="0">
              <a:ea typeface="나눔고딕"/>
              <a:cs typeface="나눔고딕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96768" y="1718441"/>
            <a:ext cx="864347" cy="811493"/>
          </a:xfrm>
          <a:prstGeom prst="ellipse">
            <a:avLst/>
          </a:prstGeom>
          <a:solidFill>
            <a:srgbClr val="FFCC66"/>
          </a:solidFill>
          <a:ln>
            <a:solidFill>
              <a:srgbClr val="FFCC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67231" y="1819053"/>
            <a:ext cx="5704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고딕"/>
                <a:ea typeface="나눔고딕"/>
                <a:cs typeface="나눔고딕"/>
              </a:rPr>
              <a:t>의</a:t>
            </a:r>
            <a:endParaRPr lang="en-US" sz="32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52795" y="1422693"/>
            <a:ext cx="8431795" cy="1432558"/>
          </a:xfrm>
          <a:prstGeom prst="round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altLang="ko-KR" sz="2300" dirty="0" smtClean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723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" grpId="0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4921765"/>
              </p:ext>
            </p:extLst>
          </p:nvPr>
        </p:nvGraphicFramePr>
        <p:xfrm>
          <a:off x="192646" y="665637"/>
          <a:ext cx="877338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1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3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 Black"/>
                          <a:cs typeface="Arial Black"/>
                        </a:rPr>
                        <a:t>G</a:t>
                      </a:r>
                      <a:r>
                        <a:rPr lang="en-US" altLang="ko-KR" sz="2800" dirty="0" smtClean="0">
                          <a:latin typeface="Arial Black"/>
                          <a:cs typeface="Arial Black"/>
                        </a:rPr>
                        <a:t>4.4</a:t>
                      </a:r>
                      <a:endParaRPr lang="en-US" sz="2800" dirty="0">
                        <a:latin typeface="Arial Black"/>
                        <a:cs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latin typeface="+mn-lt"/>
                          <a:ea typeface="나눔고딕"/>
                          <a:cs typeface="나눔고딕"/>
                        </a:rPr>
                        <a:t>Expressing possessive relations:</a:t>
                      </a:r>
                      <a:r>
                        <a:rPr lang="en-US" sz="2100" b="1" baseline="0" dirty="0" smtClean="0">
                          <a:latin typeface="+mn-lt"/>
                          <a:ea typeface="나눔고딕"/>
                          <a:cs typeface="나눔고딕"/>
                        </a:rPr>
                        <a:t> N1 (possessor) N2 (possessed)</a:t>
                      </a:r>
                      <a:r>
                        <a:rPr lang="en-US" sz="2100" b="1" dirty="0" smtClean="0">
                          <a:latin typeface="+mn-lt"/>
                          <a:ea typeface="나눔고딕"/>
                          <a:cs typeface="나눔고딕"/>
                        </a:rPr>
                        <a:t> </a:t>
                      </a:r>
                      <a:endParaRPr lang="en-US" sz="2100" b="1" dirty="0">
                        <a:latin typeface="+mn-lt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52795" y="1616746"/>
            <a:ext cx="8431795" cy="916812"/>
          </a:xfrm>
          <a:prstGeom prst="round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altLang="ko-KR" sz="2300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074" y="1658269"/>
            <a:ext cx="8577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ea typeface="나눔고딕"/>
                <a:cs typeface="나눔고딕"/>
              </a:rPr>
              <a:t>The possessive pronouns </a:t>
            </a:r>
            <a:r>
              <a:rPr lang="ko-KR" altLang="en-US" sz="2200" b="1" dirty="0" smtClean="0">
                <a:solidFill>
                  <a:srgbClr val="FF0080"/>
                </a:solidFill>
                <a:ea typeface="나눔고딕"/>
                <a:cs typeface="나눔고딕"/>
              </a:rPr>
              <a:t>내</a:t>
            </a:r>
            <a:r>
              <a:rPr lang="ko-KR" altLang="en-US" sz="2200" dirty="0" smtClean="0">
                <a:ea typeface="나눔고딕"/>
                <a:cs typeface="나눔고딕"/>
              </a:rPr>
              <a:t> </a:t>
            </a:r>
            <a:r>
              <a:rPr lang="en-US" altLang="ko-KR" sz="2200" dirty="0" smtClean="0">
                <a:ea typeface="나눔고딕"/>
                <a:cs typeface="나눔고딕"/>
              </a:rPr>
              <a:t>and </a:t>
            </a:r>
            <a:r>
              <a:rPr lang="ko-KR" altLang="en-US" sz="2200" b="1" dirty="0" smtClean="0">
                <a:solidFill>
                  <a:srgbClr val="FF0080"/>
                </a:solidFill>
                <a:ea typeface="나눔고딕"/>
                <a:cs typeface="나눔고딕"/>
              </a:rPr>
              <a:t>제</a:t>
            </a:r>
            <a:r>
              <a:rPr lang="en-US" altLang="ko-KR" sz="2200" dirty="0" smtClean="0">
                <a:ea typeface="나눔고딕"/>
                <a:cs typeface="나눔고딕"/>
              </a:rPr>
              <a:t> are formed by combining the regular pronouns </a:t>
            </a:r>
            <a:r>
              <a:rPr lang="ko-KR" altLang="en-US" sz="2200" dirty="0" smtClean="0">
                <a:ea typeface="나눔고딕"/>
                <a:cs typeface="나눔고딕"/>
              </a:rPr>
              <a:t>나 </a:t>
            </a:r>
            <a:r>
              <a:rPr lang="en-US" altLang="ko-KR" sz="2200" dirty="0" smtClean="0">
                <a:ea typeface="나눔고딕"/>
                <a:cs typeface="나눔고딕"/>
              </a:rPr>
              <a:t>and</a:t>
            </a:r>
            <a:r>
              <a:rPr lang="ko-KR" altLang="en-US" sz="2200" dirty="0" smtClean="0">
                <a:ea typeface="나눔고딕"/>
                <a:cs typeface="나눔고딕"/>
              </a:rPr>
              <a:t> 저</a:t>
            </a:r>
            <a:r>
              <a:rPr lang="en-US" altLang="ko-KR" sz="2200" dirty="0" smtClean="0">
                <a:ea typeface="나눔고딕"/>
                <a:cs typeface="나눔고딕"/>
              </a:rPr>
              <a:t> with the particle </a:t>
            </a:r>
            <a:r>
              <a:rPr lang="ko-KR" altLang="en-US" sz="2200" dirty="0" smtClean="0">
                <a:ea typeface="나눔고딕"/>
                <a:cs typeface="나눔고딕"/>
              </a:rPr>
              <a:t>의</a:t>
            </a:r>
            <a:r>
              <a:rPr lang="en-US" altLang="ko-KR" sz="2200" dirty="0" smtClean="0">
                <a:ea typeface="나눔고딕"/>
                <a:cs typeface="나눔고딕"/>
              </a:rPr>
              <a:t>.</a:t>
            </a:r>
            <a:endParaRPr lang="en-US" sz="2200" dirty="0">
              <a:ea typeface="나눔고딕"/>
              <a:cs typeface="나눔고딕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451428"/>
              </p:ext>
            </p:extLst>
          </p:nvPr>
        </p:nvGraphicFramePr>
        <p:xfrm>
          <a:off x="317514" y="3143472"/>
          <a:ext cx="5080245" cy="19724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3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7487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my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4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Plain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4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Humble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 descr="pets-1356191_1280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70241" y="2675084"/>
            <a:ext cx="3214349" cy="27583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86040" y="3881055"/>
            <a:ext cx="522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나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6040" y="4537161"/>
            <a:ext cx="522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저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0416" y="5365919"/>
            <a:ext cx="1295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나 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+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800" b="1" dirty="0" smtClean="0">
                <a:solidFill>
                  <a:srgbClr val="FF6666"/>
                </a:solidFill>
                <a:latin typeface="나눔고딕"/>
                <a:ea typeface="나눔고딕"/>
                <a:cs typeface="나눔고딕"/>
              </a:rPr>
              <a:t>의</a:t>
            </a:r>
            <a:endParaRPr lang="en-US" sz="2800" b="1" dirty="0">
              <a:solidFill>
                <a:srgbClr val="FF666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0416" y="6049802"/>
            <a:ext cx="1295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저 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+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800" b="1" dirty="0" smtClean="0">
                <a:solidFill>
                  <a:srgbClr val="FF6666"/>
                </a:solidFill>
                <a:latin typeface="나눔고딕"/>
                <a:ea typeface="나눔고딕"/>
                <a:cs typeface="나눔고딕"/>
              </a:rPr>
              <a:t>의</a:t>
            </a:r>
            <a:endParaRPr lang="en-US" sz="2800" b="1" dirty="0">
              <a:solidFill>
                <a:srgbClr val="FF666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743264" y="5521681"/>
            <a:ext cx="729932" cy="2028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743264" y="6220292"/>
            <a:ext cx="729932" cy="2028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02663" y="5365919"/>
            <a:ext cx="522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내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02663" y="6053186"/>
            <a:ext cx="522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제</a:t>
            </a:r>
            <a:endParaRPr lang="en-US" sz="28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38749" y="5562243"/>
            <a:ext cx="2524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ea typeface="나눔고딕"/>
                <a:cs typeface="나눔고딕"/>
              </a:rPr>
              <a:t>A: </a:t>
            </a:r>
            <a:r>
              <a:rPr lang="ko-KR" altLang="en-US" sz="2800" dirty="0" smtClean="0">
                <a:ea typeface="나눔고딕"/>
                <a:cs typeface="나눔고딕"/>
              </a:rPr>
              <a:t>누구 개예요</a:t>
            </a:r>
            <a:r>
              <a:rPr lang="en-US" altLang="ko-KR" sz="2800" dirty="0" smtClean="0">
                <a:ea typeface="나눔고딕"/>
                <a:cs typeface="나눔고딕"/>
              </a:rPr>
              <a:t>?</a:t>
            </a:r>
            <a:endParaRPr lang="en-US" sz="2800" dirty="0">
              <a:ea typeface="나눔고딕"/>
              <a:cs typeface="나눔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16158" y="3881055"/>
            <a:ext cx="522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6666"/>
                </a:solidFill>
                <a:latin typeface="나눔고딕"/>
                <a:ea typeface="나눔고딕"/>
                <a:cs typeface="나눔고딕"/>
              </a:rPr>
              <a:t>내</a:t>
            </a:r>
            <a:endParaRPr lang="en-US" sz="2800" b="1" dirty="0">
              <a:solidFill>
                <a:srgbClr val="FF666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6158" y="4527045"/>
            <a:ext cx="522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6666"/>
                </a:solidFill>
                <a:latin typeface="나눔고딕"/>
                <a:ea typeface="나눔고딕"/>
                <a:cs typeface="나눔고딕"/>
              </a:rPr>
              <a:t>제</a:t>
            </a:r>
            <a:endParaRPr lang="en-US" sz="2800" b="1" dirty="0">
              <a:solidFill>
                <a:srgbClr val="FF666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38749" y="6100097"/>
            <a:ext cx="2171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ea typeface="나눔고딕"/>
                <a:cs typeface="나눔고딕"/>
              </a:rPr>
              <a:t>B: </a:t>
            </a:r>
            <a:r>
              <a:rPr lang="ko-KR" altLang="en-US" sz="2800" dirty="0" smtClean="0">
                <a:ea typeface="나눔고딕"/>
                <a:cs typeface="나눔고딕"/>
              </a:rPr>
              <a:t>제 개예요</a:t>
            </a:r>
            <a:r>
              <a:rPr lang="ko-KR" altLang="ko-KR" sz="2800" dirty="0">
                <a:ea typeface="나눔고딕"/>
                <a:cs typeface="나눔고딕"/>
              </a:rPr>
              <a:t>.</a:t>
            </a:r>
            <a:endParaRPr lang="en-US" sz="2800" dirty="0"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424274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509775"/>
              </p:ext>
            </p:extLst>
          </p:nvPr>
        </p:nvGraphicFramePr>
        <p:xfrm>
          <a:off x="192646" y="665637"/>
          <a:ext cx="877338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1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3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 Black"/>
                          <a:cs typeface="Arial Black"/>
                        </a:rPr>
                        <a:t>G</a:t>
                      </a:r>
                      <a:r>
                        <a:rPr lang="en-US" altLang="ko-KR" sz="2800" dirty="0" smtClean="0">
                          <a:latin typeface="Arial Black"/>
                          <a:cs typeface="Arial Black"/>
                        </a:rPr>
                        <a:t>4.4</a:t>
                      </a:r>
                      <a:endParaRPr lang="en-US" sz="2800" dirty="0">
                        <a:latin typeface="Arial Black"/>
                        <a:cs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latin typeface="+mn-lt"/>
                          <a:ea typeface="나눔고딕"/>
                          <a:cs typeface="나눔고딕"/>
                        </a:rPr>
                        <a:t>Expressing possessive relations:</a:t>
                      </a:r>
                      <a:r>
                        <a:rPr lang="en-US" sz="2100" b="1" baseline="0" dirty="0" smtClean="0">
                          <a:latin typeface="+mn-lt"/>
                          <a:ea typeface="나눔고딕"/>
                          <a:cs typeface="나눔고딕"/>
                        </a:rPr>
                        <a:t> N1 (possessor) N2 (possessed)</a:t>
                      </a:r>
                      <a:r>
                        <a:rPr lang="en-US" sz="2100" b="1" dirty="0" smtClean="0">
                          <a:latin typeface="+mn-lt"/>
                          <a:ea typeface="나눔고딕"/>
                          <a:cs typeface="나눔고딕"/>
                        </a:rPr>
                        <a:t> </a:t>
                      </a:r>
                      <a:endParaRPr lang="en-US" sz="2100" b="1" dirty="0">
                        <a:latin typeface="+mn-lt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96769" y="1689750"/>
            <a:ext cx="5861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sz="2800" dirty="0">
                <a:ea typeface="나눔고딕"/>
                <a:cs typeface="나눔고딕"/>
                <a:sym typeface="Wingdings" pitchFamily="2" charset="2"/>
              </a:rPr>
              <a:t>A:   </a:t>
            </a:r>
            <a:r>
              <a:rPr lang="en-US" altLang="ko-KR" sz="2800" dirty="0" smtClean="0">
                <a:ea typeface="나눔고딕"/>
                <a:cs typeface="나눔고딕"/>
                <a:sym typeface="Wingdings" pitchFamily="2" charset="2"/>
              </a:rPr>
              <a:t>	</a:t>
            </a:r>
            <a:r>
              <a:rPr lang="ko-KR" altLang="en-US" sz="2800" dirty="0" smtClean="0">
                <a:solidFill>
                  <a:srgbClr val="0080FF"/>
                </a:solidFill>
                <a:ea typeface="나눔고딕"/>
                <a:cs typeface="나눔고딕"/>
                <a:sym typeface="Wingdings" pitchFamily="2" charset="2"/>
              </a:rPr>
              <a:t>누구</a:t>
            </a:r>
            <a:r>
              <a:rPr lang="ko-KR" altLang="en-US" sz="2800" dirty="0" smtClean="0">
                <a:ea typeface="나눔고딕"/>
                <a:cs typeface="나눔고딕"/>
                <a:sym typeface="Wingdings" pitchFamily="2" charset="2"/>
              </a:rPr>
              <a:t>  </a:t>
            </a:r>
            <a:r>
              <a:rPr lang="ko-KR" altLang="en-US" sz="2800" dirty="0">
                <a:solidFill>
                  <a:srgbClr val="FF0080"/>
                </a:solidFill>
                <a:ea typeface="나눔고딕"/>
                <a:cs typeface="나눔고딕"/>
                <a:sym typeface="Wingdings" pitchFamily="2" charset="2"/>
              </a:rPr>
              <a:t>책</a:t>
            </a:r>
            <a:r>
              <a:rPr lang="ko-KR" altLang="en-US" sz="2800" dirty="0">
                <a:solidFill>
                  <a:srgbClr val="000000"/>
                </a:solidFill>
                <a:ea typeface="나눔고딕"/>
                <a:cs typeface="나눔고딕"/>
                <a:sym typeface="Wingdings" pitchFamily="2" charset="2"/>
              </a:rPr>
              <a:t>이에요?</a:t>
            </a:r>
            <a:r>
              <a:rPr lang="en-US" altLang="ko-KR" sz="2800" dirty="0">
                <a:solidFill>
                  <a:srgbClr val="000000"/>
                </a:solidFill>
                <a:ea typeface="나눔고딕"/>
                <a:cs typeface="나눔고딕"/>
                <a:sym typeface="Wingdings" pitchFamily="2" charset="2"/>
              </a:rPr>
              <a:t>	(</a:t>
            </a:r>
            <a:r>
              <a:rPr lang="en-US" altLang="ko-KR" sz="2800" dirty="0">
                <a:solidFill>
                  <a:srgbClr val="0080FF"/>
                </a:solidFill>
                <a:ea typeface="나눔고딕"/>
                <a:cs typeface="나눔고딕"/>
                <a:sym typeface="Wingdings" pitchFamily="2" charset="2"/>
              </a:rPr>
              <a:t>whose</a:t>
            </a:r>
            <a:r>
              <a:rPr lang="en-US" altLang="ko-KR" sz="2800" dirty="0">
                <a:solidFill>
                  <a:srgbClr val="000000"/>
                </a:solidFill>
                <a:ea typeface="나눔고딕"/>
                <a:cs typeface="나눔고딕"/>
                <a:sym typeface="Wingdings" pitchFamily="2" charset="2"/>
              </a:rPr>
              <a:t> </a:t>
            </a:r>
            <a:r>
              <a:rPr lang="en-US" altLang="ko-KR" sz="2800" dirty="0">
                <a:solidFill>
                  <a:srgbClr val="FF0080"/>
                </a:solidFill>
                <a:ea typeface="나눔고딕"/>
                <a:cs typeface="나눔고딕"/>
                <a:sym typeface="Wingdings" pitchFamily="2" charset="2"/>
              </a:rPr>
              <a:t>book</a:t>
            </a:r>
            <a:r>
              <a:rPr lang="en-US" altLang="ko-KR" sz="2800" dirty="0">
                <a:solidFill>
                  <a:srgbClr val="000000"/>
                </a:solidFill>
                <a:ea typeface="나눔고딕"/>
                <a:cs typeface="나눔고딕"/>
                <a:sym typeface="Wingdings" pitchFamily="2" charset="2"/>
              </a:rPr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96769" y="2311806"/>
            <a:ext cx="5904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sz="2800" dirty="0">
                <a:ea typeface="나눔고딕"/>
                <a:cs typeface="나눔고딕"/>
                <a:sym typeface="Wingdings" pitchFamily="2" charset="2"/>
              </a:rPr>
              <a:t>B:    </a:t>
            </a:r>
            <a:r>
              <a:rPr lang="en-US" altLang="ko-KR" sz="2800" dirty="0" smtClean="0">
                <a:ea typeface="나눔고딕"/>
                <a:cs typeface="나눔고딕"/>
                <a:sym typeface="Wingdings" pitchFamily="2" charset="2"/>
              </a:rPr>
              <a:t>	</a:t>
            </a:r>
            <a:r>
              <a:rPr lang="ko-KR" altLang="en-US" sz="2800" dirty="0" smtClean="0">
                <a:solidFill>
                  <a:srgbClr val="0080FF"/>
                </a:solidFill>
                <a:ea typeface="나눔고딕"/>
                <a:cs typeface="나눔고딕"/>
                <a:sym typeface="Wingdings" pitchFamily="2" charset="2"/>
              </a:rPr>
              <a:t>마크</a:t>
            </a:r>
            <a:r>
              <a:rPr lang="ko-KR" altLang="en-US" sz="2800" dirty="0" smtClean="0">
                <a:ea typeface="나눔고딕"/>
                <a:cs typeface="나눔고딕"/>
                <a:sym typeface="Wingdings" pitchFamily="2" charset="2"/>
              </a:rPr>
              <a:t>  </a:t>
            </a:r>
            <a:r>
              <a:rPr lang="ko-KR" altLang="en-US" sz="2800" dirty="0">
                <a:solidFill>
                  <a:srgbClr val="FF0080"/>
                </a:solidFill>
                <a:ea typeface="나눔고딕"/>
                <a:cs typeface="나눔고딕"/>
                <a:sym typeface="Wingdings" pitchFamily="2" charset="2"/>
              </a:rPr>
              <a:t>책</a:t>
            </a:r>
            <a:r>
              <a:rPr lang="ko-KR" altLang="en-US" sz="2800" dirty="0">
                <a:solidFill>
                  <a:srgbClr val="000000"/>
                </a:solidFill>
                <a:ea typeface="나눔고딕"/>
                <a:cs typeface="나눔고딕"/>
                <a:sym typeface="Wingdings" pitchFamily="2" charset="2"/>
              </a:rPr>
              <a:t>이에요</a:t>
            </a:r>
            <a:r>
              <a:rPr lang="ko-KR" altLang="en-US" sz="2800" dirty="0" smtClean="0">
                <a:solidFill>
                  <a:srgbClr val="000000"/>
                </a:solidFill>
                <a:ea typeface="나눔고딕"/>
                <a:cs typeface="나눔고딕"/>
                <a:sym typeface="Wingdings" pitchFamily="2" charset="2"/>
              </a:rPr>
              <a:t>.</a:t>
            </a:r>
            <a:r>
              <a:rPr lang="en-US" altLang="ko-KR" sz="2800" dirty="0">
                <a:solidFill>
                  <a:srgbClr val="000000"/>
                </a:solidFill>
                <a:ea typeface="나눔고딕"/>
                <a:cs typeface="나눔고딕"/>
                <a:sym typeface="Wingdings" pitchFamily="2" charset="2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ea typeface="나눔고딕"/>
                <a:cs typeface="나눔고딕"/>
                <a:sym typeface="Wingdings" pitchFamily="2" charset="2"/>
              </a:rPr>
              <a:t>	(</a:t>
            </a:r>
            <a:r>
              <a:rPr lang="en-US" altLang="ko-KR" sz="2800" dirty="0" smtClean="0">
                <a:solidFill>
                  <a:srgbClr val="0080FF"/>
                </a:solidFill>
                <a:ea typeface="나눔고딕"/>
                <a:cs typeface="나눔고딕"/>
                <a:sym typeface="Wingdings" pitchFamily="2" charset="2"/>
              </a:rPr>
              <a:t>Mark’s</a:t>
            </a:r>
            <a:r>
              <a:rPr lang="en-US" altLang="ko-KR" sz="2800" dirty="0" smtClean="0">
                <a:solidFill>
                  <a:srgbClr val="000000"/>
                </a:solidFill>
                <a:ea typeface="나눔고딕"/>
                <a:cs typeface="나눔고딕"/>
                <a:sym typeface="Wingdings" pitchFamily="2" charset="2"/>
              </a:rPr>
              <a:t> </a:t>
            </a:r>
            <a:r>
              <a:rPr lang="en-US" altLang="ko-KR" sz="2800" dirty="0" smtClean="0">
                <a:solidFill>
                  <a:srgbClr val="FF0080"/>
                </a:solidFill>
                <a:ea typeface="나눔고딕"/>
                <a:cs typeface="나눔고딕"/>
                <a:sym typeface="Wingdings" pitchFamily="2" charset="2"/>
              </a:rPr>
              <a:t>book</a:t>
            </a:r>
            <a:r>
              <a:rPr lang="en-US" altLang="ko-KR" sz="2800" dirty="0" smtClean="0">
                <a:solidFill>
                  <a:srgbClr val="000000"/>
                </a:solidFill>
                <a:ea typeface="나눔고딕"/>
                <a:cs typeface="나눔고딕"/>
                <a:sym typeface="Wingdings" pitchFamily="2" charset="2"/>
              </a:rPr>
              <a:t>)</a:t>
            </a:r>
            <a:endParaRPr lang="en-US" altLang="ko-KR" sz="2800" dirty="0">
              <a:solidFill>
                <a:srgbClr val="000000"/>
              </a:solidFill>
              <a:ea typeface="나눔고딕"/>
              <a:cs typeface="나눔고딕"/>
              <a:sym typeface="Wingdings" pitchFamily="2" charset="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96769" y="3472873"/>
            <a:ext cx="70049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2800" dirty="0">
                <a:ea typeface="나눔고딕"/>
                <a:cs typeface="나눔고딕"/>
                <a:sym typeface="Wingdings" pitchFamily="2" charset="2"/>
              </a:rPr>
              <a:t>A: 	</a:t>
            </a:r>
            <a:r>
              <a:rPr lang="ko-KR" altLang="en-US" sz="2800" dirty="0" smtClean="0">
                <a:ea typeface="나눔고딕"/>
                <a:cs typeface="나눔고딕"/>
                <a:sym typeface="Wingdings" pitchFamily="2" charset="2"/>
              </a:rPr>
              <a:t>     </a:t>
            </a:r>
            <a:r>
              <a:rPr lang="ko-KR" altLang="en-US" sz="2800" dirty="0" smtClean="0">
                <a:solidFill>
                  <a:srgbClr val="0080FF"/>
                </a:solidFill>
                <a:ea typeface="나눔고딕"/>
                <a:cs typeface="나눔고딕"/>
                <a:sym typeface="Wingdings" pitchFamily="2" charset="2"/>
              </a:rPr>
              <a:t>누구</a:t>
            </a:r>
            <a:r>
              <a:rPr lang="ko-KR" altLang="en-US" sz="2800" dirty="0" smtClean="0">
                <a:ea typeface="나눔고딕"/>
                <a:cs typeface="나눔고딕"/>
                <a:sym typeface="Wingdings" pitchFamily="2" charset="2"/>
              </a:rPr>
              <a:t>  </a:t>
            </a:r>
            <a:r>
              <a:rPr lang="ko-KR" altLang="en-US" sz="2800" b="1" dirty="0">
                <a:solidFill>
                  <a:srgbClr val="FF0080"/>
                </a:solidFill>
                <a:ea typeface="나눔고딕"/>
                <a:cs typeface="나눔고딕"/>
                <a:sym typeface="Wingdings" pitchFamily="2" charset="2"/>
              </a:rPr>
              <a:t>거</a:t>
            </a:r>
            <a:r>
              <a:rPr lang="ko-KR" altLang="en-US" sz="2800" dirty="0">
                <a:solidFill>
                  <a:srgbClr val="000000"/>
                </a:solidFill>
                <a:ea typeface="나눔고딕"/>
                <a:cs typeface="나눔고딕"/>
                <a:sym typeface="Wingdings" pitchFamily="2" charset="2"/>
              </a:rPr>
              <a:t>예요</a:t>
            </a:r>
            <a:r>
              <a:rPr lang="ko-KR" altLang="en-US" sz="2800" dirty="0" smtClean="0">
                <a:solidFill>
                  <a:srgbClr val="000000"/>
                </a:solidFill>
                <a:ea typeface="나눔고딕"/>
                <a:cs typeface="나눔고딕"/>
                <a:sym typeface="Wingdings" pitchFamily="2" charset="2"/>
              </a:rPr>
              <a:t>?</a:t>
            </a:r>
            <a:r>
              <a:rPr lang="en-US" altLang="ko-KR" sz="2800" dirty="0">
                <a:solidFill>
                  <a:srgbClr val="000000"/>
                </a:solidFill>
                <a:ea typeface="나눔고딕"/>
                <a:cs typeface="나눔고딕"/>
                <a:sym typeface="Wingdings" pitchFamily="2" charset="2"/>
              </a:rPr>
              <a:t>	</a:t>
            </a:r>
            <a:r>
              <a:rPr lang="en-US" altLang="ko-KR" sz="2800" dirty="0" smtClean="0">
                <a:solidFill>
                  <a:srgbClr val="000000"/>
                </a:solidFill>
                <a:ea typeface="나눔고딕"/>
                <a:cs typeface="나눔고딕"/>
                <a:sym typeface="Wingdings" pitchFamily="2" charset="2"/>
              </a:rPr>
              <a:t>	(</a:t>
            </a:r>
            <a:r>
              <a:rPr lang="en-US" altLang="ko-KR" sz="2800" dirty="0">
                <a:solidFill>
                  <a:srgbClr val="0080FF"/>
                </a:solidFill>
                <a:ea typeface="나눔고딕"/>
                <a:cs typeface="나눔고딕"/>
                <a:sym typeface="Wingdings" pitchFamily="2" charset="2"/>
              </a:rPr>
              <a:t>whose</a:t>
            </a:r>
            <a:r>
              <a:rPr lang="en-US" altLang="ko-KR" sz="2800" dirty="0">
                <a:solidFill>
                  <a:srgbClr val="000000"/>
                </a:solidFill>
                <a:ea typeface="나눔고딕"/>
                <a:cs typeface="나눔고딕"/>
                <a:sym typeface="Wingdings" pitchFamily="2" charset="2"/>
              </a:rPr>
              <a:t> </a:t>
            </a:r>
            <a:r>
              <a:rPr lang="en-US" altLang="ko-KR" sz="2800" dirty="0">
                <a:solidFill>
                  <a:srgbClr val="FF0080"/>
                </a:solidFill>
                <a:ea typeface="나눔고딕"/>
                <a:cs typeface="나눔고딕"/>
                <a:sym typeface="Wingdings" pitchFamily="2" charset="2"/>
              </a:rPr>
              <a:t>belonging</a:t>
            </a:r>
            <a:r>
              <a:rPr lang="en-US" altLang="ko-KR" sz="2800" dirty="0" smtClean="0">
                <a:solidFill>
                  <a:srgbClr val="000000"/>
                </a:solidFill>
                <a:ea typeface="나눔고딕"/>
                <a:cs typeface="나눔고딕"/>
                <a:sym typeface="Wingdings" pitchFamily="2" charset="2"/>
              </a:rPr>
              <a:t>)</a:t>
            </a:r>
            <a:endParaRPr lang="en-US" altLang="ko-KR" sz="2800" dirty="0">
              <a:solidFill>
                <a:srgbClr val="000000"/>
              </a:solidFill>
              <a:ea typeface="나눔고딕"/>
              <a:cs typeface="나눔고딕"/>
              <a:sym typeface="Wingdings" pitchFamily="2" charset="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96769" y="3996093"/>
            <a:ext cx="70769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2800" dirty="0">
                <a:ea typeface="나눔고딕"/>
                <a:cs typeface="나눔고딕"/>
                <a:sym typeface="Wingdings" pitchFamily="2" charset="2"/>
              </a:rPr>
              <a:t>B: </a:t>
            </a:r>
            <a:r>
              <a:rPr lang="en-US" altLang="ko-KR" sz="2800" dirty="0" smtClean="0">
                <a:ea typeface="나눔고딕"/>
                <a:cs typeface="나눔고딕"/>
                <a:sym typeface="Wingdings" pitchFamily="2" charset="2"/>
              </a:rPr>
              <a:t>	</a:t>
            </a:r>
            <a:r>
              <a:rPr lang="en-US" altLang="ko-KR" sz="2800" dirty="0">
                <a:ea typeface="나눔고딕"/>
                <a:cs typeface="나눔고딕"/>
                <a:sym typeface="Wingdings" pitchFamily="2" charset="2"/>
              </a:rPr>
              <a:t>	</a:t>
            </a:r>
            <a:r>
              <a:rPr lang="ko-KR" altLang="en-US" sz="2800" dirty="0">
                <a:solidFill>
                  <a:srgbClr val="0080FF"/>
                </a:solidFill>
                <a:ea typeface="나눔고딕"/>
                <a:cs typeface="나눔고딕"/>
                <a:sym typeface="Wingdings" pitchFamily="2" charset="2"/>
              </a:rPr>
              <a:t>마크</a:t>
            </a:r>
            <a:r>
              <a:rPr lang="ko-KR" altLang="en-US" sz="2800" dirty="0">
                <a:ea typeface="나눔고딕"/>
                <a:cs typeface="나눔고딕"/>
                <a:sym typeface="Wingdings" pitchFamily="2" charset="2"/>
              </a:rPr>
              <a:t>  </a:t>
            </a:r>
            <a:r>
              <a:rPr lang="ko-KR" altLang="en-US" sz="2800" b="1" dirty="0">
                <a:solidFill>
                  <a:srgbClr val="FF0080"/>
                </a:solidFill>
                <a:ea typeface="나눔고딕"/>
                <a:cs typeface="나눔고딕"/>
                <a:sym typeface="Wingdings" pitchFamily="2" charset="2"/>
              </a:rPr>
              <a:t>거</a:t>
            </a:r>
            <a:r>
              <a:rPr lang="ko-KR" altLang="en-US" sz="2800" dirty="0">
                <a:solidFill>
                  <a:srgbClr val="000000"/>
                </a:solidFill>
                <a:ea typeface="나눔고딕"/>
                <a:cs typeface="나눔고딕"/>
                <a:sym typeface="Wingdings" pitchFamily="2" charset="2"/>
              </a:rPr>
              <a:t>예요</a:t>
            </a:r>
            <a:r>
              <a:rPr lang="ko-KR" altLang="en-US" sz="2800" dirty="0" smtClean="0">
                <a:solidFill>
                  <a:srgbClr val="000000"/>
                </a:solidFill>
                <a:ea typeface="나눔고딕"/>
                <a:cs typeface="나눔고딕"/>
                <a:sym typeface="Wingdings" pitchFamily="2" charset="2"/>
              </a:rPr>
              <a:t>.</a:t>
            </a:r>
            <a:r>
              <a:rPr lang="en-US" altLang="ko-KR" sz="2800" dirty="0">
                <a:solidFill>
                  <a:srgbClr val="000000"/>
                </a:solidFill>
                <a:ea typeface="나눔고딕"/>
                <a:cs typeface="나눔고딕"/>
                <a:sym typeface="Wingdings" pitchFamily="2" charset="2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ea typeface="나눔고딕"/>
                <a:cs typeface="나눔고딕"/>
                <a:sym typeface="Wingdings" pitchFamily="2" charset="2"/>
              </a:rPr>
              <a:t>		(</a:t>
            </a:r>
            <a:r>
              <a:rPr lang="en-US" altLang="ko-KR" sz="2800" dirty="0" smtClean="0">
                <a:solidFill>
                  <a:srgbClr val="0080FF"/>
                </a:solidFill>
                <a:ea typeface="나눔고딕"/>
                <a:cs typeface="나눔고딕"/>
                <a:sym typeface="Wingdings" pitchFamily="2" charset="2"/>
              </a:rPr>
              <a:t>Mark’s</a:t>
            </a:r>
            <a:r>
              <a:rPr lang="en-US" altLang="ko-KR" sz="2800" dirty="0" smtClean="0">
                <a:solidFill>
                  <a:srgbClr val="000000"/>
                </a:solidFill>
                <a:ea typeface="나눔고딕"/>
                <a:cs typeface="나눔고딕"/>
                <a:sym typeface="Wingdings" pitchFamily="2" charset="2"/>
              </a:rPr>
              <a:t> </a:t>
            </a:r>
            <a:r>
              <a:rPr lang="en-US" altLang="ko-KR" sz="2800" dirty="0">
                <a:solidFill>
                  <a:srgbClr val="FF0080"/>
                </a:solidFill>
                <a:ea typeface="나눔고딕"/>
                <a:cs typeface="나눔고딕"/>
                <a:sym typeface="Wingdings" pitchFamily="2" charset="2"/>
              </a:rPr>
              <a:t>belonging</a:t>
            </a:r>
            <a:r>
              <a:rPr lang="en-US" altLang="ko-KR" sz="2800" dirty="0" smtClean="0">
                <a:solidFill>
                  <a:srgbClr val="000000"/>
                </a:solidFill>
                <a:ea typeface="나눔고딕"/>
                <a:cs typeface="나눔고딕"/>
                <a:sym typeface="Wingdings" pitchFamily="2" charset="2"/>
              </a:rPr>
              <a:t>)</a:t>
            </a:r>
            <a:endParaRPr lang="en-US" altLang="ko-KR" sz="2800" dirty="0">
              <a:solidFill>
                <a:srgbClr val="000000"/>
              </a:solidFill>
              <a:ea typeface="나눔고딕"/>
              <a:cs typeface="나눔고딕"/>
              <a:sym typeface="Wingdings" pitchFamily="2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96769" y="5187353"/>
            <a:ext cx="65675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sz="2800" dirty="0">
                <a:ea typeface="나눔고딕"/>
                <a:cs typeface="나눔고딕"/>
                <a:sym typeface="Wingdings" pitchFamily="2" charset="2"/>
              </a:rPr>
              <a:t>A: 	</a:t>
            </a:r>
            <a:r>
              <a:rPr lang="ko-KR" altLang="en-US" sz="2800" dirty="0" smtClean="0">
                <a:ea typeface="나눔고딕"/>
                <a:cs typeface="나눔고딕"/>
                <a:sym typeface="Wingdings" pitchFamily="2" charset="2"/>
              </a:rPr>
              <a:t>     </a:t>
            </a:r>
            <a:r>
              <a:rPr lang="ko-KR" altLang="en-US" sz="2800" dirty="0" smtClean="0">
                <a:solidFill>
                  <a:srgbClr val="0080FF"/>
                </a:solidFill>
                <a:ea typeface="나눔고딕"/>
                <a:cs typeface="나눔고딕"/>
                <a:sym typeface="Wingdings" pitchFamily="2" charset="2"/>
              </a:rPr>
              <a:t>누구</a:t>
            </a:r>
            <a:r>
              <a:rPr lang="ko-KR" altLang="en-US" sz="2800" dirty="0" smtClean="0">
                <a:ea typeface="나눔고딕"/>
                <a:cs typeface="나눔고딕"/>
                <a:sym typeface="Wingdings" pitchFamily="2" charset="2"/>
              </a:rPr>
              <a:t>  </a:t>
            </a:r>
            <a:r>
              <a:rPr lang="ko-KR" altLang="en-US" sz="2800" b="1" dirty="0">
                <a:solidFill>
                  <a:srgbClr val="FF0080"/>
                </a:solidFill>
                <a:ea typeface="나눔고딕"/>
                <a:cs typeface="나눔고딕"/>
                <a:sym typeface="Wingdings" pitchFamily="2" charset="2"/>
              </a:rPr>
              <a:t>거</a:t>
            </a:r>
            <a:r>
              <a:rPr lang="ko-KR" altLang="en-US" sz="2800" dirty="0">
                <a:solidFill>
                  <a:srgbClr val="000000"/>
                </a:solidFill>
                <a:ea typeface="나눔고딕"/>
                <a:cs typeface="나눔고딕"/>
                <a:sym typeface="Wingdings" pitchFamily="2" charset="2"/>
              </a:rPr>
              <a:t>예요?</a:t>
            </a:r>
            <a:r>
              <a:rPr lang="en-US" altLang="ko-KR" sz="2800" dirty="0">
                <a:solidFill>
                  <a:srgbClr val="000000"/>
                </a:solidFill>
                <a:ea typeface="나눔고딕"/>
                <a:cs typeface="나눔고딕"/>
                <a:sym typeface="Wingdings" pitchFamily="2" charset="2"/>
              </a:rPr>
              <a:t>	</a:t>
            </a:r>
            <a:r>
              <a:rPr lang="en-US" altLang="ko-KR" sz="2800" dirty="0" smtClean="0">
                <a:solidFill>
                  <a:srgbClr val="000000"/>
                </a:solidFill>
                <a:ea typeface="나눔고딕"/>
                <a:cs typeface="나눔고딕"/>
                <a:sym typeface="Wingdings" pitchFamily="2" charset="2"/>
              </a:rPr>
              <a:t>	(</a:t>
            </a:r>
            <a:r>
              <a:rPr lang="en-US" altLang="ko-KR" sz="2800" dirty="0">
                <a:solidFill>
                  <a:srgbClr val="0080FF"/>
                </a:solidFill>
                <a:ea typeface="나눔고딕"/>
                <a:cs typeface="나눔고딕"/>
                <a:sym typeface="Wingdings" pitchFamily="2" charset="2"/>
              </a:rPr>
              <a:t>whose</a:t>
            </a:r>
            <a:r>
              <a:rPr lang="en-US" altLang="ko-KR" sz="2800" dirty="0">
                <a:solidFill>
                  <a:srgbClr val="000000"/>
                </a:solidFill>
                <a:ea typeface="나눔고딕"/>
                <a:cs typeface="나눔고딕"/>
                <a:sym typeface="Wingdings" pitchFamily="2" charset="2"/>
              </a:rPr>
              <a:t> </a:t>
            </a:r>
            <a:r>
              <a:rPr lang="en-US" altLang="ko-KR" sz="2800" dirty="0">
                <a:solidFill>
                  <a:srgbClr val="FF0080"/>
                </a:solidFill>
                <a:ea typeface="나눔고딕"/>
                <a:cs typeface="나눔고딕"/>
                <a:sym typeface="Wingdings" pitchFamily="2" charset="2"/>
              </a:rPr>
              <a:t>belonging</a:t>
            </a:r>
            <a:r>
              <a:rPr lang="en-US" altLang="ko-KR" sz="2800" dirty="0">
                <a:solidFill>
                  <a:srgbClr val="000000"/>
                </a:solidFill>
                <a:ea typeface="나눔고딕"/>
                <a:cs typeface="나눔고딕"/>
                <a:sym typeface="Wingdings" pitchFamily="2" charset="2"/>
              </a:rPr>
              <a:t>)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96769" y="5710900"/>
            <a:ext cx="69707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en-US" altLang="ko-KR" sz="2800" dirty="0">
                <a:ea typeface="나눔고딕"/>
                <a:cs typeface="나눔고딕"/>
                <a:sym typeface="Wingdings" pitchFamily="2" charset="2"/>
              </a:rPr>
              <a:t>B: </a:t>
            </a:r>
            <a:r>
              <a:rPr lang="en-US" altLang="ko-KR" sz="2800" dirty="0" smtClean="0">
                <a:ea typeface="나눔고딕"/>
                <a:cs typeface="나눔고딕"/>
                <a:sym typeface="Wingdings" pitchFamily="2" charset="2"/>
              </a:rPr>
              <a:t>	</a:t>
            </a:r>
            <a:r>
              <a:rPr lang="en-US" altLang="ko-KR" sz="2800" dirty="0">
                <a:ea typeface="나눔고딕"/>
                <a:cs typeface="나눔고딕"/>
                <a:sym typeface="Wingdings" pitchFamily="2" charset="2"/>
              </a:rPr>
              <a:t>	</a:t>
            </a:r>
            <a:r>
              <a:rPr lang="ko-KR" altLang="en-US" sz="2800" dirty="0">
                <a:solidFill>
                  <a:srgbClr val="0080FF"/>
                </a:solidFill>
                <a:ea typeface="나눔고딕"/>
                <a:cs typeface="나눔고딕"/>
                <a:sym typeface="Wingdings" pitchFamily="2" charset="2"/>
              </a:rPr>
              <a:t>제</a:t>
            </a:r>
            <a:r>
              <a:rPr lang="ko-KR" altLang="en-US" sz="2800" dirty="0">
                <a:ea typeface="나눔고딕"/>
                <a:cs typeface="나눔고딕"/>
                <a:sym typeface="Wingdings" pitchFamily="2" charset="2"/>
              </a:rPr>
              <a:t>  </a:t>
            </a:r>
            <a:r>
              <a:rPr lang="ko-KR" altLang="en-US" sz="2800" b="1" dirty="0">
                <a:solidFill>
                  <a:srgbClr val="FF0080"/>
                </a:solidFill>
                <a:ea typeface="나눔고딕"/>
                <a:cs typeface="나눔고딕"/>
                <a:sym typeface="Wingdings" pitchFamily="2" charset="2"/>
              </a:rPr>
              <a:t>거</a:t>
            </a:r>
            <a:r>
              <a:rPr lang="ko-KR" altLang="en-US" sz="2800" dirty="0">
                <a:solidFill>
                  <a:srgbClr val="000000"/>
                </a:solidFill>
                <a:ea typeface="나눔고딕"/>
                <a:cs typeface="나눔고딕"/>
                <a:sym typeface="Wingdings" pitchFamily="2" charset="2"/>
              </a:rPr>
              <a:t>예요.          </a:t>
            </a:r>
            <a:r>
              <a:rPr lang="ko-KR" altLang="en-US" sz="2800" dirty="0" smtClean="0">
                <a:solidFill>
                  <a:srgbClr val="000000"/>
                </a:solidFill>
                <a:ea typeface="나눔고딕"/>
                <a:cs typeface="나눔고딕"/>
                <a:sym typeface="Wingdings" pitchFamily="2" charset="2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ea typeface="나눔고딕"/>
                <a:cs typeface="나눔고딕"/>
                <a:sym typeface="Wingdings" pitchFamily="2" charset="2"/>
              </a:rPr>
              <a:t>(</a:t>
            </a:r>
            <a:r>
              <a:rPr lang="en-US" altLang="ko-KR" sz="2800" dirty="0">
                <a:solidFill>
                  <a:srgbClr val="0080FF"/>
                </a:solidFill>
                <a:ea typeface="나눔고딕"/>
                <a:cs typeface="나눔고딕"/>
                <a:sym typeface="Wingdings" pitchFamily="2" charset="2"/>
              </a:rPr>
              <a:t>my</a:t>
            </a:r>
            <a:r>
              <a:rPr lang="en-US" altLang="ko-KR" sz="2800" dirty="0">
                <a:solidFill>
                  <a:srgbClr val="000000"/>
                </a:solidFill>
                <a:ea typeface="나눔고딕"/>
                <a:cs typeface="나눔고딕"/>
                <a:sym typeface="Wingdings" pitchFamily="2" charset="2"/>
              </a:rPr>
              <a:t> </a:t>
            </a:r>
            <a:r>
              <a:rPr lang="en-US" altLang="ko-KR" sz="2800" dirty="0">
                <a:solidFill>
                  <a:srgbClr val="FF0080"/>
                </a:solidFill>
                <a:ea typeface="나눔고딕"/>
                <a:cs typeface="나눔고딕"/>
                <a:sym typeface="Wingdings" pitchFamily="2" charset="2"/>
              </a:rPr>
              <a:t>belonging</a:t>
            </a:r>
            <a:r>
              <a:rPr lang="en-US" altLang="ko-KR" sz="2800" dirty="0">
                <a:solidFill>
                  <a:srgbClr val="000000"/>
                </a:solidFill>
                <a:ea typeface="나눔고딕"/>
                <a:cs typeface="나눔고딕"/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81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g-15841_1280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446" y="2156271"/>
            <a:ext cx="1437050" cy="1566013"/>
          </a:xfrm>
          <a:prstGeom prst="rect">
            <a:avLst/>
          </a:prstGeom>
        </p:spPr>
      </p:pic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199381"/>
              </p:ext>
            </p:extLst>
          </p:nvPr>
        </p:nvGraphicFramePr>
        <p:xfrm>
          <a:off x="192646" y="665637"/>
          <a:ext cx="877338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1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3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 Black"/>
                          <a:cs typeface="Arial Black"/>
                        </a:rPr>
                        <a:t>G</a:t>
                      </a:r>
                      <a:r>
                        <a:rPr lang="en-US" altLang="ko-KR" sz="2800" dirty="0" smtClean="0">
                          <a:latin typeface="Arial Black"/>
                          <a:cs typeface="Arial Black"/>
                        </a:rPr>
                        <a:t>4.4</a:t>
                      </a:r>
                      <a:endParaRPr lang="en-US" sz="2800" dirty="0">
                        <a:latin typeface="Arial Black"/>
                        <a:cs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smtClean="0">
                          <a:latin typeface="+mn-lt"/>
                          <a:ea typeface="나눔고딕"/>
                          <a:cs typeface="나눔고딕"/>
                        </a:rPr>
                        <a:t>Expressing possessive relations:</a:t>
                      </a:r>
                      <a:r>
                        <a:rPr lang="en-US" sz="2100" b="1" baseline="0" dirty="0" smtClean="0">
                          <a:latin typeface="+mn-lt"/>
                          <a:ea typeface="나눔고딕"/>
                          <a:cs typeface="나눔고딕"/>
                        </a:rPr>
                        <a:t> N1 (possessor) N2 (possessed)</a:t>
                      </a:r>
                      <a:r>
                        <a:rPr lang="en-US" sz="2100" b="1" dirty="0" smtClean="0">
                          <a:latin typeface="+mn-lt"/>
                          <a:ea typeface="나눔고딕"/>
                          <a:cs typeface="나눔고딕"/>
                        </a:rPr>
                        <a:t> </a:t>
                      </a:r>
                      <a:endParaRPr lang="en-US" sz="2100" b="1" dirty="0">
                        <a:latin typeface="+mn-lt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35155" y="2211918"/>
            <a:ext cx="8484715" cy="151036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54532" y="1383399"/>
            <a:ext cx="7234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atin typeface="나눔고딕"/>
                <a:ea typeface="나눔고딕"/>
                <a:cs typeface="나눔고딕"/>
              </a:rPr>
              <a:t>보기와 같이 묻고 대답하세요</a:t>
            </a:r>
            <a:r>
              <a:rPr lang="en-US" altLang="ko-KR" sz="2200" b="1" dirty="0" smtClean="0">
                <a:latin typeface="나눔고딕"/>
                <a:ea typeface="나눔고딕"/>
                <a:cs typeface="나눔고딕"/>
              </a:rPr>
              <a:t>.</a:t>
            </a:r>
            <a:endParaRPr lang="en-US" sz="2200" b="1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73477" y="1756161"/>
            <a:ext cx="4990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 and answer the questions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 in example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090630" y="2303659"/>
            <a:ext cx="4605362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2400" b="1" dirty="0" smtClean="0">
                <a:solidFill>
                  <a:srgbClr val="008000"/>
                </a:solidFill>
                <a:latin typeface="나눔고딕"/>
                <a:ea typeface="나눔고딕"/>
                <a:cs typeface="나눔고딕"/>
              </a:rPr>
              <a:t>&lt;</a:t>
            </a:r>
            <a:r>
              <a:rPr lang="ko-KR" altLang="en-US" sz="2400" b="1" dirty="0" smtClean="0">
                <a:solidFill>
                  <a:srgbClr val="008000"/>
                </a:solidFill>
                <a:latin typeface="나눔고딕"/>
                <a:ea typeface="나눔고딕"/>
                <a:cs typeface="나눔고딕"/>
              </a:rPr>
              <a:t>보기</a:t>
            </a:r>
            <a:r>
              <a:rPr lang="ko-KR" altLang="ko-KR" sz="2400" b="1" dirty="0">
                <a:solidFill>
                  <a:srgbClr val="008000"/>
                </a:solidFill>
                <a:latin typeface="나눔고딕"/>
                <a:ea typeface="나눔고딕"/>
                <a:cs typeface="나눔고딕"/>
              </a:rPr>
              <a:t>&gt;</a:t>
            </a:r>
            <a:r>
              <a:rPr lang="en-US" altLang="ko-KR" sz="2400" b="1" dirty="0">
                <a:solidFill>
                  <a:srgbClr val="008000"/>
                </a:solidFill>
                <a:latin typeface="나눔고딕"/>
                <a:ea typeface="나눔고딕"/>
                <a:cs typeface="나눔고딕"/>
              </a:rPr>
              <a:t>	</a:t>
            </a:r>
            <a:r>
              <a:rPr lang="en-US" altLang="ko-KR" sz="24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[</a:t>
            </a:r>
            <a:r>
              <a:rPr lang="ko-KR" altLang="en-US" sz="2400" b="1" dirty="0" smtClean="0">
                <a:latin typeface="나눔고딕"/>
                <a:ea typeface="나눔고딕"/>
                <a:cs typeface="나눔고딕"/>
              </a:rPr>
              <a:t>리사 </a:t>
            </a:r>
            <a:r>
              <a:rPr lang="en-US" altLang="ko-KR" sz="2400" b="1" dirty="0" smtClean="0">
                <a:latin typeface="나눔고딕"/>
                <a:ea typeface="나눔고딕"/>
                <a:cs typeface="나눔고딕"/>
              </a:rPr>
              <a:t>/ </a:t>
            </a:r>
            <a:r>
              <a:rPr lang="ko-KR" altLang="en-US" sz="2400" b="1" dirty="0" smtClean="0">
                <a:latin typeface="나눔고딕"/>
                <a:ea typeface="나눔고딕"/>
                <a:cs typeface="나눔고딕"/>
              </a:rPr>
              <a:t>가방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] </a:t>
            </a:r>
            <a:endParaRPr lang="en-US" altLang="ko-KR" sz="2400" b="1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pPr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2400" b="1" dirty="0" smtClean="0">
                <a:latin typeface="나눔고딕"/>
                <a:ea typeface="나눔고딕"/>
                <a:cs typeface="나눔고딕"/>
              </a:rPr>
              <a:t>가</a:t>
            </a:r>
            <a:r>
              <a:rPr lang="en-US" altLang="ko-KR" sz="2400" b="1" dirty="0" smtClean="0">
                <a:latin typeface="나눔고딕"/>
                <a:ea typeface="나눔고딕"/>
                <a:cs typeface="나눔고딕"/>
              </a:rPr>
              <a:t>:</a:t>
            </a:r>
            <a:r>
              <a:rPr lang="ko-KR" altLang="en-US" sz="2400" b="1" dirty="0" smtClean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400" b="1" dirty="0" smtClean="0">
                <a:solidFill>
                  <a:srgbClr val="0080FF"/>
                </a:solidFill>
                <a:latin typeface="나눔고딕"/>
                <a:ea typeface="나눔고딕"/>
                <a:cs typeface="나눔고딕"/>
              </a:rPr>
              <a:t>누구</a:t>
            </a:r>
            <a:r>
              <a:rPr lang="ko-KR" altLang="en-US" sz="2400" b="1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가방이에요?		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	</a:t>
            </a:r>
          </a:p>
          <a:p>
            <a:pPr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나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:</a:t>
            </a:r>
            <a:r>
              <a:rPr lang="ko-KR" altLang="en-US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400" b="1" dirty="0" smtClean="0">
                <a:solidFill>
                  <a:srgbClr val="0080FF"/>
                </a:solidFill>
                <a:latin typeface="나눔고딕"/>
                <a:ea typeface="나눔고딕"/>
                <a:cs typeface="나눔고딕"/>
              </a:rPr>
              <a:t>리사</a:t>
            </a:r>
            <a:r>
              <a:rPr lang="ko-KR" altLang="en-US" sz="2400" b="1" dirty="0" smtClean="0">
                <a:solidFill>
                  <a:srgbClr val="FF0080"/>
                </a:solidFill>
                <a:latin typeface="나눔고딕"/>
                <a:ea typeface="나눔고딕"/>
                <a:cs typeface="나눔고딕"/>
              </a:rPr>
              <a:t>의</a:t>
            </a:r>
            <a:r>
              <a:rPr lang="ko-KR" altLang="en-US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 </a:t>
            </a:r>
            <a:r>
              <a:rPr lang="ko-KR" altLang="en-US" sz="24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가방이에요.</a:t>
            </a:r>
          </a:p>
        </p:txBody>
      </p:sp>
      <p:pic>
        <p:nvPicPr>
          <p:cNvPr id="8" name="Picture 7" descr="frog-1446244_640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512" y="4192590"/>
            <a:ext cx="2293674" cy="15231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5989" y="6068557"/>
            <a:ext cx="1853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[</a:t>
            </a:r>
            <a:r>
              <a:rPr lang="ko-KR" altLang="en-US" sz="2400" b="1" dirty="0" smtClean="0">
                <a:latin typeface="나눔고딕"/>
                <a:ea typeface="나눔고딕"/>
                <a:cs typeface="나눔고딕"/>
              </a:rPr>
              <a:t>스티브 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/ </a:t>
            </a:r>
            <a:r>
              <a:rPr lang="ko-KR" altLang="en-US" sz="2400" b="1" dirty="0" smtClean="0">
                <a:latin typeface="나눔고딕"/>
                <a:ea typeface="나눔고딕"/>
                <a:cs typeface="나눔고딕"/>
              </a:rPr>
              <a:t>펜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] </a:t>
            </a:r>
            <a:endParaRPr lang="en-US" altLang="ko-KR" sz="2400" b="1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10" name="Picture 9" descr="computer-154114_1280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5486" y="4104385"/>
            <a:ext cx="2303919" cy="17333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06118" y="6068557"/>
            <a:ext cx="2431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[</a:t>
            </a:r>
            <a:r>
              <a:rPr lang="ko-KR" altLang="en-US" sz="2400" b="1" dirty="0" smtClean="0">
                <a:latin typeface="나눔고딕"/>
                <a:ea typeface="나눔고딕"/>
                <a:cs typeface="나눔고딕"/>
              </a:rPr>
              <a:t>선생님 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/ </a:t>
            </a:r>
            <a:r>
              <a:rPr lang="ko-KR" altLang="en-US" sz="2400" b="1" dirty="0" smtClean="0">
                <a:latin typeface="나눔고딕"/>
                <a:ea typeface="나눔고딕"/>
                <a:cs typeface="나눔고딕"/>
              </a:rPr>
              <a:t>컴퓨터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] </a:t>
            </a:r>
            <a:endParaRPr lang="en-US" altLang="ko-KR" sz="2400" b="1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12" name="Picture 11" descr="girl-510444_1920.jp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3305" y="3885572"/>
            <a:ext cx="1757350" cy="20579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99839" y="6068557"/>
            <a:ext cx="214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[</a:t>
            </a:r>
            <a:r>
              <a:rPr lang="ko-KR" altLang="en-US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여동생</a:t>
            </a:r>
            <a:r>
              <a:rPr lang="ko-KR" altLang="en-US" sz="2400" b="1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400" b="1" dirty="0">
                <a:latin typeface="나눔고딕"/>
                <a:ea typeface="나눔고딕"/>
                <a:cs typeface="나눔고딕"/>
              </a:rPr>
              <a:t>/ </a:t>
            </a:r>
            <a:r>
              <a:rPr lang="ko-KR" altLang="en-US" sz="2400" b="1" dirty="0" smtClean="0">
                <a:latin typeface="나눔고딕"/>
                <a:ea typeface="나눔고딕"/>
                <a:cs typeface="나눔고딕"/>
              </a:rPr>
              <a:t>우산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] </a:t>
            </a:r>
            <a:endParaRPr lang="en-US" altLang="ko-KR" sz="2400" b="1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17120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23603</TotalTime>
  <Words>763</Words>
  <Application>Microsoft Office PowerPoint</Application>
  <PresentationFormat>On-screen Show (4:3)</PresentationFormat>
  <Paragraphs>266</Paragraphs>
  <Slides>21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맑은 고딕</vt:lpstr>
      <vt:lpstr>宋体</vt:lpstr>
      <vt:lpstr>Arial</vt:lpstr>
      <vt:lpstr>Arial Black</vt:lpstr>
      <vt:lpstr>Calibri</vt:lpstr>
      <vt:lpstr>굴림</vt:lpstr>
      <vt:lpstr>Wingdings</vt:lpstr>
      <vt:lpstr>나눔고딕</vt:lpstr>
      <vt:lpstr>Office Theme</vt:lpstr>
      <vt:lpstr>4과  집  [At Home] Conversation 2 Whose room is this?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1과  인사 [Greetings]</dc:title>
  <dc:creator>Jee Hyun Lee</dc:creator>
  <cp:lastModifiedBy>Wonhee Lee</cp:lastModifiedBy>
  <cp:revision>415</cp:revision>
  <dcterms:created xsi:type="dcterms:W3CDTF">2016-01-01T05:24:28Z</dcterms:created>
  <dcterms:modified xsi:type="dcterms:W3CDTF">2018-10-03T23:21:14Z</dcterms:modified>
</cp:coreProperties>
</file>