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62" r:id="rId2"/>
    <p:sldId id="368" r:id="rId3"/>
    <p:sldId id="494" r:id="rId4"/>
    <p:sldId id="495" r:id="rId5"/>
    <p:sldId id="374" r:id="rId6"/>
    <p:sldId id="496" r:id="rId7"/>
    <p:sldId id="48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y Kim" initials="M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0"/>
    <a:srgbClr val="EFC0E9"/>
    <a:srgbClr val="F2D1F3"/>
    <a:srgbClr val="E89DE6"/>
    <a:srgbClr val="FF6FCF"/>
    <a:srgbClr val="66CCFF"/>
    <a:srgbClr val="CCFF66"/>
    <a:srgbClr val="66FFCC"/>
    <a:srgbClr val="FFCC66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32EFB-753D-EC41-B95F-D7EF6CFD26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F6E92-38E5-FA4C-BF11-4F7A6F24D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39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6E92-38E5-FA4C-BF11-4F7A6F24D3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3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 smtClean="0"/>
              <a:t>http://</a:t>
            </a:r>
            <a:r>
              <a:rPr lang="pl-PL" sz="1200" dirty="0" err="1" smtClean="0"/>
              <a:t>www.korean.go.kr</a:t>
            </a:r>
            <a:r>
              <a:rPr lang="pl-PL" sz="1200" dirty="0" smtClean="0"/>
              <a:t>/</a:t>
            </a:r>
            <a:r>
              <a:rPr lang="pl-PL" sz="1200" dirty="0" err="1" smtClean="0"/>
              <a:t>front_eng</a:t>
            </a:r>
            <a:r>
              <a:rPr lang="pl-PL" sz="1200" dirty="0" smtClean="0"/>
              <a:t>/</a:t>
            </a:r>
            <a:r>
              <a:rPr lang="pl-PL" sz="1200" dirty="0" err="1" smtClean="0"/>
              <a:t>roman</a:t>
            </a:r>
            <a:r>
              <a:rPr lang="pl-PL" sz="1200" dirty="0" smtClean="0"/>
              <a:t>/roman_01.do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6E92-38E5-FA4C-BF11-4F7A6F24D3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3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6E92-38E5-FA4C-BF11-4F7A6F24D3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3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6E92-38E5-FA4C-BF11-4F7A6F24D3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6E92-38E5-FA4C-BF11-4F7A6F24D3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3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F6E92-38E5-FA4C-BF11-4F7A6F24D3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69B4-6D39-0B48-AC1B-8FE0E9454C7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DCE-9B12-AF4A-AC79-F01DDDD7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9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69B4-6D39-0B48-AC1B-8FE0E9454C7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DCE-9B12-AF4A-AC79-F01DDDD7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4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69B4-6D39-0B48-AC1B-8FE0E9454C7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DCE-9B12-AF4A-AC79-F01DDDD7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0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69B4-6D39-0B48-AC1B-8FE0E9454C7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DCE-9B12-AF4A-AC79-F01DDDD7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3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69B4-6D39-0B48-AC1B-8FE0E9454C7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DCE-9B12-AF4A-AC79-F01DDDD7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2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69B4-6D39-0B48-AC1B-8FE0E9454C7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DCE-9B12-AF4A-AC79-F01DDDD7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5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69B4-6D39-0B48-AC1B-8FE0E9454C7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DCE-9B12-AF4A-AC79-F01DDDD7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69B4-6D39-0B48-AC1B-8FE0E9454C7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DCE-9B12-AF4A-AC79-F01DDDD7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69B4-6D39-0B48-AC1B-8FE0E9454C7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DCE-9B12-AF4A-AC79-F01DDDD7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8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69B4-6D39-0B48-AC1B-8FE0E9454C7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DCE-9B12-AF4A-AC79-F01DDDD7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3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69B4-6D39-0B48-AC1B-8FE0E9454C7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EDCE-9B12-AF4A-AC79-F01DDDD7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1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069B4-6D39-0B48-AC1B-8FE0E9454C7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EDCE-9B12-AF4A-AC79-F01DDDD7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9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y_2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14626" y="0"/>
            <a:ext cx="7261542" cy="6994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4883" y="2232117"/>
            <a:ext cx="27280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 smtClean="0">
                <a:latin typeface="Arial Black"/>
                <a:cs typeface="Arial Black"/>
              </a:rPr>
              <a:t>Part </a:t>
            </a:r>
            <a:r>
              <a:rPr lang="en-US" sz="3200" u="sng" dirty="0">
                <a:latin typeface="Arial Black"/>
                <a:cs typeface="Arial Black"/>
              </a:rPr>
              <a:t>4</a:t>
            </a:r>
            <a:endParaRPr lang="en-US" sz="3200" u="sng" dirty="0" smtClean="0">
              <a:latin typeface="Arial Black"/>
              <a:cs typeface="Arial Black"/>
            </a:endParaRPr>
          </a:p>
          <a:p>
            <a:pPr algn="ctr"/>
            <a:endParaRPr lang="en-US" sz="3200" dirty="0">
              <a:latin typeface="Arial Black"/>
              <a:cs typeface="Arial Black"/>
            </a:endParaRPr>
          </a:p>
          <a:p>
            <a:pPr algn="ctr"/>
            <a:r>
              <a:rPr lang="en-US" sz="3200" dirty="0" smtClean="0">
                <a:latin typeface="Arial Black"/>
                <a:cs typeface="Arial Black"/>
              </a:rPr>
              <a:t>Appendix </a:t>
            </a:r>
          </a:p>
          <a:p>
            <a:pPr algn="ctr"/>
            <a:r>
              <a:rPr lang="en-US" sz="3200" dirty="0" smtClean="0">
                <a:latin typeface="Arial Black"/>
                <a:cs typeface="Arial Black"/>
              </a:rPr>
              <a:t>&amp;</a:t>
            </a:r>
          </a:p>
          <a:p>
            <a:pPr algn="ctr"/>
            <a:r>
              <a:rPr lang="en-US" sz="3200" dirty="0" smtClean="0">
                <a:latin typeface="Arial Black"/>
                <a:cs typeface="Arial Black"/>
              </a:rPr>
              <a:t>References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77200" y="5839202"/>
            <a:ext cx="955040" cy="927358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6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40330"/>
              </p:ext>
            </p:extLst>
          </p:nvPr>
        </p:nvGraphicFramePr>
        <p:xfrm>
          <a:off x="1000501" y="446876"/>
          <a:ext cx="7369074" cy="858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90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58569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Arial Black"/>
                          <a:cs typeface="Arial Black"/>
                        </a:rPr>
                        <a:t>The names of the letters </a:t>
                      </a:r>
                      <a:endParaRPr lang="en-US" sz="3600" b="0" dirty="0">
                        <a:latin typeface="Arial Black"/>
                        <a:cs typeface="Arial Black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3290" y="5641343"/>
            <a:ext cx="56566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200" dirty="0" smtClean="0"/>
              <a:t>Modern (New)Version: C + </a:t>
            </a:r>
            <a:r>
              <a:rPr lang="ko-KR" altLang="en-US" sz="2200" dirty="0" smtClean="0"/>
              <a:t>이 </a:t>
            </a:r>
            <a:r>
              <a:rPr lang="en-US" altLang="ko-KR" sz="2200" dirty="0" smtClean="0"/>
              <a:t>C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+ </a:t>
            </a:r>
            <a:r>
              <a:rPr lang="ko-KR" altLang="en-US" sz="2200" dirty="0" smtClean="0"/>
              <a:t>은</a:t>
            </a:r>
            <a:endParaRPr lang="en-US" altLang="ko-KR" sz="2200" dirty="0" smtClean="0"/>
          </a:p>
          <a:p>
            <a:pPr algn="just"/>
            <a:r>
              <a:rPr lang="en-US" altLang="ko-KR" sz="2200" dirty="0" smtClean="0"/>
              <a:t>Notice </a:t>
            </a:r>
            <a:r>
              <a:rPr lang="en-US" altLang="ko-KR" sz="2200" dirty="0" smtClean="0"/>
              <a:t>that the name of each consonant letter begins and ends with the sound in question.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62632"/>
              </p:ext>
            </p:extLst>
          </p:nvPr>
        </p:nvGraphicFramePr>
        <p:xfrm>
          <a:off x="461769" y="1666409"/>
          <a:ext cx="8234891" cy="376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64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64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764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64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764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764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752456">
                <a:tc gridSpan="7"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8000"/>
                          </a:solidFill>
                        </a:rPr>
                        <a:t>Consonant letters </a:t>
                      </a:r>
                      <a:endParaRPr lang="en-US" sz="32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24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ㄱ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ㄴ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ㄷ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ㄹ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ㅁ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ㅂ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ㅅ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24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dirty="0" err="1" smtClean="0">
                          <a:latin typeface="나눔고딕"/>
                          <a:ea typeface="나눔고딕"/>
                          <a:cs typeface="나눔고딕"/>
                        </a:rPr>
                        <a:t>기윽</a:t>
                      </a:r>
                      <a:endParaRPr lang="en-US" altLang="ko-KR" sz="2400" b="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algn="ctr"/>
                      <a:r>
                        <a:rPr lang="en-US" sz="1800" b="0" dirty="0" smtClean="0">
                          <a:latin typeface="나눔고딕"/>
                          <a:ea typeface="나눔고딕"/>
                          <a:cs typeface="나눔고딕"/>
                        </a:rPr>
                        <a:t>(</a:t>
                      </a:r>
                      <a:r>
                        <a:rPr lang="ko-KR" altLang="en-US" sz="1800" b="0" dirty="0" smtClean="0">
                          <a:latin typeface="나눔고딕"/>
                          <a:ea typeface="나눔고딕"/>
                          <a:cs typeface="나눔고딕"/>
                        </a:rPr>
                        <a:t>기역</a:t>
                      </a:r>
                      <a:r>
                        <a:rPr lang="en-US" altLang="ko-KR" sz="1800" b="0" dirty="0" smtClean="0">
                          <a:latin typeface="나눔고딕"/>
                          <a:ea typeface="나눔고딕"/>
                          <a:cs typeface="나눔고딕"/>
                        </a:rPr>
                        <a:t>)</a:t>
                      </a:r>
                      <a:endParaRPr lang="en-US" sz="1800" b="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dirty="0" smtClean="0">
                          <a:latin typeface="나눔고딕"/>
                          <a:ea typeface="나눔고딕"/>
                          <a:cs typeface="나눔고딕"/>
                        </a:rPr>
                        <a:t>니은</a:t>
                      </a:r>
                      <a:endParaRPr lang="en-US" sz="2400" b="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dirty="0" err="1" smtClean="0">
                          <a:latin typeface="나눔고딕"/>
                          <a:ea typeface="나눔고딕"/>
                          <a:cs typeface="나눔고딕"/>
                        </a:rPr>
                        <a:t>디읃</a:t>
                      </a:r>
                      <a:endParaRPr lang="en-US" altLang="ko-KR" sz="2400" b="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algn="ctr"/>
                      <a:r>
                        <a:rPr lang="en-US" sz="1800" b="0" dirty="0" smtClean="0">
                          <a:latin typeface="나눔고딕"/>
                          <a:ea typeface="나눔고딕"/>
                          <a:cs typeface="나눔고딕"/>
                        </a:rPr>
                        <a:t>(</a:t>
                      </a:r>
                      <a:r>
                        <a:rPr lang="ko-KR" altLang="en-US" sz="1800" b="0" dirty="0" smtClean="0">
                          <a:latin typeface="나눔고딕"/>
                          <a:ea typeface="나눔고딕"/>
                          <a:cs typeface="나눔고딕"/>
                        </a:rPr>
                        <a:t>디귿</a:t>
                      </a:r>
                      <a:r>
                        <a:rPr lang="en-US" altLang="ko-KR" sz="1800" b="0" dirty="0" smtClean="0">
                          <a:latin typeface="나눔고딕"/>
                          <a:ea typeface="나눔고딕"/>
                          <a:cs typeface="나눔고딕"/>
                        </a:rPr>
                        <a:t>)</a:t>
                      </a:r>
                      <a:endParaRPr lang="en-US" sz="1800" b="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dirty="0" smtClean="0">
                          <a:latin typeface="나눔고딕"/>
                          <a:ea typeface="나눔고딕"/>
                          <a:cs typeface="나눔고딕"/>
                        </a:rPr>
                        <a:t>리을</a:t>
                      </a:r>
                      <a:endParaRPr lang="en-US" sz="2400" b="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dirty="0" smtClean="0">
                          <a:latin typeface="나눔고딕"/>
                          <a:ea typeface="나눔고딕"/>
                          <a:cs typeface="나눔고딕"/>
                        </a:rPr>
                        <a:t>미음</a:t>
                      </a:r>
                      <a:endParaRPr lang="en-US" sz="2400" b="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dirty="0" smtClean="0">
                          <a:latin typeface="나눔고딕"/>
                          <a:ea typeface="나눔고딕"/>
                          <a:cs typeface="나눔고딕"/>
                        </a:rPr>
                        <a:t>비읍</a:t>
                      </a:r>
                      <a:endParaRPr lang="en-US" sz="2400" b="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dirty="0" err="1" smtClean="0">
                          <a:latin typeface="나눔고딕"/>
                          <a:ea typeface="나눔고딕"/>
                          <a:cs typeface="나눔고딕"/>
                        </a:rPr>
                        <a:t>시읏</a:t>
                      </a:r>
                      <a:endParaRPr lang="en-US" altLang="ko-KR" sz="2400" b="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algn="ctr"/>
                      <a:r>
                        <a:rPr lang="en-US" sz="1800" b="0" dirty="0" smtClean="0">
                          <a:latin typeface="나눔고딕"/>
                          <a:ea typeface="나눔고딕"/>
                          <a:cs typeface="나눔고딕"/>
                        </a:rPr>
                        <a:t>(</a:t>
                      </a:r>
                      <a:r>
                        <a:rPr lang="ko-KR" altLang="en-US" sz="1800" b="0" dirty="0" smtClean="0">
                          <a:latin typeface="나눔고딕"/>
                          <a:ea typeface="나눔고딕"/>
                          <a:cs typeface="나눔고딕"/>
                        </a:rPr>
                        <a:t>시옷</a:t>
                      </a:r>
                      <a:r>
                        <a:rPr lang="en-US" altLang="ko-KR" sz="1800" b="0" dirty="0" smtClean="0">
                          <a:latin typeface="나눔고딕"/>
                          <a:ea typeface="나눔고딕"/>
                          <a:cs typeface="나눔고딕"/>
                        </a:rPr>
                        <a:t>)</a:t>
                      </a:r>
                      <a:endParaRPr lang="en-US" sz="1800" b="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24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ㅇ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ㅈ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ㅊ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ㅋ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ㅌ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ㅍ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ㅎ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24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dirty="0" smtClean="0">
                          <a:latin typeface="나눔고딕"/>
                          <a:ea typeface="나눔고딕"/>
                          <a:cs typeface="나눔고딕"/>
                        </a:rPr>
                        <a:t>이응</a:t>
                      </a:r>
                      <a:endParaRPr lang="en-US" sz="2400" b="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dirty="0" smtClean="0">
                          <a:latin typeface="나눔고딕"/>
                          <a:ea typeface="나눔고딕"/>
                          <a:cs typeface="나눔고딕"/>
                        </a:rPr>
                        <a:t>지읒</a:t>
                      </a:r>
                      <a:endParaRPr lang="en-US" sz="2400" b="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dirty="0" smtClean="0">
                          <a:latin typeface="나눔고딕"/>
                          <a:ea typeface="나눔고딕"/>
                          <a:cs typeface="나눔고딕"/>
                        </a:rPr>
                        <a:t>치읓</a:t>
                      </a:r>
                      <a:endParaRPr lang="en-US" sz="2400" b="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dirty="0" smtClean="0">
                          <a:latin typeface="나눔고딕"/>
                          <a:ea typeface="나눔고딕"/>
                          <a:cs typeface="나눔고딕"/>
                        </a:rPr>
                        <a:t>키읔</a:t>
                      </a:r>
                      <a:endParaRPr lang="en-US" sz="2400" b="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dirty="0" smtClean="0">
                          <a:latin typeface="나눔고딕"/>
                          <a:ea typeface="나눔고딕"/>
                          <a:cs typeface="나눔고딕"/>
                        </a:rPr>
                        <a:t>티읕</a:t>
                      </a:r>
                      <a:endParaRPr lang="en-US" sz="2400" b="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dirty="0" smtClean="0">
                          <a:latin typeface="나눔고딕"/>
                          <a:ea typeface="나눔고딕"/>
                          <a:cs typeface="나눔고딕"/>
                        </a:rPr>
                        <a:t>피읖</a:t>
                      </a:r>
                      <a:endParaRPr lang="en-US" sz="2400" b="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dirty="0" smtClean="0">
                          <a:latin typeface="나눔고딕"/>
                          <a:ea typeface="나눔고딕"/>
                          <a:cs typeface="나눔고딕"/>
                        </a:rPr>
                        <a:t>히읗</a:t>
                      </a:r>
                      <a:endParaRPr lang="en-US" sz="2400" b="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22331"/>
              </p:ext>
            </p:extLst>
          </p:nvPr>
        </p:nvGraphicFramePr>
        <p:xfrm>
          <a:off x="6439728" y="5634285"/>
          <a:ext cx="2159000" cy="952500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7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ㅣ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788887" y="6175472"/>
            <a:ext cx="542204" cy="19243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6674868" y="5904592"/>
            <a:ext cx="360362" cy="3286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/>
            </a:pPr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7895356" y="6152087"/>
            <a:ext cx="358775" cy="32702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/>
            </a:pPr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8077200" y="5839202"/>
            <a:ext cx="955040" cy="927358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6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102624"/>
              </p:ext>
            </p:extLst>
          </p:nvPr>
        </p:nvGraphicFramePr>
        <p:xfrm>
          <a:off x="1000501" y="446876"/>
          <a:ext cx="7369074" cy="858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90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5856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3600" b="1" dirty="0" smtClean="0">
                          <a:latin typeface="나눔고딕"/>
                          <a:ea typeface="나눔고딕"/>
                          <a:cs typeface="나눔고딕"/>
                        </a:rPr>
                        <a:t>철자 표기법 </a:t>
                      </a:r>
                      <a:r>
                        <a:rPr lang="en-US" altLang="ko-KR" sz="3600" b="1" dirty="0" smtClean="0">
                          <a:latin typeface="+mn-lt"/>
                          <a:ea typeface="나눔고딕"/>
                          <a:cs typeface="나눔고딕"/>
                        </a:rPr>
                        <a:t>(Romanization</a:t>
                      </a:r>
                      <a:r>
                        <a:rPr lang="en-US" altLang="ko-KR" sz="3600" b="1" dirty="0" smtClean="0">
                          <a:latin typeface="+mn-lt"/>
                          <a:ea typeface="나눔고딕"/>
                          <a:cs typeface="나눔고딕"/>
                        </a:rPr>
                        <a:t>) </a:t>
                      </a:r>
                      <a:endParaRPr lang="en-US" sz="3600" b="1" dirty="0">
                        <a:latin typeface="+mn-lt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13632"/>
              </p:ext>
            </p:extLst>
          </p:nvPr>
        </p:nvGraphicFramePr>
        <p:xfrm>
          <a:off x="461769" y="1567199"/>
          <a:ext cx="8234891" cy="3565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64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64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764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64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764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764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55928">
                <a:tc gridSpan="7"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Consonant letters 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24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ㄱ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ㄴ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ㄷ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ㄹ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ㅁ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ㅂ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ㅅ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245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g</a:t>
                      </a:r>
                      <a:r>
                        <a:rPr lang="en-US" sz="2800" b="0" baseline="0" dirty="0" smtClean="0"/>
                        <a:t> (</a:t>
                      </a:r>
                      <a:r>
                        <a:rPr lang="en-US" sz="2800" b="0" dirty="0" smtClean="0"/>
                        <a:t>k)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n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d</a:t>
                      </a:r>
                      <a:r>
                        <a:rPr lang="en-US" sz="2800" b="0" baseline="0" dirty="0" smtClean="0"/>
                        <a:t> (</a:t>
                      </a:r>
                      <a:r>
                        <a:rPr lang="en-US" sz="2800" b="0" dirty="0" smtClean="0"/>
                        <a:t>t)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l (r)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m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/>
                        <a:t>b/p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24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ㅇ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ㅈ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ㅊ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ㅋ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ㅌ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ㅍ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ㅎ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245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/>
                        <a:t>ng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j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/>
                        <a:t>ch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k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t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p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h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41029"/>
              </p:ext>
            </p:extLst>
          </p:nvPr>
        </p:nvGraphicFramePr>
        <p:xfrm>
          <a:off x="461769" y="5132951"/>
          <a:ext cx="8234890" cy="1417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69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6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69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69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69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089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ㄲ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ㄸ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ㅃ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ㅆ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ㅉ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89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gg (</a:t>
                      </a:r>
                      <a:r>
                        <a:rPr lang="en-US" sz="2800" dirty="0" err="1" smtClean="0"/>
                        <a:t>kk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dd</a:t>
                      </a:r>
                      <a:r>
                        <a:rPr lang="en-US" sz="2800" dirty="0" smtClean="0"/>
                        <a:t> (</a:t>
                      </a:r>
                      <a:r>
                        <a:rPr lang="en-US" sz="2800" dirty="0" err="1" smtClean="0"/>
                        <a:t>tt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pp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ss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jj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077200" y="5839202"/>
            <a:ext cx="955040" cy="927358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41209" y="695175"/>
            <a:ext cx="15602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200" dirty="0" smtClean="0"/>
              <a:t>(in this class)</a:t>
            </a:r>
            <a:r>
              <a:rPr lang="en-US" altLang="ko-KR" sz="2200" dirty="0" smtClean="0"/>
              <a:t> 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206795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11996"/>
              </p:ext>
            </p:extLst>
          </p:nvPr>
        </p:nvGraphicFramePr>
        <p:xfrm>
          <a:off x="581221" y="1743387"/>
          <a:ext cx="7999999" cy="4728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2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2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2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2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2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2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75481">
                <a:tc gridSpan="7"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Vowel and diphthong letters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54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ㅏ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ㅐ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ㅑ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ㅒ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ㅓ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ㅔ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ㅕ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54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ae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ya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yae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eo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yeo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54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ㅖ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ㅗ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ㅘ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ㅙ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ㅚ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ㅛ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ㅜ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54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ye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wa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wae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oe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yo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 (</a:t>
                      </a:r>
                      <a:r>
                        <a:rPr lang="en-US" sz="2800" dirty="0" err="1" smtClean="0"/>
                        <a:t>oo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54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ㅝ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ㅞ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ㅟ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ㅠ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ㅡ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ㅢ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ㅣ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C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754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wo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we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yu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eu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ui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i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077200" y="5839202"/>
            <a:ext cx="955040" cy="927358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25676"/>
              </p:ext>
            </p:extLst>
          </p:nvPr>
        </p:nvGraphicFramePr>
        <p:xfrm>
          <a:off x="1000501" y="446876"/>
          <a:ext cx="7369074" cy="858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90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5856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3600" b="1" dirty="0" smtClean="0">
                          <a:latin typeface="나눔고딕"/>
                          <a:ea typeface="나눔고딕"/>
                          <a:cs typeface="나눔고딕"/>
                        </a:rPr>
                        <a:t>철자 표기법 </a:t>
                      </a:r>
                      <a:r>
                        <a:rPr lang="en-US" altLang="ko-KR" sz="3600" b="1" dirty="0" smtClean="0">
                          <a:latin typeface="+mn-lt"/>
                          <a:ea typeface="나눔고딕"/>
                          <a:cs typeface="나눔고딕"/>
                        </a:rPr>
                        <a:t>(Romanization</a:t>
                      </a:r>
                      <a:r>
                        <a:rPr lang="en-US" altLang="ko-KR" sz="3600" b="1" dirty="0" smtClean="0">
                          <a:latin typeface="+mn-lt"/>
                          <a:ea typeface="나눔고딕"/>
                          <a:cs typeface="나눔고딕"/>
                        </a:rPr>
                        <a:t>) </a:t>
                      </a:r>
                      <a:endParaRPr lang="en-US" sz="3600" b="1" dirty="0">
                        <a:latin typeface="+mn-lt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41209" y="695175"/>
            <a:ext cx="15602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200" dirty="0" smtClean="0"/>
              <a:t>(in this class)</a:t>
            </a:r>
            <a:r>
              <a:rPr lang="en-US" altLang="ko-KR" sz="2200" dirty="0" smtClean="0"/>
              <a:t> 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270849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8563577"/>
              </p:ext>
            </p:extLst>
          </p:nvPr>
        </p:nvGraphicFramePr>
        <p:xfrm>
          <a:off x="1000501" y="446876"/>
          <a:ext cx="7369074" cy="858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90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5856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b="1" dirty="0" smtClean="0">
                          <a:latin typeface="나눔고딕"/>
                          <a:ea typeface="나눔고딕"/>
                          <a:cs typeface="나눔고딕"/>
                        </a:rPr>
                        <a:t>발음 표기법 </a:t>
                      </a:r>
                      <a:r>
                        <a:rPr lang="en-US" altLang="ko-KR" sz="3600" b="1" dirty="0" smtClean="0">
                          <a:latin typeface="+mn-lt"/>
                          <a:ea typeface="나눔고딕"/>
                          <a:cs typeface="나눔고딕"/>
                        </a:rPr>
                        <a:t>(S</a:t>
                      </a:r>
                      <a:r>
                        <a:rPr lang="en-US" altLang="ko-KR" sz="3600" b="1" dirty="0" smtClean="0">
                          <a:latin typeface="+mn-lt"/>
                        </a:rPr>
                        <a:t>ound transcription</a:t>
                      </a:r>
                      <a:r>
                        <a:rPr lang="en-US" altLang="ko-KR" sz="3600" b="1" dirty="0" smtClean="0">
                          <a:latin typeface="+mn-lt"/>
                          <a:ea typeface="나눔고딕"/>
                          <a:cs typeface="나눔고딕"/>
                        </a:rPr>
                        <a:t>)</a:t>
                      </a:r>
                      <a:endParaRPr lang="en-US" sz="3600" b="1" dirty="0">
                        <a:latin typeface="+mn-lt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244593"/>
              </p:ext>
            </p:extLst>
          </p:nvPr>
        </p:nvGraphicFramePr>
        <p:xfrm>
          <a:off x="461769" y="1567199"/>
          <a:ext cx="8234891" cy="3565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64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64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764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64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764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764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55928">
                <a:tc gridSpan="7"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Consonant letters 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24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ㄱ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ㄴ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ㄷ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ㄹ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ㅁ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ㅂ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ㅅ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245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g/k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n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d/t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r/l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m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/>
                        <a:t>b/p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24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ㅇ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ㅈ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ㅊ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ㅋ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ㅌ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ㅍ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ㅎ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24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ŋ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6600"/>
                          </a:solidFill>
                        </a:rPr>
                        <a:t>**</a:t>
                      </a:r>
                      <a:r>
                        <a:rPr lang="en-US" sz="2800" b="0" baseline="0" dirty="0" smtClean="0">
                          <a:solidFill>
                            <a:srgbClr val="FF6600"/>
                          </a:solidFill>
                        </a:rPr>
                        <a:t> (j)</a:t>
                      </a:r>
                      <a:endParaRPr lang="en-US" sz="2800" b="0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/>
                        <a:t>ch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/>
                        <a:t>k</a:t>
                      </a:r>
                      <a:r>
                        <a:rPr lang="en-US" sz="2800" b="0" baseline="30000" dirty="0" err="1" smtClean="0"/>
                        <a:t>h</a:t>
                      </a:r>
                      <a:endParaRPr lang="en-US" sz="2800" b="0" baseline="300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 smtClean="0"/>
                        <a:t>t</a:t>
                      </a:r>
                      <a:r>
                        <a:rPr lang="en-US" sz="2800" b="0" baseline="30000" dirty="0" err="1" smtClean="0"/>
                        <a:t>h</a:t>
                      </a:r>
                      <a:endParaRPr lang="en-US" sz="2800" b="0" baseline="30000" dirty="0" smtClean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 smtClean="0"/>
                        <a:t>p</a:t>
                      </a:r>
                      <a:r>
                        <a:rPr lang="en-US" sz="2800" b="0" baseline="30000" dirty="0" err="1" smtClean="0"/>
                        <a:t>h</a:t>
                      </a:r>
                      <a:endParaRPr lang="en-US" sz="2800" b="0" baseline="30000" dirty="0" smtClean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h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49344"/>
              </p:ext>
            </p:extLst>
          </p:nvPr>
        </p:nvGraphicFramePr>
        <p:xfrm>
          <a:off x="461769" y="5132951"/>
          <a:ext cx="8234890" cy="1417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69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6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69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69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69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089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ㄲ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ㄸ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ㅃ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ㅆ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b="1" dirty="0" smtClean="0">
                          <a:latin typeface="나눔고딕"/>
                          <a:ea typeface="나눔고딕"/>
                          <a:cs typeface="나눔고딕"/>
                        </a:rPr>
                        <a:t>ㅉ</a:t>
                      </a:r>
                      <a:endParaRPr lang="en-US" sz="40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89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k’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t’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p’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s’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6600"/>
                          </a:solidFill>
                        </a:rPr>
                        <a:t>**</a:t>
                      </a:r>
                      <a:endParaRPr lang="en-US" sz="2800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077200" y="5839202"/>
            <a:ext cx="955040" cy="927358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5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906176"/>
              </p:ext>
            </p:extLst>
          </p:nvPr>
        </p:nvGraphicFramePr>
        <p:xfrm>
          <a:off x="1000501" y="446876"/>
          <a:ext cx="7369074" cy="858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90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5856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b="1" dirty="0" smtClean="0">
                          <a:latin typeface="나눔고딕"/>
                          <a:ea typeface="나눔고딕"/>
                          <a:cs typeface="나눔고딕"/>
                        </a:rPr>
                        <a:t>발음 표기법 </a:t>
                      </a:r>
                      <a:r>
                        <a:rPr lang="en-US" altLang="ko-KR" sz="3600" b="1" dirty="0" smtClean="0">
                          <a:latin typeface="+mn-lt"/>
                          <a:ea typeface="나눔고딕"/>
                          <a:cs typeface="나눔고딕"/>
                        </a:rPr>
                        <a:t>(S</a:t>
                      </a:r>
                      <a:r>
                        <a:rPr lang="en-US" altLang="ko-KR" sz="3600" b="1" dirty="0" smtClean="0">
                          <a:latin typeface="+mn-lt"/>
                        </a:rPr>
                        <a:t>ound transcription</a:t>
                      </a:r>
                      <a:r>
                        <a:rPr lang="en-US" altLang="ko-KR" sz="3600" b="1" dirty="0" smtClean="0">
                          <a:latin typeface="+mn-lt"/>
                          <a:ea typeface="나눔고딕"/>
                          <a:cs typeface="나눔고딕"/>
                        </a:rPr>
                        <a:t>)</a:t>
                      </a:r>
                      <a:endParaRPr lang="en-US" sz="3600" b="1" dirty="0">
                        <a:latin typeface="+mn-lt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341308"/>
              </p:ext>
            </p:extLst>
          </p:nvPr>
        </p:nvGraphicFramePr>
        <p:xfrm>
          <a:off x="581221" y="1743387"/>
          <a:ext cx="7999999" cy="4728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2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28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28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2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28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28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75481">
                <a:tc gridSpan="7"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Vowel and diphthong letters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54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ㅏ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ㅐ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ㅑ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ㅒ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ㅓ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ㅔ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ㅕ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54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/>
                        <a:t>ae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/>
                        <a:t>ya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6600"/>
                          </a:solidFill>
                        </a:rPr>
                        <a:t>**</a:t>
                      </a:r>
                      <a:endParaRPr lang="en-US" sz="2800" b="0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ə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/>
                        <a:t>ae</a:t>
                      </a:r>
                      <a:endParaRPr lang="en-US" sz="2800" b="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yə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54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ㅖ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ㅗ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ㅘ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ㅙ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ㅚ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ㅛ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ㅜ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54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6600"/>
                          </a:solidFill>
                        </a:rPr>
                        <a:t>**</a:t>
                      </a:r>
                      <a:endParaRPr lang="en-US" sz="2800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wa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we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we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yo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54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ㅝ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ㅞ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ㅟ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ㅠ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ㅡ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ㅢ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 smtClean="0">
                          <a:latin typeface="나눔고딕"/>
                          <a:ea typeface="나눔고딕"/>
                          <a:cs typeface="나눔고딕"/>
                        </a:rPr>
                        <a:t>ㅣ</a:t>
                      </a:r>
                      <a:endParaRPr lang="en-US" sz="3200" b="1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754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ə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we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wi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yu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6600"/>
                          </a:solidFill>
                        </a:rPr>
                        <a:t>**</a:t>
                      </a:r>
                      <a:endParaRPr lang="en-US" sz="2800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6600"/>
                          </a:solidFill>
                        </a:rPr>
                        <a:t>**</a:t>
                      </a:r>
                      <a:endParaRPr lang="en-US" sz="2800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i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077200" y="5839202"/>
            <a:ext cx="955040" cy="927358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7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054550"/>
              </p:ext>
            </p:extLst>
          </p:nvPr>
        </p:nvGraphicFramePr>
        <p:xfrm>
          <a:off x="1000501" y="446876"/>
          <a:ext cx="7369074" cy="858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90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58569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Arial Black"/>
                          <a:cs typeface="Arial Black"/>
                        </a:rPr>
                        <a:t>References</a:t>
                      </a:r>
                      <a:r>
                        <a:rPr lang="ko-KR" altLang="en-US" sz="3600" b="0" dirty="0" smtClean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lang="en-US" altLang="ko-KR" sz="3600" b="0" dirty="0" smtClean="0">
                          <a:latin typeface="Arial Black"/>
                          <a:cs typeface="Arial Black"/>
                        </a:rPr>
                        <a:t>-</a:t>
                      </a:r>
                      <a:r>
                        <a:rPr lang="en-US" altLang="ko-KR" sz="3600" b="0" baseline="0" dirty="0" smtClean="0">
                          <a:latin typeface="Arial Black"/>
                          <a:cs typeface="Arial Black"/>
                        </a:rPr>
                        <a:t> images</a:t>
                      </a:r>
                      <a:endParaRPr lang="en-US" sz="3600" b="0" dirty="0">
                        <a:latin typeface="Arial Black"/>
                        <a:cs typeface="Arial Black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7880" y="1550965"/>
            <a:ext cx="8418431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2: King </a:t>
            </a:r>
            <a:r>
              <a:rPr lang="en-US" i="1" dirty="0" err="1"/>
              <a:t>Sejong</a:t>
            </a:r>
            <a:r>
              <a:rPr lang="en-US" dirty="0"/>
              <a:t> the </a:t>
            </a:r>
            <a:r>
              <a:rPr lang="en-US" dirty="0" smtClean="0"/>
              <a:t>Great</a:t>
            </a:r>
            <a:r>
              <a:rPr lang="ko-KR" altLang="en-US" dirty="0" smtClean="0"/>
              <a:t> </a:t>
            </a:r>
            <a:r>
              <a:rPr lang="en-US" altLang="ko-KR" dirty="0" smtClean="0"/>
              <a:t>(background)</a:t>
            </a:r>
            <a:r>
              <a:rPr lang="en-US" dirty="0" smtClean="0"/>
              <a:t> </a:t>
            </a:r>
            <a:r>
              <a:rPr lang="en-US" dirty="0"/>
              <a:t>[image</a:t>
            </a:r>
            <a:r>
              <a:rPr lang="en-US" dirty="0" smtClean="0"/>
              <a:t>]. </a:t>
            </a:r>
            <a:r>
              <a:rPr lang="en-US" dirty="0"/>
              <a:t>Retrieved from </a:t>
            </a:r>
            <a:r>
              <a:rPr lang="pl-PL" altLang="ko-KR" dirty="0" err="1"/>
              <a:t>https</a:t>
            </a:r>
            <a:r>
              <a:rPr lang="pl-PL" altLang="ko-KR" dirty="0"/>
              <a:t>://</a:t>
            </a:r>
            <a:r>
              <a:rPr lang="pl-PL" altLang="ko-KR" dirty="0" err="1"/>
              <a:t>brunch.co.kr</a:t>
            </a:r>
            <a:r>
              <a:rPr lang="pl-PL" altLang="ko-KR" dirty="0"/>
              <a:t>/@5345341/48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Slide 3: King </a:t>
            </a:r>
            <a:r>
              <a:rPr lang="en-US" i="1" dirty="0" err="1"/>
              <a:t>Sejong</a:t>
            </a:r>
            <a:r>
              <a:rPr lang="en-US" dirty="0"/>
              <a:t> the </a:t>
            </a:r>
            <a:r>
              <a:rPr lang="en-US" dirty="0" smtClean="0"/>
              <a:t>Great [image]. (2016). </a:t>
            </a:r>
            <a:r>
              <a:rPr lang="en-US" altLang="ko-KR" dirty="0" smtClean="0"/>
              <a:t>https</a:t>
            </a:r>
            <a:r>
              <a:rPr lang="en-US" altLang="ko-KR" dirty="0"/>
              <a:t>://</a:t>
            </a:r>
            <a:r>
              <a:rPr lang="en-US" altLang="ko-KR" dirty="0" err="1"/>
              <a:t>namu.wiki</a:t>
            </a:r>
            <a:r>
              <a:rPr lang="en-US" altLang="ko-KR" dirty="0"/>
              <a:t>/w/</a:t>
            </a:r>
            <a:r>
              <a:rPr lang="ko-KR" altLang="en-US" dirty="0">
                <a:latin typeface="나눔고딕"/>
                <a:ea typeface="나눔고딕"/>
                <a:cs typeface="나눔고딕"/>
              </a:rPr>
              <a:t>세종대왕</a:t>
            </a:r>
            <a:endParaRPr lang="en-US" dirty="0" smtClean="0">
              <a:latin typeface="나눔고딕"/>
              <a:ea typeface="나눔고딕"/>
              <a:cs typeface="나눔고딕"/>
            </a:endParaRPr>
          </a:p>
          <a:p>
            <a:endParaRPr lang="en-US" dirty="0"/>
          </a:p>
          <a:p>
            <a:r>
              <a:rPr lang="en-US" dirty="0" smtClean="0"/>
              <a:t>Slide 4: The statue of King </a:t>
            </a:r>
            <a:r>
              <a:rPr lang="en-US" i="1" dirty="0" err="1"/>
              <a:t>S</a:t>
            </a:r>
            <a:r>
              <a:rPr lang="en-US" i="1" dirty="0" err="1" smtClean="0"/>
              <a:t>ejong</a:t>
            </a:r>
            <a:r>
              <a:rPr lang="en-US" dirty="0" smtClean="0"/>
              <a:t> the Great [image]. (2009). </a:t>
            </a:r>
            <a:r>
              <a:rPr lang="en-US" dirty="0"/>
              <a:t>Retrieved from http://news.naver.com/main/</a:t>
            </a:r>
            <a:r>
              <a:rPr lang="en-US" dirty="0" smtClean="0"/>
              <a:t>read.nhn?mode</a:t>
            </a:r>
            <a:r>
              <a:rPr lang="en-US" dirty="0"/>
              <a:t>=LSD&amp;mid=sec&amp;sid1=101&amp;oid=018&amp;aid=</a:t>
            </a:r>
            <a:r>
              <a:rPr lang="en-US" dirty="0" smtClean="0"/>
              <a:t>0002096732</a:t>
            </a:r>
          </a:p>
          <a:p>
            <a:endParaRPr lang="en-US" dirty="0" smtClean="0"/>
          </a:p>
          <a:p>
            <a:r>
              <a:rPr lang="en-US" dirty="0" smtClean="0"/>
              <a:t>Slide 7</a:t>
            </a:r>
            <a:r>
              <a:rPr lang="en-US" i="1" dirty="0" smtClean="0"/>
              <a:t>: </a:t>
            </a:r>
            <a:r>
              <a:rPr lang="en-US" i="1" dirty="0" err="1" smtClean="0"/>
              <a:t>Hunmin</a:t>
            </a:r>
            <a:r>
              <a:rPr lang="en-US" i="1" dirty="0" smtClean="0"/>
              <a:t> </a:t>
            </a:r>
            <a:r>
              <a:rPr lang="en-US" i="1" dirty="0" err="1" smtClean="0"/>
              <a:t>jeongeum</a:t>
            </a:r>
            <a:r>
              <a:rPr lang="ko-KR" altLang="en-US" i="1" dirty="0"/>
              <a:t> </a:t>
            </a:r>
            <a:r>
              <a:rPr lang="ko-KR" altLang="ko-KR" dirty="0" smtClean="0"/>
              <a:t>[</a:t>
            </a:r>
            <a:r>
              <a:rPr lang="en-US" altLang="ko-KR" dirty="0" smtClean="0"/>
              <a:t>image]. </a:t>
            </a:r>
            <a:r>
              <a:rPr lang="en-US" dirty="0"/>
              <a:t>Retrieved from </a:t>
            </a:r>
            <a:r>
              <a:rPr lang="en-US" altLang="ko-KR" dirty="0"/>
              <a:t>http://</a:t>
            </a:r>
            <a:r>
              <a:rPr lang="en-US" altLang="ko-KR" dirty="0" err="1"/>
              <a:t>study.zum.com</a:t>
            </a:r>
            <a:r>
              <a:rPr lang="en-US" altLang="ko-KR" dirty="0"/>
              <a:t>/book/</a:t>
            </a:r>
            <a:r>
              <a:rPr lang="en-US" altLang="ko-KR" dirty="0" smtClean="0"/>
              <a:t>14122</a:t>
            </a:r>
            <a:endParaRPr lang="en-US" dirty="0"/>
          </a:p>
          <a:p>
            <a:endParaRPr lang="en-US" dirty="0"/>
          </a:p>
          <a:p>
            <a:r>
              <a:rPr lang="en-US" altLang="ko-KR" dirty="0" smtClean="0"/>
              <a:t>Slide 8: t</a:t>
            </a:r>
            <a:r>
              <a:rPr lang="en-US" dirty="0" smtClean="0"/>
              <a:t>he </a:t>
            </a:r>
            <a:r>
              <a:rPr lang="en-US" dirty="0"/>
              <a:t>Academy of </a:t>
            </a:r>
            <a:r>
              <a:rPr lang="en-US" dirty="0" smtClean="0"/>
              <a:t>Worthies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en-US" dirty="0" smtClean="0"/>
              <a:t>Photograph]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(2012).</a:t>
            </a:r>
            <a:r>
              <a:rPr lang="ko-KR" altLang="en-US" dirty="0" smtClean="0"/>
              <a:t> </a:t>
            </a:r>
            <a:r>
              <a:rPr lang="en-US" dirty="0"/>
              <a:t>Retrieved </a:t>
            </a:r>
            <a:r>
              <a:rPr lang="en-US" dirty="0" smtClean="0"/>
              <a:t>from</a:t>
            </a:r>
            <a:r>
              <a:rPr lang="ko-KR" altLang="en-US" dirty="0" smtClean="0"/>
              <a:t>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blog.daum.net</a:t>
            </a:r>
            <a:r>
              <a:rPr lang="en-US" dirty="0"/>
              <a:t>/_blog/</a:t>
            </a:r>
            <a:r>
              <a:rPr lang="en-US" dirty="0" err="1" smtClean="0"/>
              <a:t>BlogTypeView.do</a:t>
            </a:r>
            <a:r>
              <a:rPr lang="en-US" dirty="0" err="1"/>
              <a:t>?blogid</a:t>
            </a:r>
            <a:r>
              <a:rPr lang="en-US" dirty="0"/>
              <a:t>=05bR6&amp;articleno=</a:t>
            </a:r>
            <a:r>
              <a:rPr lang="en-US" dirty="0" smtClean="0"/>
              <a:t>15961743</a:t>
            </a:r>
          </a:p>
          <a:p>
            <a:r>
              <a:rPr lang="en-US" altLang="ko-KR" dirty="0"/>
              <a:t>t</a:t>
            </a:r>
            <a:r>
              <a:rPr lang="en-US" dirty="0"/>
              <a:t>he Academy of </a:t>
            </a:r>
            <a:r>
              <a:rPr lang="en-US" dirty="0" smtClean="0"/>
              <a:t>Worthies</a:t>
            </a:r>
            <a:r>
              <a:rPr lang="ko-KR" altLang="en-US" dirty="0" smtClean="0"/>
              <a:t> </a:t>
            </a:r>
            <a:r>
              <a:rPr lang="ko-KR" altLang="ko-KR" dirty="0" smtClean="0"/>
              <a:t>[</a:t>
            </a:r>
            <a:r>
              <a:rPr lang="en-US" altLang="ko-KR" dirty="0" smtClean="0"/>
              <a:t>image]. </a:t>
            </a:r>
            <a:r>
              <a:rPr lang="en-US" dirty="0" smtClean="0"/>
              <a:t>Retrieved </a:t>
            </a:r>
            <a:r>
              <a:rPr lang="en-US" dirty="0"/>
              <a:t>from</a:t>
            </a:r>
            <a:r>
              <a:rPr lang="ko-KR" altLang="en-US" dirty="0"/>
              <a:t> </a:t>
            </a:r>
            <a:r>
              <a:rPr lang="pl-PL" altLang="ko-KR" dirty="0" smtClean="0"/>
              <a:t>http</a:t>
            </a:r>
            <a:r>
              <a:rPr lang="pl-PL" altLang="ko-KR" dirty="0"/>
              <a:t>://</a:t>
            </a:r>
            <a:r>
              <a:rPr lang="pl-PL" altLang="ko-KR" dirty="0" err="1"/>
              <a:t>www.hangeulmuseum.org</a:t>
            </a:r>
            <a:r>
              <a:rPr lang="pl-PL" altLang="ko-KR" dirty="0"/>
              <a:t>/</a:t>
            </a:r>
            <a:r>
              <a:rPr lang="pl-PL" altLang="ko-KR" dirty="0" err="1"/>
              <a:t>sub</a:t>
            </a:r>
            <a:r>
              <a:rPr lang="pl-PL" altLang="ko-KR" dirty="0"/>
              <a:t>/</a:t>
            </a:r>
            <a:r>
              <a:rPr lang="pl-PL" altLang="ko-KR" dirty="0" err="1"/>
              <a:t>eng_new</a:t>
            </a:r>
            <a:r>
              <a:rPr lang="pl-PL" altLang="ko-KR" dirty="0"/>
              <a:t>/</a:t>
            </a:r>
            <a:r>
              <a:rPr lang="pl-PL" altLang="ko-KR" dirty="0" err="1"/>
              <a:t>hangeul</a:t>
            </a:r>
            <a:r>
              <a:rPr lang="pl-PL" altLang="ko-KR" dirty="0"/>
              <a:t>/</a:t>
            </a:r>
            <a:r>
              <a:rPr lang="pl-PL" altLang="ko-KR" dirty="0" err="1" smtClean="0"/>
              <a:t>jiphyeon.jsp</a:t>
            </a:r>
            <a:endParaRPr lang="pl-PL" altLang="ko-KR" dirty="0" smtClean="0"/>
          </a:p>
          <a:p>
            <a:endParaRPr lang="pl-PL" dirty="0"/>
          </a:p>
          <a:p>
            <a:r>
              <a:rPr lang="pl-PL" dirty="0" err="1" smtClean="0"/>
              <a:t>Slide</a:t>
            </a:r>
            <a:r>
              <a:rPr lang="pl-PL" dirty="0" smtClean="0"/>
              <a:t> 10-11: </a:t>
            </a:r>
            <a:r>
              <a:rPr lang="pl-PL" dirty="0" err="1" smtClean="0"/>
              <a:t>Stroke</a:t>
            </a:r>
            <a:r>
              <a:rPr lang="pl-PL" dirty="0" smtClean="0"/>
              <a:t> order </a:t>
            </a:r>
            <a:r>
              <a:rPr lang="pl-PL" dirty="0" err="1" smtClean="0"/>
              <a:t>images</a:t>
            </a:r>
            <a:r>
              <a:rPr lang="en-US" dirty="0" smtClean="0"/>
              <a:t> </a:t>
            </a:r>
            <a:r>
              <a:rPr lang="en-US" dirty="0"/>
              <a:t>courtesy of Korea Tourism Organization and Cultural Heritage Administration of Korea.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077200" y="5839202"/>
            <a:ext cx="955040" cy="927358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0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13214</TotalTime>
  <Words>442</Words>
  <Application>Microsoft Office PowerPoint</Application>
  <PresentationFormat>화면 슬라이드 쇼(4:3)</PresentationFormat>
  <Paragraphs>232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 Hyun Lee</dc:creator>
  <cp:lastModifiedBy>Windows User</cp:lastModifiedBy>
  <cp:revision>351</cp:revision>
  <dcterms:created xsi:type="dcterms:W3CDTF">2015-11-23T05:18:16Z</dcterms:created>
  <dcterms:modified xsi:type="dcterms:W3CDTF">2018-09-12T20:43:25Z</dcterms:modified>
</cp:coreProperties>
</file>