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2" r:id="rId2"/>
    <p:sldId id="283" r:id="rId3"/>
    <p:sldId id="29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9" r:id="rId14"/>
    <p:sldId id="294" r:id="rId15"/>
    <p:sldId id="295" r:id="rId16"/>
    <p:sldId id="300" r:id="rId17"/>
    <p:sldId id="296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29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6379C-63E1-40B2-817A-7664A301FF3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2B6E5-C497-4F55-B938-57BAA8D8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7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C8B-2D2B-440C-96B2-79974C404BF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8804-C39B-4857-8705-0C00F10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5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C8B-2D2B-440C-96B2-79974C404BF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8804-C39B-4857-8705-0C00F10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C8B-2D2B-440C-96B2-79974C404BF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8804-C39B-4857-8705-0C00F10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80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Linux Shell Script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8780D90-6F79-429C-9422-39611E6FE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51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C8B-2D2B-440C-96B2-79974C404BF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8804-C39B-4857-8705-0C00F10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C8B-2D2B-440C-96B2-79974C404BF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8804-C39B-4857-8705-0C00F10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0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C8B-2D2B-440C-96B2-79974C404BF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8804-C39B-4857-8705-0C00F10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C8B-2D2B-440C-96B2-79974C404BF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8804-C39B-4857-8705-0C00F10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C8B-2D2B-440C-96B2-79974C404BF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8804-C39B-4857-8705-0C00F10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C8B-2D2B-440C-96B2-79974C404BF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8804-C39B-4857-8705-0C00F10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9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C8B-2D2B-440C-96B2-79974C404BF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8804-C39B-4857-8705-0C00F10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3C8B-2D2B-440C-96B2-79974C404BF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C8804-C39B-4857-8705-0C00F10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3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3C8B-2D2B-440C-96B2-79974C404BF9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8804-C39B-4857-8705-0C00F108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Lecturer</a:t>
            </a:r>
            <a:r>
              <a:rPr lang="en-US" dirty="0" smtClean="0"/>
              <a:t>: </a:t>
            </a:r>
            <a:r>
              <a:rPr lang="en-US" dirty="0" err="1" smtClean="0"/>
              <a:t>Shahdad</a:t>
            </a:r>
            <a:r>
              <a:rPr lang="en-US" dirty="0" smtClean="0"/>
              <a:t> </a:t>
            </a:r>
            <a:r>
              <a:rPr lang="en-US" dirty="0" err="1" smtClean="0"/>
              <a:t>Shariatmadari</a:t>
            </a:r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 smtClean="0"/>
              <a:t>2020</a:t>
            </a:r>
            <a:endParaRPr lang="en-US" dirty="0"/>
          </a:p>
        </p:txBody>
      </p:sp>
      <p:pic>
        <p:nvPicPr>
          <p:cNvPr id="2050" name="Picture 2" descr="Image result for seneca school of information and communications technolog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39"/>
            <a:ext cx="3581400" cy="3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4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E1CD-1AF4-4690-8CA7-B38D3AF1D23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Variables: Special Parameters</a:t>
            </a:r>
            <a:endParaRPr lang="en-US" altLang="en-US" sz="36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543800" cy="45323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00" b="1" dirty="0"/>
              <a:t>Special Parameters</a:t>
            </a:r>
          </a:p>
          <a:p>
            <a:endParaRPr lang="en-US" altLang="en-US" sz="1800" dirty="0"/>
          </a:p>
          <a:p>
            <a:r>
              <a:rPr lang="en-US" altLang="en-US" sz="2400" dirty="0"/>
              <a:t>There are some special symbols that can be used to represent positional parameter information and other useful information such as process ID, exit status, 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…</a:t>
            </a:r>
          </a:p>
          <a:p>
            <a:endParaRPr lang="en-US" altLang="en-US" sz="2800" dirty="0"/>
          </a:p>
          <a:p>
            <a:endParaRPr lang="en-US" altLang="en-US" sz="3600" dirty="0"/>
          </a:p>
          <a:p>
            <a:pPr lvl="1"/>
            <a:endParaRPr lang="en-US" altLang="en-US" sz="3200" dirty="0"/>
          </a:p>
        </p:txBody>
      </p:sp>
      <p:graphicFrame>
        <p:nvGraphicFramePr>
          <p:cNvPr id="114694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5572101"/>
              </p:ext>
            </p:extLst>
          </p:nvPr>
        </p:nvGraphicFramePr>
        <p:xfrm>
          <a:off x="1295400" y="4038600"/>
          <a:ext cx="689393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6734218" imgH="2009777" progId="Excel.Sheet.8">
                  <p:embed/>
                </p:oleObj>
              </mc:Choice>
              <mc:Fallback>
                <p:oleObj name="Worksheet" r:id="rId3" imgW="6734218" imgH="200977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6893939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6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370" y="680720"/>
            <a:ext cx="3220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80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2971800"/>
            <a:ext cx="4343400" cy="2514600"/>
          </a:xfrm>
          <a:custGeom>
            <a:avLst/>
            <a:gdLst/>
            <a:ahLst/>
            <a:cxnLst/>
            <a:rect l="l" t="t" r="r" b="b"/>
            <a:pathLst>
              <a:path w="4343400" h="2514600">
                <a:moveTo>
                  <a:pt x="3924300" y="0"/>
                </a:moveTo>
                <a:lnTo>
                  <a:pt x="419100" y="0"/>
                </a:lnTo>
                <a:lnTo>
                  <a:pt x="374272" y="3131"/>
                </a:lnTo>
                <a:lnTo>
                  <a:pt x="329903" y="12218"/>
                </a:lnTo>
                <a:lnTo>
                  <a:pt x="286451" y="26804"/>
                </a:lnTo>
                <a:lnTo>
                  <a:pt x="244373" y="46430"/>
                </a:lnTo>
                <a:lnTo>
                  <a:pt x="204127" y="70639"/>
                </a:lnTo>
                <a:lnTo>
                  <a:pt x="166173" y="98971"/>
                </a:lnTo>
                <a:lnTo>
                  <a:pt x="130968" y="130968"/>
                </a:lnTo>
                <a:lnTo>
                  <a:pt x="98971" y="166173"/>
                </a:lnTo>
                <a:lnTo>
                  <a:pt x="70639" y="204127"/>
                </a:lnTo>
                <a:lnTo>
                  <a:pt x="46430" y="244373"/>
                </a:lnTo>
                <a:lnTo>
                  <a:pt x="26804" y="286451"/>
                </a:lnTo>
                <a:lnTo>
                  <a:pt x="12218" y="329903"/>
                </a:lnTo>
                <a:lnTo>
                  <a:pt x="3131" y="374272"/>
                </a:lnTo>
                <a:lnTo>
                  <a:pt x="0" y="419100"/>
                </a:lnTo>
                <a:lnTo>
                  <a:pt x="0" y="2095500"/>
                </a:lnTo>
                <a:lnTo>
                  <a:pt x="3131" y="2140327"/>
                </a:lnTo>
                <a:lnTo>
                  <a:pt x="12218" y="2184696"/>
                </a:lnTo>
                <a:lnTo>
                  <a:pt x="26804" y="2228148"/>
                </a:lnTo>
                <a:lnTo>
                  <a:pt x="46430" y="2270226"/>
                </a:lnTo>
                <a:lnTo>
                  <a:pt x="70639" y="2310472"/>
                </a:lnTo>
                <a:lnTo>
                  <a:pt x="98971" y="2348426"/>
                </a:lnTo>
                <a:lnTo>
                  <a:pt x="130968" y="2383631"/>
                </a:lnTo>
                <a:lnTo>
                  <a:pt x="166173" y="2415628"/>
                </a:lnTo>
                <a:lnTo>
                  <a:pt x="204127" y="2443960"/>
                </a:lnTo>
                <a:lnTo>
                  <a:pt x="244373" y="2468169"/>
                </a:lnTo>
                <a:lnTo>
                  <a:pt x="286451" y="2487795"/>
                </a:lnTo>
                <a:lnTo>
                  <a:pt x="329903" y="2502381"/>
                </a:lnTo>
                <a:lnTo>
                  <a:pt x="374272" y="2511468"/>
                </a:lnTo>
                <a:lnTo>
                  <a:pt x="419100" y="2514600"/>
                </a:lnTo>
                <a:lnTo>
                  <a:pt x="3924300" y="2514600"/>
                </a:lnTo>
                <a:lnTo>
                  <a:pt x="3969127" y="2511468"/>
                </a:lnTo>
                <a:lnTo>
                  <a:pt x="4013496" y="2502381"/>
                </a:lnTo>
                <a:lnTo>
                  <a:pt x="4056948" y="2487795"/>
                </a:lnTo>
                <a:lnTo>
                  <a:pt x="4099026" y="2468169"/>
                </a:lnTo>
                <a:lnTo>
                  <a:pt x="4139272" y="2443960"/>
                </a:lnTo>
                <a:lnTo>
                  <a:pt x="4177226" y="2415628"/>
                </a:lnTo>
                <a:lnTo>
                  <a:pt x="4212431" y="2383631"/>
                </a:lnTo>
                <a:lnTo>
                  <a:pt x="4244428" y="2348426"/>
                </a:lnTo>
                <a:lnTo>
                  <a:pt x="4272760" y="2310472"/>
                </a:lnTo>
                <a:lnTo>
                  <a:pt x="4296969" y="2270226"/>
                </a:lnTo>
                <a:lnTo>
                  <a:pt x="4316595" y="2228148"/>
                </a:lnTo>
                <a:lnTo>
                  <a:pt x="4331181" y="2184696"/>
                </a:lnTo>
                <a:lnTo>
                  <a:pt x="4340268" y="2140327"/>
                </a:lnTo>
                <a:lnTo>
                  <a:pt x="4343400" y="2095500"/>
                </a:lnTo>
                <a:lnTo>
                  <a:pt x="4343400" y="419100"/>
                </a:lnTo>
                <a:lnTo>
                  <a:pt x="4340268" y="374272"/>
                </a:lnTo>
                <a:lnTo>
                  <a:pt x="4331181" y="329903"/>
                </a:lnTo>
                <a:lnTo>
                  <a:pt x="4316595" y="286451"/>
                </a:lnTo>
                <a:lnTo>
                  <a:pt x="4296969" y="244373"/>
                </a:lnTo>
                <a:lnTo>
                  <a:pt x="4272760" y="204127"/>
                </a:lnTo>
                <a:lnTo>
                  <a:pt x="4244428" y="166173"/>
                </a:lnTo>
                <a:lnTo>
                  <a:pt x="4212431" y="130968"/>
                </a:lnTo>
                <a:lnTo>
                  <a:pt x="4177226" y="98971"/>
                </a:lnTo>
                <a:lnTo>
                  <a:pt x="4139272" y="70639"/>
                </a:lnTo>
                <a:lnTo>
                  <a:pt x="4099026" y="46430"/>
                </a:lnTo>
                <a:lnTo>
                  <a:pt x="4056948" y="26804"/>
                </a:lnTo>
                <a:lnTo>
                  <a:pt x="4013496" y="12218"/>
                </a:lnTo>
                <a:lnTo>
                  <a:pt x="3969127" y="3131"/>
                </a:lnTo>
                <a:lnTo>
                  <a:pt x="39243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2971800"/>
            <a:ext cx="4343400" cy="2514600"/>
          </a:xfrm>
          <a:custGeom>
            <a:avLst/>
            <a:gdLst/>
            <a:ahLst/>
            <a:cxnLst/>
            <a:rect l="l" t="t" r="r" b="b"/>
            <a:pathLst>
              <a:path w="4343400" h="2514600">
                <a:moveTo>
                  <a:pt x="419100" y="0"/>
                </a:moveTo>
                <a:lnTo>
                  <a:pt x="374272" y="3131"/>
                </a:lnTo>
                <a:lnTo>
                  <a:pt x="329903" y="12218"/>
                </a:lnTo>
                <a:lnTo>
                  <a:pt x="286451" y="26804"/>
                </a:lnTo>
                <a:lnTo>
                  <a:pt x="244373" y="46430"/>
                </a:lnTo>
                <a:lnTo>
                  <a:pt x="204127" y="70639"/>
                </a:lnTo>
                <a:lnTo>
                  <a:pt x="166173" y="98971"/>
                </a:lnTo>
                <a:lnTo>
                  <a:pt x="130968" y="130968"/>
                </a:lnTo>
                <a:lnTo>
                  <a:pt x="98971" y="166173"/>
                </a:lnTo>
                <a:lnTo>
                  <a:pt x="70639" y="204127"/>
                </a:lnTo>
                <a:lnTo>
                  <a:pt x="46430" y="244373"/>
                </a:lnTo>
                <a:lnTo>
                  <a:pt x="26804" y="286451"/>
                </a:lnTo>
                <a:lnTo>
                  <a:pt x="12218" y="329903"/>
                </a:lnTo>
                <a:lnTo>
                  <a:pt x="3131" y="374272"/>
                </a:lnTo>
                <a:lnTo>
                  <a:pt x="0" y="419100"/>
                </a:lnTo>
                <a:lnTo>
                  <a:pt x="0" y="2095500"/>
                </a:lnTo>
                <a:lnTo>
                  <a:pt x="3131" y="2140327"/>
                </a:lnTo>
                <a:lnTo>
                  <a:pt x="12218" y="2184696"/>
                </a:lnTo>
                <a:lnTo>
                  <a:pt x="26804" y="2228148"/>
                </a:lnTo>
                <a:lnTo>
                  <a:pt x="46430" y="2270226"/>
                </a:lnTo>
                <a:lnTo>
                  <a:pt x="70639" y="2310472"/>
                </a:lnTo>
                <a:lnTo>
                  <a:pt x="98971" y="2348426"/>
                </a:lnTo>
                <a:lnTo>
                  <a:pt x="130968" y="2383631"/>
                </a:lnTo>
                <a:lnTo>
                  <a:pt x="166173" y="2415628"/>
                </a:lnTo>
                <a:lnTo>
                  <a:pt x="204127" y="2443960"/>
                </a:lnTo>
                <a:lnTo>
                  <a:pt x="244373" y="2468169"/>
                </a:lnTo>
                <a:lnTo>
                  <a:pt x="286451" y="2487795"/>
                </a:lnTo>
                <a:lnTo>
                  <a:pt x="329903" y="2502381"/>
                </a:lnTo>
                <a:lnTo>
                  <a:pt x="374272" y="2511468"/>
                </a:lnTo>
                <a:lnTo>
                  <a:pt x="419100" y="2514600"/>
                </a:lnTo>
                <a:lnTo>
                  <a:pt x="3924300" y="2514600"/>
                </a:lnTo>
                <a:lnTo>
                  <a:pt x="3969127" y="2511468"/>
                </a:lnTo>
                <a:lnTo>
                  <a:pt x="4013496" y="2502381"/>
                </a:lnTo>
                <a:lnTo>
                  <a:pt x="4056948" y="2487795"/>
                </a:lnTo>
                <a:lnTo>
                  <a:pt x="4099026" y="2468169"/>
                </a:lnTo>
                <a:lnTo>
                  <a:pt x="4139272" y="2443960"/>
                </a:lnTo>
                <a:lnTo>
                  <a:pt x="4177226" y="2415628"/>
                </a:lnTo>
                <a:lnTo>
                  <a:pt x="4212431" y="2383631"/>
                </a:lnTo>
                <a:lnTo>
                  <a:pt x="4244428" y="2348426"/>
                </a:lnTo>
                <a:lnTo>
                  <a:pt x="4272760" y="2310472"/>
                </a:lnTo>
                <a:lnTo>
                  <a:pt x="4296969" y="2270226"/>
                </a:lnTo>
                <a:lnTo>
                  <a:pt x="4316595" y="2228148"/>
                </a:lnTo>
                <a:lnTo>
                  <a:pt x="4331181" y="2184696"/>
                </a:lnTo>
                <a:lnTo>
                  <a:pt x="4340268" y="2140327"/>
                </a:lnTo>
                <a:lnTo>
                  <a:pt x="4343400" y="2095500"/>
                </a:lnTo>
                <a:lnTo>
                  <a:pt x="4343400" y="419100"/>
                </a:lnTo>
                <a:lnTo>
                  <a:pt x="4340268" y="374272"/>
                </a:lnTo>
                <a:lnTo>
                  <a:pt x="4331181" y="329903"/>
                </a:lnTo>
                <a:lnTo>
                  <a:pt x="4316595" y="286451"/>
                </a:lnTo>
                <a:lnTo>
                  <a:pt x="4296969" y="244373"/>
                </a:lnTo>
                <a:lnTo>
                  <a:pt x="4272760" y="204127"/>
                </a:lnTo>
                <a:lnTo>
                  <a:pt x="4244428" y="166173"/>
                </a:lnTo>
                <a:lnTo>
                  <a:pt x="4212431" y="130968"/>
                </a:lnTo>
                <a:lnTo>
                  <a:pt x="4177226" y="98971"/>
                </a:lnTo>
                <a:lnTo>
                  <a:pt x="4139272" y="70639"/>
                </a:lnTo>
                <a:lnTo>
                  <a:pt x="4099026" y="46430"/>
                </a:lnTo>
                <a:lnTo>
                  <a:pt x="4056948" y="26804"/>
                </a:lnTo>
                <a:lnTo>
                  <a:pt x="4013496" y="12218"/>
                </a:lnTo>
                <a:lnTo>
                  <a:pt x="3969127" y="3131"/>
                </a:lnTo>
                <a:lnTo>
                  <a:pt x="3924300" y="0"/>
                </a:lnTo>
                <a:lnTo>
                  <a:pt x="4191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569" y="1338579"/>
            <a:ext cx="7373620" cy="381578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spc="-10" dirty="0">
                <a:solidFill>
                  <a:srgbClr val="39393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93939"/>
                </a:solidFill>
                <a:latin typeface="Arial"/>
                <a:cs typeface="Arial"/>
              </a:rPr>
              <a:t>purpose </a:t>
            </a:r>
            <a:r>
              <a:rPr sz="2400" dirty="0">
                <a:solidFill>
                  <a:srgbClr val="393939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93939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393939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393939"/>
                </a:solidFill>
                <a:latin typeface="Arial"/>
                <a:cs typeface="Arial"/>
              </a:rPr>
              <a:t>statement is </a:t>
            </a:r>
            <a:r>
              <a:rPr lang="en-US" sz="2400" spc="-5" dirty="0" smtClean="0">
                <a:solidFill>
                  <a:srgbClr val="393939"/>
                </a:solidFill>
                <a:latin typeface="Arial"/>
                <a:cs typeface="Arial"/>
              </a:rPr>
              <a:t>to </a:t>
            </a:r>
            <a:r>
              <a:rPr sz="2400" spc="-5" dirty="0" smtClean="0">
                <a:solidFill>
                  <a:srgbClr val="393939"/>
                </a:solidFill>
                <a:latin typeface="Arial"/>
                <a:cs typeface="Arial"/>
              </a:rPr>
              <a:t>execute </a:t>
            </a:r>
            <a:r>
              <a:rPr sz="2400" dirty="0">
                <a:solidFill>
                  <a:srgbClr val="39393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93939"/>
                </a:solidFill>
                <a:latin typeface="Arial"/>
                <a:cs typeface="Arial"/>
              </a:rPr>
              <a:t>command  or commands based </a:t>
            </a:r>
            <a:r>
              <a:rPr sz="2400" dirty="0">
                <a:solidFill>
                  <a:srgbClr val="393939"/>
                </a:solidFill>
                <a:latin typeface="Arial"/>
                <a:cs typeface="Arial"/>
              </a:rPr>
              <a:t>on a</a:t>
            </a:r>
            <a:r>
              <a:rPr sz="2400" spc="-5" dirty="0">
                <a:solidFill>
                  <a:srgbClr val="393939"/>
                </a:solidFill>
                <a:latin typeface="Arial"/>
                <a:cs typeface="Arial"/>
              </a:rPr>
              <a:t> condition</a:t>
            </a:r>
            <a:endParaRPr sz="2400" dirty="0">
              <a:latin typeface="Arial"/>
              <a:cs typeface="Arial"/>
            </a:endParaRPr>
          </a:p>
          <a:p>
            <a:pPr marL="12700" marR="1006475">
              <a:lnSpc>
                <a:spcPts val="2680"/>
              </a:lnSpc>
              <a:spcBef>
                <a:spcPts val="590"/>
              </a:spcBef>
            </a:pPr>
            <a:r>
              <a:rPr sz="2400" spc="-10" dirty="0">
                <a:solidFill>
                  <a:srgbClr val="39393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93939"/>
                </a:solidFill>
                <a:latin typeface="Arial"/>
                <a:cs typeface="Arial"/>
              </a:rPr>
              <a:t>condition </a:t>
            </a:r>
            <a:r>
              <a:rPr sz="2400" spc="-10" dirty="0">
                <a:solidFill>
                  <a:srgbClr val="393939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393939"/>
                </a:solidFill>
                <a:latin typeface="Arial"/>
                <a:cs typeface="Arial"/>
              </a:rPr>
              <a:t>evaluated by </a:t>
            </a:r>
            <a:r>
              <a:rPr sz="2400" dirty="0">
                <a:solidFill>
                  <a:srgbClr val="39393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93939"/>
                </a:solidFill>
                <a:latin typeface="Arial"/>
                <a:cs typeface="Arial"/>
              </a:rPr>
              <a:t>test command,  represented below by </a:t>
            </a:r>
            <a:r>
              <a:rPr sz="2400" dirty="0">
                <a:solidFill>
                  <a:srgbClr val="393939"/>
                </a:solidFill>
                <a:latin typeface="Arial"/>
                <a:cs typeface="Arial"/>
              </a:rPr>
              <a:t>a </a:t>
            </a:r>
            <a:r>
              <a:rPr sz="2400" spc="-10" dirty="0">
                <a:solidFill>
                  <a:srgbClr val="393939"/>
                </a:solidFill>
                <a:latin typeface="Arial"/>
                <a:cs typeface="Arial"/>
              </a:rPr>
              <a:t>pair </a:t>
            </a:r>
            <a:r>
              <a:rPr sz="2400" dirty="0">
                <a:solidFill>
                  <a:srgbClr val="393939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93939"/>
                </a:solidFill>
                <a:latin typeface="Arial"/>
                <a:cs typeface="Arial"/>
              </a:rPr>
              <a:t>square</a:t>
            </a:r>
            <a:r>
              <a:rPr sz="2400" spc="-20" dirty="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93939"/>
                </a:solidFill>
                <a:latin typeface="Arial"/>
                <a:cs typeface="Arial"/>
              </a:rPr>
              <a:t>brackets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705485" marR="3246120">
              <a:lnSpc>
                <a:spcPct val="100000"/>
              </a:lnSpc>
            </a:pPr>
            <a:r>
              <a:rPr sz="2800" b="1" spc="-5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2800" b="1" dirty="0">
                <a:solidFill>
                  <a:srgbClr val="000080"/>
                </a:solidFill>
                <a:latin typeface="Courier New"/>
                <a:cs typeface="Courier New"/>
              </a:rPr>
              <a:t>[ </a:t>
            </a:r>
            <a:r>
              <a:rPr sz="2800" b="1" spc="-5" dirty="0">
                <a:solidFill>
                  <a:srgbClr val="000080"/>
                </a:solidFill>
                <a:latin typeface="Courier New"/>
                <a:cs typeface="Courier New"/>
              </a:rPr>
              <a:t>condition</a:t>
            </a:r>
            <a:r>
              <a:rPr sz="2800" b="1" spc="-1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0080"/>
                </a:solidFill>
                <a:latin typeface="Courier New"/>
                <a:cs typeface="Courier New"/>
              </a:rPr>
              <a:t>]  </a:t>
            </a:r>
            <a:r>
              <a:rPr sz="2800" b="1" spc="-5" dirty="0">
                <a:solidFill>
                  <a:srgbClr val="000080"/>
                </a:solidFill>
                <a:latin typeface="Courier New"/>
                <a:cs typeface="Courier New"/>
              </a:rPr>
              <a:t>then</a:t>
            </a:r>
            <a:endParaRPr sz="2800" dirty="0">
              <a:latin typeface="Courier New"/>
              <a:cs typeface="Courier New"/>
            </a:endParaRPr>
          </a:p>
          <a:p>
            <a:pPr marL="1346200">
              <a:lnSpc>
                <a:spcPct val="100000"/>
              </a:lnSpc>
            </a:pPr>
            <a:r>
              <a:rPr sz="2800" b="1" spc="-5" dirty="0">
                <a:solidFill>
                  <a:srgbClr val="000080"/>
                </a:solidFill>
                <a:latin typeface="Courier New"/>
                <a:cs typeface="Courier New"/>
              </a:rPr>
              <a:t>command(s)</a:t>
            </a:r>
            <a:endParaRPr sz="2800" dirty="0">
              <a:latin typeface="Courier New"/>
              <a:cs typeface="Courier New"/>
            </a:endParaRPr>
          </a:p>
          <a:p>
            <a:pPr marL="705485">
              <a:lnSpc>
                <a:spcPct val="100000"/>
              </a:lnSpc>
            </a:pPr>
            <a:r>
              <a:rPr sz="2800" b="1" spc="-5" dirty="0">
                <a:solidFill>
                  <a:srgbClr val="000080"/>
                </a:solidFill>
                <a:latin typeface="Courier New"/>
                <a:cs typeface="Courier New"/>
              </a:rPr>
              <a:t>fi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65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2279" y="467359"/>
            <a:ext cx="5673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if Statement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99489" y="3886200"/>
            <a:ext cx="4538980" cy="511809"/>
          </a:xfrm>
          <a:custGeom>
            <a:avLst/>
            <a:gdLst/>
            <a:ahLst/>
            <a:cxnLst/>
            <a:rect l="l" t="t" r="r" b="b"/>
            <a:pathLst>
              <a:path w="4538980" h="511810">
                <a:moveTo>
                  <a:pt x="4452620" y="0"/>
                </a:moveTo>
                <a:lnTo>
                  <a:pt x="85090" y="0"/>
                </a:lnTo>
                <a:lnTo>
                  <a:pt x="53578" y="7223"/>
                </a:lnTo>
                <a:lnTo>
                  <a:pt x="26352" y="26352"/>
                </a:lnTo>
                <a:lnTo>
                  <a:pt x="7223" y="53578"/>
                </a:lnTo>
                <a:lnTo>
                  <a:pt x="0" y="85089"/>
                </a:lnTo>
                <a:lnTo>
                  <a:pt x="0" y="426720"/>
                </a:lnTo>
                <a:lnTo>
                  <a:pt x="7223" y="458231"/>
                </a:lnTo>
                <a:lnTo>
                  <a:pt x="26352" y="485457"/>
                </a:lnTo>
                <a:lnTo>
                  <a:pt x="53578" y="504586"/>
                </a:lnTo>
                <a:lnTo>
                  <a:pt x="85090" y="511809"/>
                </a:lnTo>
                <a:lnTo>
                  <a:pt x="4452620" y="511809"/>
                </a:lnTo>
                <a:lnTo>
                  <a:pt x="4484330" y="504586"/>
                </a:lnTo>
                <a:lnTo>
                  <a:pt x="4511992" y="485457"/>
                </a:lnTo>
                <a:lnTo>
                  <a:pt x="4531558" y="458231"/>
                </a:lnTo>
                <a:lnTo>
                  <a:pt x="4538980" y="426720"/>
                </a:lnTo>
                <a:lnTo>
                  <a:pt x="4538980" y="85090"/>
                </a:lnTo>
                <a:lnTo>
                  <a:pt x="4531558" y="53578"/>
                </a:lnTo>
                <a:lnTo>
                  <a:pt x="4511992" y="26352"/>
                </a:lnTo>
                <a:lnTo>
                  <a:pt x="4484330" y="7223"/>
                </a:lnTo>
                <a:lnTo>
                  <a:pt x="445262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9489" y="3886200"/>
            <a:ext cx="4538980" cy="511809"/>
          </a:xfrm>
          <a:custGeom>
            <a:avLst/>
            <a:gdLst/>
            <a:ahLst/>
            <a:cxnLst/>
            <a:rect l="l" t="t" r="r" b="b"/>
            <a:pathLst>
              <a:path w="4538980" h="511810">
                <a:moveTo>
                  <a:pt x="85090" y="0"/>
                </a:moveTo>
                <a:lnTo>
                  <a:pt x="53578" y="7223"/>
                </a:lnTo>
                <a:lnTo>
                  <a:pt x="26352" y="26352"/>
                </a:lnTo>
                <a:lnTo>
                  <a:pt x="7223" y="53578"/>
                </a:lnTo>
                <a:lnTo>
                  <a:pt x="0" y="85090"/>
                </a:lnTo>
                <a:lnTo>
                  <a:pt x="0" y="426720"/>
                </a:lnTo>
                <a:lnTo>
                  <a:pt x="7223" y="458231"/>
                </a:lnTo>
                <a:lnTo>
                  <a:pt x="26352" y="485457"/>
                </a:lnTo>
                <a:lnTo>
                  <a:pt x="53578" y="504586"/>
                </a:lnTo>
                <a:lnTo>
                  <a:pt x="85090" y="511809"/>
                </a:lnTo>
                <a:lnTo>
                  <a:pt x="4452620" y="511809"/>
                </a:lnTo>
                <a:lnTo>
                  <a:pt x="4484330" y="504586"/>
                </a:lnTo>
                <a:lnTo>
                  <a:pt x="4511992" y="485457"/>
                </a:lnTo>
                <a:lnTo>
                  <a:pt x="4531558" y="458231"/>
                </a:lnTo>
                <a:lnTo>
                  <a:pt x="4538980" y="426720"/>
                </a:lnTo>
                <a:lnTo>
                  <a:pt x="4538980" y="85090"/>
                </a:lnTo>
                <a:lnTo>
                  <a:pt x="4531558" y="53578"/>
                </a:lnTo>
                <a:lnTo>
                  <a:pt x="4511992" y="26352"/>
                </a:lnTo>
                <a:lnTo>
                  <a:pt x="4484330" y="7223"/>
                </a:lnTo>
                <a:lnTo>
                  <a:pt x="4452620" y="0"/>
                </a:lnTo>
                <a:lnTo>
                  <a:pt x="8509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3269" y="2823209"/>
            <a:ext cx="456120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read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password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504825" algn="l"/>
                <a:tab pos="446341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 [	”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$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ass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”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”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@ss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400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!”	]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then</a:t>
            </a:r>
            <a:endParaRPr sz="2400" dirty="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echo ”BAD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PASSWORD!”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6200" y="2743200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0"/>
                </a:moveTo>
                <a:lnTo>
                  <a:pt x="0" y="948689"/>
                </a:lnTo>
              </a:path>
            </a:pathLst>
          </a:custGeom>
          <a:ln w="355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4920" y="3643629"/>
            <a:ext cx="162560" cy="242570"/>
          </a:xfrm>
          <a:custGeom>
            <a:avLst/>
            <a:gdLst/>
            <a:ahLst/>
            <a:cxnLst/>
            <a:rect l="l" t="t" r="r" b="b"/>
            <a:pathLst>
              <a:path w="162560" h="242570">
                <a:moveTo>
                  <a:pt x="162559" y="0"/>
                </a:moveTo>
                <a:lnTo>
                  <a:pt x="0" y="0"/>
                </a:lnTo>
                <a:lnTo>
                  <a:pt x="81279" y="242570"/>
                </a:lnTo>
                <a:lnTo>
                  <a:pt x="162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00400" y="1828800"/>
            <a:ext cx="5257800" cy="914400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2200" spc="-5" dirty="0">
                <a:latin typeface="Arial"/>
                <a:cs typeface="Arial"/>
              </a:rPr>
              <a:t>Test with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condition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Notice the spaces after “[“ and before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“]”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6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script which ask user to enter a password and check whether the password is equal to “admin123”</a:t>
            </a:r>
          </a:p>
          <a:p>
            <a:pPr lvl="1"/>
            <a:r>
              <a:rPr lang="en-US" dirty="0" smtClean="0"/>
              <a:t>Modify the program to allow user to enter both ADMIN123 or admin123 as password</a:t>
            </a:r>
          </a:p>
          <a:p>
            <a:pPr lvl="2"/>
            <a:r>
              <a:rPr lang="en-US" dirty="0" smtClean="0"/>
              <a:t>Any way to allow user to enter any of these</a:t>
            </a:r>
          </a:p>
          <a:p>
            <a:pPr lvl="3"/>
            <a:r>
              <a:rPr lang="en-US" dirty="0" smtClean="0"/>
              <a:t>aDmin123, ADmin123, adMIN123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1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429" y="467359"/>
            <a:ext cx="5050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test</a:t>
            </a:r>
            <a:r>
              <a:rPr spc="-90" dirty="0"/>
              <a:t> </a:t>
            </a:r>
            <a:r>
              <a:rPr spc="-5" dirty="0"/>
              <a:t>Command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450" y="1388110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solidFill>
                  <a:srgbClr val="B80046"/>
                </a:solidFill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295400"/>
            <a:ext cx="55378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93939"/>
                </a:solidFill>
                <a:latin typeface="Arial"/>
                <a:cs typeface="Arial"/>
              </a:rPr>
              <a:t>The test command </a:t>
            </a:r>
            <a:r>
              <a:rPr sz="2200" dirty="0">
                <a:solidFill>
                  <a:srgbClr val="393939"/>
                </a:solidFill>
                <a:latin typeface="Arial"/>
                <a:cs typeface="Arial"/>
              </a:rPr>
              <a:t>can be used </a:t>
            </a:r>
            <a:r>
              <a:rPr sz="2200" spc="-5" dirty="0">
                <a:solidFill>
                  <a:srgbClr val="393939"/>
                </a:solidFill>
                <a:latin typeface="Arial"/>
                <a:cs typeface="Arial"/>
              </a:rPr>
              <a:t>in </a:t>
            </a:r>
            <a:r>
              <a:rPr sz="2200" spc="-10" dirty="0">
                <a:solidFill>
                  <a:srgbClr val="393939"/>
                </a:solidFill>
                <a:latin typeface="Arial"/>
                <a:cs typeface="Arial"/>
              </a:rPr>
              <a:t>two</a:t>
            </a:r>
            <a:r>
              <a:rPr sz="2200" spc="-40" dirty="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Arial"/>
                <a:cs typeface="Arial"/>
              </a:rPr>
              <a:t>ways: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6389" y="1821179"/>
            <a:ext cx="131445" cy="68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85" dirty="0">
                <a:solidFill>
                  <a:srgbClr val="B80046"/>
                </a:solidFill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1500" spc="85" dirty="0">
                <a:solidFill>
                  <a:srgbClr val="B80046"/>
                </a:solidFill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679" y="1666239"/>
            <a:ext cx="4636135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400"/>
              </a:lnSpc>
              <a:spcBef>
                <a:spcPts val="100"/>
              </a:spcBef>
            </a:pPr>
            <a:r>
              <a:rPr sz="2000" spc="-5" dirty="0">
                <a:solidFill>
                  <a:srgbClr val="393939"/>
                </a:solidFill>
                <a:latin typeface="Arial"/>
                <a:cs typeface="Arial"/>
              </a:rPr>
              <a:t>As </a:t>
            </a:r>
            <a:r>
              <a:rPr sz="2000" dirty="0">
                <a:solidFill>
                  <a:srgbClr val="393939"/>
                </a:solidFill>
                <a:latin typeface="Arial"/>
                <a:cs typeface="Arial"/>
              </a:rPr>
              <a:t>a pair </a:t>
            </a:r>
            <a:r>
              <a:rPr sz="2000" spc="-5" dirty="0">
                <a:solidFill>
                  <a:srgbClr val="393939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393939"/>
                </a:solidFill>
                <a:latin typeface="Arial"/>
                <a:cs typeface="Arial"/>
              </a:rPr>
              <a:t>square brackets: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[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condition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]  </a:t>
            </a:r>
            <a:r>
              <a:rPr sz="2000" spc="-5" dirty="0">
                <a:solidFill>
                  <a:srgbClr val="393939"/>
                </a:solidFill>
                <a:latin typeface="Arial"/>
                <a:cs typeface="Arial"/>
              </a:rPr>
              <a:t>The test </a:t>
            </a:r>
            <a:r>
              <a:rPr sz="2000" dirty="0">
                <a:solidFill>
                  <a:srgbClr val="393939"/>
                </a:solidFill>
                <a:latin typeface="Arial"/>
                <a:cs typeface="Arial"/>
              </a:rPr>
              <a:t>keyword: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 condition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450" y="273557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solidFill>
                  <a:srgbClr val="B80046"/>
                </a:solidFill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0" y="2641600"/>
            <a:ext cx="6286500" cy="6835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  <a:tabLst>
                <a:tab pos="3942079" algn="l"/>
              </a:tabLst>
            </a:pPr>
            <a:r>
              <a:rPr sz="2200" spc="-5" dirty="0">
                <a:solidFill>
                  <a:srgbClr val="393939"/>
                </a:solidFill>
                <a:latin typeface="Arial"/>
                <a:cs typeface="Arial"/>
              </a:rPr>
              <a:t>The condition test </a:t>
            </a:r>
            <a:r>
              <a:rPr sz="2200" dirty="0">
                <a:solidFill>
                  <a:srgbClr val="393939"/>
                </a:solidFill>
                <a:latin typeface="Arial"/>
                <a:cs typeface="Arial"/>
              </a:rPr>
              <a:t>can </a:t>
            </a:r>
            <a:r>
              <a:rPr sz="2200" spc="-5" dirty="0">
                <a:solidFill>
                  <a:srgbClr val="393939"/>
                </a:solidFill>
                <a:latin typeface="Arial"/>
                <a:cs typeface="Arial"/>
              </a:rPr>
              <a:t>result in </a:t>
            </a:r>
            <a:r>
              <a:rPr lang="en-US" sz="2200" spc="-5" dirty="0" smtClean="0">
                <a:solidFill>
                  <a:srgbClr val="393939"/>
                </a:solidFill>
                <a:latin typeface="Arial"/>
                <a:cs typeface="Arial"/>
              </a:rPr>
              <a:t>success </a:t>
            </a:r>
            <a:r>
              <a:rPr sz="2200" spc="-5" dirty="0" smtClean="0">
                <a:solidFill>
                  <a:srgbClr val="393939"/>
                </a:solidFill>
                <a:latin typeface="Arial"/>
                <a:cs typeface="Arial"/>
              </a:rPr>
              <a:t>(0</a:t>
            </a:r>
            <a:r>
              <a:rPr sz="2200" spc="-5" dirty="0">
                <a:solidFill>
                  <a:srgbClr val="393939"/>
                </a:solidFill>
                <a:latin typeface="Arial"/>
                <a:cs typeface="Arial"/>
              </a:rPr>
              <a:t>) or </a:t>
            </a:r>
            <a:r>
              <a:rPr lang="en-US" sz="2200" spc="-5" dirty="0" smtClean="0">
                <a:solidFill>
                  <a:srgbClr val="393939"/>
                </a:solidFill>
                <a:latin typeface="Arial"/>
                <a:cs typeface="Arial"/>
              </a:rPr>
              <a:t>failure </a:t>
            </a:r>
            <a:r>
              <a:rPr sz="2200" spc="-5" dirty="0" smtClean="0">
                <a:solidFill>
                  <a:srgbClr val="393939"/>
                </a:solidFill>
                <a:latin typeface="Arial"/>
                <a:cs typeface="Arial"/>
              </a:rPr>
              <a:t>(1),</a:t>
            </a:r>
            <a:r>
              <a:rPr lang="en-US" sz="2200" spc="-5" dirty="0" smtClean="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sz="2200" spc="-5" dirty="0" smtClean="0">
                <a:solidFill>
                  <a:srgbClr val="393939"/>
                </a:solidFill>
                <a:latin typeface="Arial"/>
                <a:cs typeface="Arial"/>
              </a:rPr>
              <a:t>unless </a:t>
            </a:r>
            <a:r>
              <a:rPr sz="2200" spc="-5" dirty="0">
                <a:solidFill>
                  <a:srgbClr val="393939"/>
                </a:solidFill>
                <a:latin typeface="Arial"/>
                <a:cs typeface="Arial"/>
              </a:rPr>
              <a:t>the negation </a:t>
            </a:r>
            <a:r>
              <a:rPr lang="en-US" sz="2200" spc="-5" dirty="0" smtClean="0">
                <a:solidFill>
                  <a:srgbClr val="393939"/>
                </a:solidFill>
                <a:latin typeface="Arial"/>
                <a:cs typeface="Arial"/>
              </a:rPr>
              <a:t>"</a:t>
            </a:r>
            <a:r>
              <a:rPr sz="2200" spc="-5" dirty="0" smtClean="0">
                <a:solidFill>
                  <a:srgbClr val="393939"/>
                </a:solidFill>
                <a:latin typeface="Arial"/>
                <a:cs typeface="Arial"/>
              </a:rPr>
              <a:t>not</a:t>
            </a:r>
            <a:r>
              <a:rPr lang="en-US" sz="2200" spc="-5" dirty="0" smtClean="0">
                <a:solidFill>
                  <a:srgbClr val="393939"/>
                </a:solidFill>
                <a:latin typeface="Arial"/>
                <a:cs typeface="Arial"/>
              </a:rPr>
              <a:t>"</a:t>
            </a:r>
            <a:r>
              <a:rPr sz="2200" dirty="0" smtClean="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sz="2200" spc="-5" dirty="0" smtClean="0">
                <a:solidFill>
                  <a:srgbClr val="393939"/>
                </a:solidFill>
                <a:latin typeface="Arial"/>
                <a:cs typeface="Arial"/>
              </a:rPr>
              <a:t>(!),</a:t>
            </a:r>
            <a:r>
              <a:rPr lang="en-US" sz="2200" spc="-5" dirty="0" smtClean="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sz="2200" dirty="0" smtClean="0">
                <a:solidFill>
                  <a:srgbClr val="393939"/>
                </a:solidFill>
                <a:latin typeface="Arial"/>
                <a:cs typeface="Arial"/>
              </a:rPr>
              <a:t>is</a:t>
            </a:r>
            <a:r>
              <a:rPr sz="2200" spc="-5" dirty="0" smtClean="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Arial"/>
                <a:cs typeface="Arial"/>
              </a:rPr>
              <a:t>used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450" y="3540759"/>
            <a:ext cx="1257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180" dirty="0">
                <a:solidFill>
                  <a:srgbClr val="B80046"/>
                </a:solidFill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300" y="3446779"/>
            <a:ext cx="7527925" cy="6835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30"/>
              </a:spcBef>
            </a:pPr>
            <a:r>
              <a:rPr sz="2200" spc="-5" dirty="0">
                <a:solidFill>
                  <a:srgbClr val="393939"/>
                </a:solidFill>
                <a:latin typeface="Arial"/>
                <a:cs typeface="Arial"/>
              </a:rPr>
              <a:t>The test </a:t>
            </a:r>
            <a:r>
              <a:rPr sz="2200" dirty="0">
                <a:solidFill>
                  <a:srgbClr val="393939"/>
                </a:solidFill>
                <a:latin typeface="Arial"/>
                <a:cs typeface="Arial"/>
              </a:rPr>
              <a:t>can </a:t>
            </a:r>
            <a:r>
              <a:rPr sz="2200" spc="-5" dirty="0">
                <a:solidFill>
                  <a:srgbClr val="393939"/>
                </a:solidFill>
                <a:latin typeface="Arial"/>
                <a:cs typeface="Arial"/>
              </a:rPr>
              <a:t>compare numbers, </a:t>
            </a:r>
            <a:r>
              <a:rPr sz="2200" spc="-5" dirty="0" smtClean="0">
                <a:solidFill>
                  <a:srgbClr val="393939"/>
                </a:solidFill>
                <a:latin typeface="Arial"/>
                <a:cs typeface="Arial"/>
              </a:rPr>
              <a:t>strings</a:t>
            </a:r>
            <a:r>
              <a:rPr lang="en-US" sz="2200" spc="-5" dirty="0" smtClean="0">
                <a:solidFill>
                  <a:srgbClr val="393939"/>
                </a:solidFill>
                <a:latin typeface="Arial"/>
                <a:cs typeface="Arial"/>
              </a:rPr>
              <a:t>,</a:t>
            </a:r>
            <a:r>
              <a:rPr sz="2200" spc="-5" dirty="0" smtClean="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Arial"/>
                <a:cs typeface="Arial"/>
              </a:rPr>
              <a:t>and evaluate various  file</a:t>
            </a:r>
            <a:r>
              <a:rPr sz="2200" spc="-10" dirty="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93939"/>
                </a:solidFill>
                <a:latin typeface="Arial"/>
                <a:cs typeface="Arial"/>
              </a:rPr>
              <a:t>attributes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6389" y="5707379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85" dirty="0">
                <a:solidFill>
                  <a:srgbClr val="B80046"/>
                </a:solidFill>
                <a:latin typeface="Calibri"/>
                <a:cs typeface="Calibri"/>
              </a:rPr>
              <a:t>–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6389" y="4254500"/>
            <a:ext cx="4924425" cy="205376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00355" marR="598805" indent="-300355">
              <a:lnSpc>
                <a:spcPts val="2230"/>
              </a:lnSpc>
              <a:spcBef>
                <a:spcPts val="315"/>
              </a:spcBef>
              <a:buClr>
                <a:srgbClr val="B80046"/>
              </a:buClr>
              <a:buSzPct val="75000"/>
              <a:buFont typeface="Calibri"/>
              <a:buChar char="–"/>
              <a:tabLst>
                <a:tab pos="300355" algn="l"/>
                <a:tab pos="300990" algn="l"/>
              </a:tabLst>
            </a:pPr>
            <a:r>
              <a:rPr sz="2000" dirty="0">
                <a:solidFill>
                  <a:srgbClr val="393939"/>
                </a:solidFill>
                <a:latin typeface="Arial"/>
                <a:cs typeface="Arial"/>
              </a:rPr>
              <a:t>Use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393939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!= </a:t>
            </a:r>
            <a:r>
              <a:rPr sz="2000" spc="-5" dirty="0">
                <a:solidFill>
                  <a:srgbClr val="39393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93939"/>
                </a:solidFill>
                <a:latin typeface="Arial"/>
                <a:cs typeface="Arial"/>
              </a:rPr>
              <a:t>compare strings,  </a:t>
            </a:r>
            <a:endParaRPr lang="en-US" sz="2000" dirty="0">
              <a:solidFill>
                <a:srgbClr val="393939"/>
              </a:solidFill>
              <a:latin typeface="Arial"/>
              <a:cs typeface="Arial"/>
            </a:endParaRPr>
          </a:p>
          <a:p>
            <a:pPr marR="598805">
              <a:lnSpc>
                <a:spcPts val="2230"/>
              </a:lnSpc>
              <a:spcBef>
                <a:spcPts val="315"/>
              </a:spcBef>
              <a:buClr>
                <a:srgbClr val="B80046"/>
              </a:buClr>
              <a:buSzPct val="75000"/>
              <a:tabLst>
                <a:tab pos="300355" algn="l"/>
                <a:tab pos="300990" algn="l"/>
              </a:tabLst>
            </a:pPr>
            <a:r>
              <a:rPr lang="en-US" sz="2000" spc="-5" dirty="0" smtClean="0">
                <a:solidFill>
                  <a:srgbClr val="393939"/>
                </a:solidFill>
                <a:latin typeface="Arial"/>
                <a:cs typeface="Arial"/>
              </a:rPr>
              <a:t>        </a:t>
            </a:r>
            <a:r>
              <a:rPr sz="2000" spc="-5" dirty="0" smtClean="0">
                <a:solidFill>
                  <a:srgbClr val="393939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393939"/>
                </a:solidFill>
                <a:latin typeface="Arial"/>
                <a:cs typeface="Arial"/>
              </a:rPr>
              <a:t>example: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[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2000" dirty="0" smtClean="0">
                <a:solidFill>
                  <a:srgbClr val="0000FF"/>
                </a:solidFill>
                <a:latin typeface="Arial"/>
                <a:cs typeface="Arial"/>
              </a:rPr>
              <a:t>$name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20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lang="en-US" sz="2000" spc="-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2000" spc="-5" dirty="0" smtClean="0">
                <a:solidFill>
                  <a:srgbClr val="0000FF"/>
                </a:solidFill>
                <a:latin typeface="Arial"/>
                <a:cs typeface="Arial"/>
              </a:rPr>
              <a:t>Bob</a:t>
            </a:r>
            <a:r>
              <a:rPr lang="en-US" sz="2000" spc="-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2000" spc="-4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L="300355" marR="422909" indent="-300355">
              <a:lnSpc>
                <a:spcPts val="2230"/>
              </a:lnSpc>
              <a:spcBef>
                <a:spcPts val="1130"/>
              </a:spcBef>
              <a:buClr>
                <a:srgbClr val="B80046"/>
              </a:buClr>
              <a:buSzPct val="75000"/>
              <a:buFont typeface="Calibri"/>
              <a:buChar char="–"/>
              <a:tabLst>
                <a:tab pos="300355" algn="l"/>
                <a:tab pos="300990" algn="l"/>
              </a:tabLst>
            </a:pPr>
            <a:r>
              <a:rPr sz="2000" dirty="0">
                <a:solidFill>
                  <a:srgbClr val="393939"/>
                </a:solidFill>
                <a:latin typeface="Arial"/>
                <a:cs typeface="Arial"/>
              </a:rPr>
              <a:t>Use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-z </a:t>
            </a:r>
            <a:r>
              <a:rPr sz="2000" dirty="0">
                <a:solidFill>
                  <a:srgbClr val="393939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-n </a:t>
            </a:r>
            <a:r>
              <a:rPr sz="2000" spc="-5" dirty="0">
                <a:solidFill>
                  <a:srgbClr val="393939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93939"/>
                </a:solidFill>
                <a:latin typeface="Arial"/>
                <a:cs typeface="Arial"/>
              </a:rPr>
              <a:t>check </a:t>
            </a:r>
            <a:r>
              <a:rPr sz="2000" spc="-5" dirty="0">
                <a:solidFill>
                  <a:srgbClr val="393939"/>
                </a:solidFill>
                <a:latin typeface="Arial"/>
                <a:cs typeface="Arial"/>
              </a:rPr>
              <a:t>string length, </a:t>
            </a:r>
            <a:endParaRPr lang="en-US" sz="2000" spc="-5" dirty="0" smtClean="0">
              <a:solidFill>
                <a:srgbClr val="393939"/>
              </a:solidFill>
              <a:latin typeface="Arial"/>
              <a:cs typeface="Arial"/>
            </a:endParaRPr>
          </a:p>
          <a:p>
            <a:pPr marR="422909">
              <a:lnSpc>
                <a:spcPts val="2230"/>
              </a:lnSpc>
              <a:buClr>
                <a:srgbClr val="B80046"/>
              </a:buClr>
              <a:buSzPct val="75000"/>
              <a:tabLst>
                <a:tab pos="300355" algn="l"/>
                <a:tab pos="300990" algn="l"/>
              </a:tabLst>
            </a:pPr>
            <a:r>
              <a:rPr lang="en-US" sz="2000" spc="-5" dirty="0" smtClean="0">
                <a:solidFill>
                  <a:srgbClr val="393939"/>
                </a:solidFill>
                <a:latin typeface="Arial"/>
                <a:cs typeface="Arial"/>
              </a:rPr>
              <a:t>        </a:t>
            </a:r>
            <a:r>
              <a:rPr sz="2000" spc="-5" dirty="0" smtClean="0">
                <a:solidFill>
                  <a:srgbClr val="393939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393939"/>
                </a:solidFill>
                <a:latin typeface="Arial"/>
                <a:cs typeface="Arial"/>
              </a:rPr>
              <a:t>example: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[ ! 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-z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2000" dirty="0" smtClean="0">
                <a:solidFill>
                  <a:srgbClr val="0000FF"/>
                </a:solidFill>
                <a:latin typeface="Arial"/>
                <a:cs typeface="Arial"/>
              </a:rPr>
              <a:t>$name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2000" spc="-5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  <a:p>
            <a:pPr marL="589280" marR="5080" indent="-288290">
              <a:lnSpc>
                <a:spcPts val="2230"/>
              </a:lnSpc>
              <a:spcBef>
                <a:spcPts val="1140"/>
              </a:spcBef>
            </a:pPr>
            <a:r>
              <a:rPr sz="2000" dirty="0">
                <a:solidFill>
                  <a:srgbClr val="393939"/>
                </a:solidFill>
                <a:latin typeface="Arial"/>
                <a:cs typeface="Arial"/>
              </a:rPr>
              <a:t>Use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-gt</a:t>
            </a:r>
            <a:r>
              <a:rPr sz="2000" dirty="0">
                <a:solidFill>
                  <a:srgbClr val="393939"/>
                </a:solidFill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-lt</a:t>
            </a:r>
            <a:r>
              <a:rPr sz="2000" spc="-5" dirty="0">
                <a:solidFill>
                  <a:srgbClr val="393939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-eq</a:t>
            </a:r>
            <a:r>
              <a:rPr sz="2000" dirty="0">
                <a:solidFill>
                  <a:srgbClr val="393939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-ne</a:t>
            </a:r>
            <a:r>
              <a:rPr sz="2000" dirty="0">
                <a:solidFill>
                  <a:srgbClr val="393939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-le</a:t>
            </a:r>
            <a:r>
              <a:rPr sz="2000" dirty="0">
                <a:solidFill>
                  <a:srgbClr val="393939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-ge </a:t>
            </a:r>
            <a:r>
              <a:rPr sz="2000" spc="-5" dirty="0">
                <a:solidFill>
                  <a:srgbClr val="393939"/>
                </a:solidFill>
                <a:latin typeface="Arial"/>
                <a:cs typeface="Arial"/>
              </a:rPr>
              <a:t>for</a:t>
            </a:r>
            <a:r>
              <a:rPr sz="2000" spc="-120" dirty="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93939"/>
                </a:solidFill>
                <a:latin typeface="Arial"/>
                <a:cs typeface="Arial"/>
              </a:rPr>
              <a:t>number,  </a:t>
            </a:r>
            <a:r>
              <a:rPr sz="2000" spc="-5" dirty="0" smtClean="0">
                <a:solidFill>
                  <a:srgbClr val="393939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393939"/>
                </a:solidFill>
                <a:latin typeface="Arial"/>
                <a:cs typeface="Arial"/>
              </a:rPr>
              <a:t>example: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[ ”$salary” -gt 100000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]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7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Test</a:t>
            </a:r>
            <a:r>
              <a:rPr spc="-95" dirty="0"/>
              <a:t> </a:t>
            </a:r>
            <a:r>
              <a:rPr spc="-5" dirty="0"/>
              <a:t>Command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450" y="1400810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235" dirty="0">
                <a:solidFill>
                  <a:srgbClr val="B80046"/>
                </a:solidFill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450" y="4001770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235" dirty="0">
                <a:solidFill>
                  <a:srgbClr val="B80046"/>
                </a:solidFill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" y="1137920"/>
            <a:ext cx="7814309" cy="3175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Common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file 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test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operations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 include:</a:t>
            </a:r>
            <a:endParaRPr sz="2600" dirty="0">
              <a:latin typeface="Arial"/>
              <a:cs typeface="Arial"/>
            </a:endParaRPr>
          </a:p>
          <a:p>
            <a:pPr marL="12700" indent="720090">
              <a:lnSpc>
                <a:spcPct val="100000"/>
              </a:lnSpc>
              <a:spcBef>
                <a:spcPts val="1200"/>
              </a:spcBef>
              <a:buClr>
                <a:srgbClr val="B80046"/>
              </a:buClr>
              <a:buSzPct val="75000"/>
              <a:buFont typeface="Calibri"/>
              <a:buChar char="–"/>
              <a:tabLst>
                <a:tab pos="1020444" algn="l"/>
                <a:tab pos="1021080" algn="l"/>
              </a:tabLst>
            </a:pP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-e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(file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 exists)</a:t>
            </a:r>
            <a:endParaRPr sz="2600" dirty="0">
              <a:latin typeface="Arial"/>
              <a:cs typeface="Arial"/>
            </a:endParaRPr>
          </a:p>
          <a:p>
            <a:pPr marL="12700" indent="720090">
              <a:lnSpc>
                <a:spcPct val="100000"/>
              </a:lnSpc>
              <a:spcBef>
                <a:spcPts val="920"/>
              </a:spcBef>
              <a:buClr>
                <a:srgbClr val="B80046"/>
              </a:buClr>
              <a:buSzPct val="75000"/>
              <a:buFont typeface="Calibri"/>
              <a:buChar char="–"/>
              <a:tabLst>
                <a:tab pos="1020444" algn="l"/>
                <a:tab pos="1021080" algn="l"/>
              </a:tabLst>
            </a:pP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-d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(file 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exists and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directory)</a:t>
            </a:r>
            <a:endParaRPr sz="2600" dirty="0">
              <a:latin typeface="Arial"/>
              <a:cs typeface="Arial"/>
            </a:endParaRPr>
          </a:p>
          <a:p>
            <a:pPr marL="12700" indent="720090">
              <a:lnSpc>
                <a:spcPct val="100000"/>
              </a:lnSpc>
              <a:spcBef>
                <a:spcPts val="920"/>
              </a:spcBef>
              <a:buClr>
                <a:srgbClr val="B80046"/>
              </a:buClr>
              <a:buSzPct val="75000"/>
              <a:buFont typeface="Calibri"/>
              <a:buChar char="–"/>
              <a:tabLst>
                <a:tab pos="1020444" algn="l"/>
                <a:tab pos="1021080" algn="l"/>
              </a:tabLst>
            </a:pP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-s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(file exists 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and has a size greater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than</a:t>
            </a:r>
            <a:r>
              <a:rPr sz="2600" spc="-25" dirty="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zero)</a:t>
            </a:r>
            <a:endParaRPr sz="2600" dirty="0">
              <a:latin typeface="Arial"/>
              <a:cs typeface="Arial"/>
            </a:endParaRPr>
          </a:p>
          <a:p>
            <a:pPr marL="12700" marR="99060" indent="720090">
              <a:lnSpc>
                <a:spcPct val="129500"/>
              </a:lnSpc>
              <a:buClr>
                <a:srgbClr val="B80046"/>
              </a:buClr>
              <a:buSzPct val="75000"/>
              <a:buFont typeface="Calibri"/>
              <a:buChar char="–"/>
              <a:tabLst>
                <a:tab pos="1020444" algn="l"/>
                <a:tab pos="1021080" algn="l"/>
              </a:tabLst>
            </a:pPr>
            <a:r>
              <a:rPr sz="2600" spc="-5" dirty="0">
                <a:solidFill>
                  <a:srgbClr val="0000FF"/>
                </a:solidFill>
                <a:latin typeface="Arial"/>
                <a:cs typeface="Arial"/>
              </a:rPr>
              <a:t>-w </a:t>
            </a:r>
            <a:r>
              <a:rPr sz="2600" spc="-10" dirty="0">
                <a:solidFill>
                  <a:srgbClr val="393939"/>
                </a:solidFill>
                <a:latin typeface="Arial"/>
                <a:cs typeface="Arial"/>
              </a:rPr>
              <a:t>(file 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exists and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write permission is 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granted)  Check </a:t>
            </a:r>
            <a:r>
              <a:rPr sz="2600" dirty="0">
                <a:solidFill>
                  <a:srgbClr val="0000FF"/>
                </a:solidFill>
                <a:latin typeface="Arial"/>
                <a:cs typeface="Arial"/>
              </a:rPr>
              <a:t>man test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for more</a:t>
            </a:r>
            <a:r>
              <a:rPr sz="2600" spc="25" dirty="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details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3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Activity: Try </a:t>
            </a:r>
            <a:r>
              <a:rPr lang="en-US" dirty="0" smtClean="0"/>
              <a:t>the following code in command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x=9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$x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 $?</a:t>
            </a:r>
          </a:p>
          <a:p>
            <a:r>
              <a:rPr lang="en-US" dirty="0" smtClean="0"/>
              <a:t>What is the output?</a:t>
            </a:r>
          </a:p>
          <a:p>
            <a:r>
              <a:rPr lang="en-US" dirty="0" smtClean="0"/>
              <a:t>Change x=10, and try the above code again. What is the output?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6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1089" y="3716020"/>
            <a:ext cx="551180" cy="398780"/>
          </a:xfrm>
          <a:custGeom>
            <a:avLst/>
            <a:gdLst/>
            <a:ahLst/>
            <a:cxnLst/>
            <a:rect l="l" t="t" r="r" b="b"/>
            <a:pathLst>
              <a:path w="551180" h="398779">
                <a:moveTo>
                  <a:pt x="485140" y="0"/>
                </a:moveTo>
                <a:lnTo>
                  <a:pt x="67310" y="0"/>
                </a:lnTo>
                <a:lnTo>
                  <a:pt x="42862" y="5873"/>
                </a:lnTo>
                <a:lnTo>
                  <a:pt x="21272" y="21272"/>
                </a:lnTo>
                <a:lnTo>
                  <a:pt x="5873" y="42862"/>
                </a:lnTo>
                <a:lnTo>
                  <a:pt x="0" y="67309"/>
                </a:lnTo>
                <a:lnTo>
                  <a:pt x="0" y="332739"/>
                </a:lnTo>
                <a:lnTo>
                  <a:pt x="5873" y="356989"/>
                </a:lnTo>
                <a:lnTo>
                  <a:pt x="21272" y="378142"/>
                </a:lnTo>
                <a:lnTo>
                  <a:pt x="42862" y="393104"/>
                </a:lnTo>
                <a:lnTo>
                  <a:pt x="67310" y="398779"/>
                </a:lnTo>
                <a:lnTo>
                  <a:pt x="485140" y="398779"/>
                </a:lnTo>
                <a:lnTo>
                  <a:pt x="509389" y="393104"/>
                </a:lnTo>
                <a:lnTo>
                  <a:pt x="530542" y="378142"/>
                </a:lnTo>
                <a:lnTo>
                  <a:pt x="545504" y="356989"/>
                </a:lnTo>
                <a:lnTo>
                  <a:pt x="551180" y="332739"/>
                </a:lnTo>
                <a:lnTo>
                  <a:pt x="551180" y="67309"/>
                </a:lnTo>
                <a:lnTo>
                  <a:pt x="545504" y="42862"/>
                </a:lnTo>
                <a:lnTo>
                  <a:pt x="530542" y="21272"/>
                </a:lnTo>
                <a:lnTo>
                  <a:pt x="509389" y="5873"/>
                </a:lnTo>
                <a:lnTo>
                  <a:pt x="485140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1089" y="3716020"/>
            <a:ext cx="551180" cy="398780"/>
          </a:xfrm>
          <a:custGeom>
            <a:avLst/>
            <a:gdLst/>
            <a:ahLst/>
            <a:cxnLst/>
            <a:rect l="l" t="t" r="r" b="b"/>
            <a:pathLst>
              <a:path w="551180" h="398779">
                <a:moveTo>
                  <a:pt x="67310" y="0"/>
                </a:moveTo>
                <a:lnTo>
                  <a:pt x="42862" y="5873"/>
                </a:lnTo>
                <a:lnTo>
                  <a:pt x="21272" y="21272"/>
                </a:lnTo>
                <a:lnTo>
                  <a:pt x="5873" y="42862"/>
                </a:lnTo>
                <a:lnTo>
                  <a:pt x="0" y="67309"/>
                </a:lnTo>
                <a:lnTo>
                  <a:pt x="0" y="332739"/>
                </a:lnTo>
                <a:lnTo>
                  <a:pt x="5873" y="356989"/>
                </a:lnTo>
                <a:lnTo>
                  <a:pt x="21272" y="378142"/>
                </a:lnTo>
                <a:lnTo>
                  <a:pt x="42862" y="393104"/>
                </a:lnTo>
                <a:lnTo>
                  <a:pt x="67310" y="398779"/>
                </a:lnTo>
                <a:lnTo>
                  <a:pt x="485140" y="398779"/>
                </a:lnTo>
                <a:lnTo>
                  <a:pt x="509389" y="393104"/>
                </a:lnTo>
                <a:lnTo>
                  <a:pt x="530542" y="378142"/>
                </a:lnTo>
                <a:lnTo>
                  <a:pt x="545504" y="356989"/>
                </a:lnTo>
                <a:lnTo>
                  <a:pt x="551180" y="332739"/>
                </a:lnTo>
                <a:lnTo>
                  <a:pt x="551180" y="67309"/>
                </a:lnTo>
                <a:lnTo>
                  <a:pt x="545504" y="42862"/>
                </a:lnTo>
                <a:lnTo>
                  <a:pt x="530542" y="21272"/>
                </a:lnTo>
                <a:lnTo>
                  <a:pt x="509389" y="5873"/>
                </a:lnTo>
                <a:lnTo>
                  <a:pt x="485140" y="0"/>
                </a:lnTo>
                <a:lnTo>
                  <a:pt x="6731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6989" y="3726179"/>
            <a:ext cx="718820" cy="388620"/>
          </a:xfrm>
          <a:custGeom>
            <a:avLst/>
            <a:gdLst/>
            <a:ahLst/>
            <a:cxnLst/>
            <a:rect l="l" t="t" r="r" b="b"/>
            <a:pathLst>
              <a:path w="718819" h="388620">
                <a:moveTo>
                  <a:pt x="654049" y="0"/>
                </a:moveTo>
                <a:lnTo>
                  <a:pt x="64769" y="0"/>
                </a:lnTo>
                <a:lnTo>
                  <a:pt x="40719" y="5476"/>
                </a:lnTo>
                <a:lnTo>
                  <a:pt x="20002" y="20002"/>
                </a:lnTo>
                <a:lnTo>
                  <a:pt x="5476" y="40719"/>
                </a:lnTo>
                <a:lnTo>
                  <a:pt x="0" y="64770"/>
                </a:lnTo>
                <a:lnTo>
                  <a:pt x="0" y="323850"/>
                </a:lnTo>
                <a:lnTo>
                  <a:pt x="5476" y="347364"/>
                </a:lnTo>
                <a:lnTo>
                  <a:pt x="20002" y="368141"/>
                </a:lnTo>
                <a:lnTo>
                  <a:pt x="40719" y="382964"/>
                </a:lnTo>
                <a:lnTo>
                  <a:pt x="64769" y="388620"/>
                </a:lnTo>
                <a:lnTo>
                  <a:pt x="654049" y="388620"/>
                </a:lnTo>
                <a:lnTo>
                  <a:pt x="677564" y="382964"/>
                </a:lnTo>
                <a:lnTo>
                  <a:pt x="698341" y="368141"/>
                </a:lnTo>
                <a:lnTo>
                  <a:pt x="713164" y="347364"/>
                </a:lnTo>
                <a:lnTo>
                  <a:pt x="718819" y="323850"/>
                </a:lnTo>
                <a:lnTo>
                  <a:pt x="718819" y="64770"/>
                </a:lnTo>
                <a:lnTo>
                  <a:pt x="713164" y="40719"/>
                </a:lnTo>
                <a:lnTo>
                  <a:pt x="698341" y="20002"/>
                </a:lnTo>
                <a:lnTo>
                  <a:pt x="677564" y="5476"/>
                </a:lnTo>
                <a:lnTo>
                  <a:pt x="65404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6989" y="3726179"/>
            <a:ext cx="718820" cy="388620"/>
          </a:xfrm>
          <a:custGeom>
            <a:avLst/>
            <a:gdLst/>
            <a:ahLst/>
            <a:cxnLst/>
            <a:rect l="l" t="t" r="r" b="b"/>
            <a:pathLst>
              <a:path w="718819" h="388620">
                <a:moveTo>
                  <a:pt x="64769" y="0"/>
                </a:moveTo>
                <a:lnTo>
                  <a:pt x="40719" y="5476"/>
                </a:lnTo>
                <a:lnTo>
                  <a:pt x="20002" y="20002"/>
                </a:lnTo>
                <a:lnTo>
                  <a:pt x="5476" y="40719"/>
                </a:lnTo>
                <a:lnTo>
                  <a:pt x="0" y="64770"/>
                </a:lnTo>
                <a:lnTo>
                  <a:pt x="0" y="323850"/>
                </a:lnTo>
                <a:lnTo>
                  <a:pt x="5476" y="347364"/>
                </a:lnTo>
                <a:lnTo>
                  <a:pt x="20002" y="368141"/>
                </a:lnTo>
                <a:lnTo>
                  <a:pt x="40719" y="382964"/>
                </a:lnTo>
                <a:lnTo>
                  <a:pt x="64769" y="388620"/>
                </a:lnTo>
                <a:lnTo>
                  <a:pt x="654049" y="388620"/>
                </a:lnTo>
                <a:lnTo>
                  <a:pt x="677564" y="382964"/>
                </a:lnTo>
                <a:lnTo>
                  <a:pt x="698341" y="368141"/>
                </a:lnTo>
                <a:lnTo>
                  <a:pt x="713164" y="347364"/>
                </a:lnTo>
                <a:lnTo>
                  <a:pt x="718819" y="323850"/>
                </a:lnTo>
                <a:lnTo>
                  <a:pt x="718819" y="64770"/>
                </a:lnTo>
                <a:lnTo>
                  <a:pt x="713164" y="40719"/>
                </a:lnTo>
                <a:lnTo>
                  <a:pt x="698341" y="20002"/>
                </a:lnTo>
                <a:lnTo>
                  <a:pt x="677564" y="5476"/>
                </a:lnTo>
                <a:lnTo>
                  <a:pt x="654049" y="0"/>
                </a:lnTo>
                <a:lnTo>
                  <a:pt x="6476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66389" y="467359"/>
            <a:ext cx="3406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65" dirty="0"/>
              <a:t> </a:t>
            </a:r>
            <a:r>
              <a:rPr spc="-10" dirty="0"/>
              <a:t>Loops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2450" y="1400810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235" dirty="0">
                <a:solidFill>
                  <a:srgbClr val="B80046"/>
                </a:solidFill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300" y="1290320"/>
            <a:ext cx="7613650" cy="11595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3100"/>
              </a:lnSpc>
              <a:spcBef>
                <a:spcPts val="315"/>
              </a:spcBef>
            </a:pP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loop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a very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effective 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way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repeat the same  command(s)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several arguments such as </a:t>
            </a:r>
            <a:r>
              <a:rPr sz="2600" spc="-10" dirty="0">
                <a:solidFill>
                  <a:srgbClr val="393939"/>
                </a:solidFill>
                <a:latin typeface="Arial"/>
                <a:cs typeface="Arial"/>
              </a:rPr>
              <a:t>file  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names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300" y="2396490"/>
            <a:ext cx="11290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S</a:t>
            </a:r>
            <a:r>
              <a:rPr sz="2600" spc="5" dirty="0">
                <a:solidFill>
                  <a:srgbClr val="393939"/>
                </a:solidFill>
                <a:latin typeface="Arial"/>
                <a:cs typeface="Arial"/>
              </a:rPr>
              <a:t>y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a</a:t>
            </a:r>
            <a:r>
              <a:rPr sz="2600" spc="5" dirty="0">
                <a:solidFill>
                  <a:srgbClr val="393939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450" y="3794759"/>
            <a:ext cx="14414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235" dirty="0">
                <a:solidFill>
                  <a:srgbClr val="B80046"/>
                </a:solidFill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300" y="3683000"/>
            <a:ext cx="2345690" cy="1522212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338455">
              <a:lnSpc>
                <a:spcPts val="2910"/>
              </a:lnSpc>
              <a:spcBef>
                <a:spcPts val="370"/>
              </a:spcBef>
            </a:pP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for item in</a:t>
            </a:r>
            <a:r>
              <a:rPr sz="2600" spc="-50" dirty="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93939"/>
                </a:solidFill>
                <a:latin typeface="Arial"/>
                <a:cs typeface="Arial"/>
              </a:rPr>
              <a:t>list  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do</a:t>
            </a:r>
            <a:endParaRPr sz="2600" dirty="0">
              <a:latin typeface="Arial"/>
              <a:cs typeface="Arial"/>
            </a:endParaRPr>
          </a:p>
          <a:p>
            <a:pPr marL="469900">
              <a:lnSpc>
                <a:spcPts val="2735"/>
              </a:lnSpc>
            </a:pPr>
            <a:r>
              <a:rPr sz="2600" spc="5" dirty="0" smtClean="0">
                <a:solidFill>
                  <a:srgbClr val="393939"/>
                </a:solidFill>
                <a:latin typeface="Arial"/>
                <a:cs typeface="Arial"/>
              </a:rPr>
              <a:t>c</a:t>
            </a:r>
            <a:r>
              <a:rPr sz="2600" dirty="0" smtClean="0">
                <a:solidFill>
                  <a:srgbClr val="393939"/>
                </a:solidFill>
                <a:latin typeface="Arial"/>
                <a:cs typeface="Arial"/>
              </a:rPr>
              <a:t>om</a:t>
            </a:r>
            <a:r>
              <a:rPr sz="2600" spc="10" dirty="0" smtClean="0">
                <a:solidFill>
                  <a:srgbClr val="393939"/>
                </a:solidFill>
                <a:latin typeface="Arial"/>
                <a:cs typeface="Arial"/>
              </a:rPr>
              <a:t>m</a:t>
            </a:r>
            <a:r>
              <a:rPr sz="2600" dirty="0" smtClean="0">
                <a:solidFill>
                  <a:srgbClr val="393939"/>
                </a:solidFill>
                <a:latin typeface="Arial"/>
                <a:cs typeface="Arial"/>
              </a:rPr>
              <a:t>an</a:t>
            </a:r>
            <a:r>
              <a:rPr lang="en-US" sz="2600" spc="5" dirty="0">
                <a:solidFill>
                  <a:srgbClr val="393939"/>
                </a:solidFill>
                <a:latin typeface="Arial"/>
                <a:cs typeface="Arial"/>
              </a:rPr>
              <a:t>d</a:t>
            </a:r>
            <a:r>
              <a:rPr sz="2600" spc="-10" dirty="0" smtClean="0">
                <a:solidFill>
                  <a:srgbClr val="393939"/>
                </a:solidFill>
                <a:latin typeface="Arial"/>
                <a:cs typeface="Arial"/>
              </a:rPr>
              <a:t>(</a:t>
            </a:r>
            <a:r>
              <a:rPr sz="2600" spc="5" dirty="0" smtClean="0">
                <a:solidFill>
                  <a:srgbClr val="393939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)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ts val="3015"/>
              </a:lnSpc>
            </a:pPr>
            <a:r>
              <a:rPr sz="2600" dirty="0">
                <a:solidFill>
                  <a:srgbClr val="393939"/>
                </a:solidFill>
                <a:latin typeface="Arial"/>
                <a:cs typeface="Arial"/>
              </a:rPr>
              <a:t>done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95170" y="2955289"/>
            <a:ext cx="1212850" cy="631190"/>
          </a:xfrm>
          <a:custGeom>
            <a:avLst/>
            <a:gdLst/>
            <a:ahLst/>
            <a:cxnLst/>
            <a:rect l="l" t="t" r="r" b="b"/>
            <a:pathLst>
              <a:path w="1212850" h="631189">
                <a:moveTo>
                  <a:pt x="1197610" y="0"/>
                </a:moveTo>
                <a:lnTo>
                  <a:pt x="0" y="599440"/>
                </a:lnTo>
                <a:lnTo>
                  <a:pt x="7619" y="615950"/>
                </a:lnTo>
                <a:lnTo>
                  <a:pt x="15240" y="631190"/>
                </a:lnTo>
                <a:lnTo>
                  <a:pt x="1212850" y="33020"/>
                </a:lnTo>
                <a:lnTo>
                  <a:pt x="1197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8800" y="3475990"/>
            <a:ext cx="254000" cy="181610"/>
          </a:xfrm>
          <a:custGeom>
            <a:avLst/>
            <a:gdLst/>
            <a:ahLst/>
            <a:cxnLst/>
            <a:rect l="l" t="t" r="r" b="b"/>
            <a:pathLst>
              <a:path w="254000" h="181610">
                <a:moveTo>
                  <a:pt x="181610" y="0"/>
                </a:moveTo>
                <a:lnTo>
                  <a:pt x="0" y="181610"/>
                </a:lnTo>
                <a:lnTo>
                  <a:pt x="254000" y="144780"/>
                </a:lnTo>
                <a:lnTo>
                  <a:pt x="181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0400" y="2212339"/>
            <a:ext cx="4572000" cy="1216660"/>
          </a:xfrm>
          <a:custGeom>
            <a:avLst/>
            <a:gdLst/>
            <a:ahLst/>
            <a:cxnLst/>
            <a:rect l="l" t="t" r="r" b="b"/>
            <a:pathLst>
              <a:path w="4572000" h="1216660">
                <a:moveTo>
                  <a:pt x="4368800" y="0"/>
                </a:moveTo>
                <a:lnTo>
                  <a:pt x="203200" y="0"/>
                </a:lnTo>
                <a:lnTo>
                  <a:pt x="159953" y="5924"/>
                </a:lnTo>
                <a:lnTo>
                  <a:pt x="118483" y="22511"/>
                </a:lnTo>
                <a:lnTo>
                  <a:pt x="80569" y="47986"/>
                </a:lnTo>
                <a:lnTo>
                  <a:pt x="47986" y="80569"/>
                </a:lnTo>
                <a:lnTo>
                  <a:pt x="22511" y="118483"/>
                </a:lnTo>
                <a:lnTo>
                  <a:pt x="5924" y="159953"/>
                </a:lnTo>
                <a:lnTo>
                  <a:pt x="0" y="203200"/>
                </a:lnTo>
                <a:lnTo>
                  <a:pt x="0" y="1013460"/>
                </a:lnTo>
                <a:lnTo>
                  <a:pt x="5924" y="1056706"/>
                </a:lnTo>
                <a:lnTo>
                  <a:pt x="22511" y="1098176"/>
                </a:lnTo>
                <a:lnTo>
                  <a:pt x="47986" y="1136090"/>
                </a:lnTo>
                <a:lnTo>
                  <a:pt x="80569" y="1168673"/>
                </a:lnTo>
                <a:lnTo>
                  <a:pt x="118483" y="1194148"/>
                </a:lnTo>
                <a:lnTo>
                  <a:pt x="159953" y="1210735"/>
                </a:lnTo>
                <a:lnTo>
                  <a:pt x="203200" y="1216660"/>
                </a:lnTo>
                <a:lnTo>
                  <a:pt x="4368800" y="1216660"/>
                </a:lnTo>
                <a:lnTo>
                  <a:pt x="4412046" y="1210735"/>
                </a:lnTo>
                <a:lnTo>
                  <a:pt x="4453516" y="1194148"/>
                </a:lnTo>
                <a:lnTo>
                  <a:pt x="4491430" y="1168673"/>
                </a:lnTo>
                <a:lnTo>
                  <a:pt x="4524013" y="1136090"/>
                </a:lnTo>
                <a:lnTo>
                  <a:pt x="4549488" y="1098176"/>
                </a:lnTo>
                <a:lnTo>
                  <a:pt x="4566075" y="1056706"/>
                </a:lnTo>
                <a:lnTo>
                  <a:pt x="4572000" y="1013460"/>
                </a:lnTo>
                <a:lnTo>
                  <a:pt x="4572000" y="203200"/>
                </a:lnTo>
                <a:lnTo>
                  <a:pt x="4566075" y="159953"/>
                </a:lnTo>
                <a:lnTo>
                  <a:pt x="4549488" y="118483"/>
                </a:lnTo>
                <a:lnTo>
                  <a:pt x="4524013" y="80569"/>
                </a:lnTo>
                <a:lnTo>
                  <a:pt x="4491430" y="47986"/>
                </a:lnTo>
                <a:lnTo>
                  <a:pt x="4453516" y="22511"/>
                </a:lnTo>
                <a:lnTo>
                  <a:pt x="4412046" y="5924"/>
                </a:lnTo>
                <a:lnTo>
                  <a:pt x="43688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0400" y="2212339"/>
            <a:ext cx="4572000" cy="1216660"/>
          </a:xfrm>
          <a:custGeom>
            <a:avLst/>
            <a:gdLst/>
            <a:ahLst/>
            <a:cxnLst/>
            <a:rect l="l" t="t" r="r" b="b"/>
            <a:pathLst>
              <a:path w="4572000" h="1216660">
                <a:moveTo>
                  <a:pt x="203200" y="0"/>
                </a:moveTo>
                <a:lnTo>
                  <a:pt x="159953" y="5924"/>
                </a:lnTo>
                <a:lnTo>
                  <a:pt x="118483" y="22511"/>
                </a:lnTo>
                <a:lnTo>
                  <a:pt x="80569" y="47986"/>
                </a:lnTo>
                <a:lnTo>
                  <a:pt x="47986" y="80569"/>
                </a:lnTo>
                <a:lnTo>
                  <a:pt x="22511" y="118483"/>
                </a:lnTo>
                <a:lnTo>
                  <a:pt x="5924" y="159953"/>
                </a:lnTo>
                <a:lnTo>
                  <a:pt x="0" y="203200"/>
                </a:lnTo>
                <a:lnTo>
                  <a:pt x="0" y="1013460"/>
                </a:lnTo>
                <a:lnTo>
                  <a:pt x="5924" y="1056706"/>
                </a:lnTo>
                <a:lnTo>
                  <a:pt x="22511" y="1098176"/>
                </a:lnTo>
                <a:lnTo>
                  <a:pt x="47986" y="1136090"/>
                </a:lnTo>
                <a:lnTo>
                  <a:pt x="80569" y="1168673"/>
                </a:lnTo>
                <a:lnTo>
                  <a:pt x="118483" y="1194148"/>
                </a:lnTo>
                <a:lnTo>
                  <a:pt x="159953" y="1210735"/>
                </a:lnTo>
                <a:lnTo>
                  <a:pt x="203200" y="1216660"/>
                </a:lnTo>
                <a:lnTo>
                  <a:pt x="4368800" y="1216660"/>
                </a:lnTo>
                <a:lnTo>
                  <a:pt x="4412046" y="1210735"/>
                </a:lnTo>
                <a:lnTo>
                  <a:pt x="4453516" y="1194148"/>
                </a:lnTo>
                <a:lnTo>
                  <a:pt x="4491430" y="1168673"/>
                </a:lnTo>
                <a:lnTo>
                  <a:pt x="4524013" y="1136090"/>
                </a:lnTo>
                <a:lnTo>
                  <a:pt x="4549488" y="1098176"/>
                </a:lnTo>
                <a:lnTo>
                  <a:pt x="4566075" y="1056706"/>
                </a:lnTo>
                <a:lnTo>
                  <a:pt x="4572000" y="1013460"/>
                </a:lnTo>
                <a:lnTo>
                  <a:pt x="4572000" y="203200"/>
                </a:lnTo>
                <a:lnTo>
                  <a:pt x="4566075" y="159953"/>
                </a:lnTo>
                <a:lnTo>
                  <a:pt x="4549488" y="118483"/>
                </a:lnTo>
                <a:lnTo>
                  <a:pt x="4524013" y="80569"/>
                </a:lnTo>
                <a:lnTo>
                  <a:pt x="4491430" y="47986"/>
                </a:lnTo>
                <a:lnTo>
                  <a:pt x="4453516" y="22511"/>
                </a:lnTo>
                <a:lnTo>
                  <a:pt x="4412046" y="5924"/>
                </a:lnTo>
                <a:lnTo>
                  <a:pt x="4368800" y="0"/>
                </a:lnTo>
                <a:lnTo>
                  <a:pt x="203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43629" y="2259329"/>
            <a:ext cx="36817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Variable </a:t>
            </a:r>
            <a:r>
              <a:rPr lang="en-US" sz="2400" spc="-5" dirty="0">
                <a:latin typeface="Arial"/>
                <a:cs typeface="Arial"/>
              </a:rPr>
              <a:t>"</a:t>
            </a:r>
            <a:r>
              <a:rPr sz="2400" spc="-5" dirty="0" smtClean="0">
                <a:latin typeface="Arial"/>
                <a:cs typeface="Arial"/>
              </a:rPr>
              <a:t>item</a:t>
            </a:r>
            <a:r>
              <a:rPr lang="en-US" sz="2400" spc="-5" dirty="0">
                <a:latin typeface="Arial"/>
                <a:cs typeface="Arial"/>
              </a:rPr>
              <a:t>"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will </a:t>
            </a:r>
            <a:r>
              <a:rPr sz="2400" spc="-10" dirty="0">
                <a:latin typeface="Arial"/>
                <a:cs typeface="Arial"/>
              </a:rPr>
              <a:t>hold  one </a:t>
            </a:r>
            <a:r>
              <a:rPr sz="2400" spc="-5" dirty="0">
                <a:latin typeface="Arial"/>
                <a:cs typeface="Arial"/>
              </a:rPr>
              <a:t>item from the list  every time the loop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iterates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4800" y="4453890"/>
            <a:ext cx="4114800" cy="981710"/>
          </a:xfrm>
          <a:custGeom>
            <a:avLst/>
            <a:gdLst/>
            <a:ahLst/>
            <a:cxnLst/>
            <a:rect l="l" t="t" r="r" b="b"/>
            <a:pathLst>
              <a:path w="4114800" h="981710">
                <a:moveTo>
                  <a:pt x="3950969" y="0"/>
                </a:moveTo>
                <a:lnTo>
                  <a:pt x="163829" y="0"/>
                </a:lnTo>
                <a:lnTo>
                  <a:pt x="123031" y="6491"/>
                </a:lnTo>
                <a:lnTo>
                  <a:pt x="84666" y="24412"/>
                </a:lnTo>
                <a:lnTo>
                  <a:pt x="50958" y="51434"/>
                </a:lnTo>
                <a:lnTo>
                  <a:pt x="24129" y="85231"/>
                </a:lnTo>
                <a:lnTo>
                  <a:pt x="6402" y="123472"/>
                </a:lnTo>
                <a:lnTo>
                  <a:pt x="0" y="163829"/>
                </a:lnTo>
                <a:lnTo>
                  <a:pt x="0" y="817880"/>
                </a:lnTo>
                <a:lnTo>
                  <a:pt x="6402" y="858237"/>
                </a:lnTo>
                <a:lnTo>
                  <a:pt x="24129" y="896478"/>
                </a:lnTo>
                <a:lnTo>
                  <a:pt x="50958" y="930275"/>
                </a:lnTo>
                <a:lnTo>
                  <a:pt x="84666" y="957297"/>
                </a:lnTo>
                <a:lnTo>
                  <a:pt x="123031" y="975218"/>
                </a:lnTo>
                <a:lnTo>
                  <a:pt x="163829" y="981710"/>
                </a:lnTo>
                <a:lnTo>
                  <a:pt x="3950969" y="981710"/>
                </a:lnTo>
                <a:lnTo>
                  <a:pt x="3991768" y="975218"/>
                </a:lnTo>
                <a:lnTo>
                  <a:pt x="4030133" y="957297"/>
                </a:lnTo>
                <a:lnTo>
                  <a:pt x="4063841" y="930275"/>
                </a:lnTo>
                <a:lnTo>
                  <a:pt x="4090670" y="896478"/>
                </a:lnTo>
                <a:lnTo>
                  <a:pt x="4108397" y="858237"/>
                </a:lnTo>
                <a:lnTo>
                  <a:pt x="4114800" y="817880"/>
                </a:lnTo>
                <a:lnTo>
                  <a:pt x="4114800" y="163830"/>
                </a:lnTo>
                <a:lnTo>
                  <a:pt x="4108397" y="123472"/>
                </a:lnTo>
                <a:lnTo>
                  <a:pt x="4090669" y="85231"/>
                </a:lnTo>
                <a:lnTo>
                  <a:pt x="4063841" y="51434"/>
                </a:lnTo>
                <a:lnTo>
                  <a:pt x="4030133" y="24412"/>
                </a:lnTo>
                <a:lnTo>
                  <a:pt x="3991768" y="6491"/>
                </a:lnTo>
                <a:lnTo>
                  <a:pt x="3950969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14800" y="4453890"/>
            <a:ext cx="4114800" cy="981710"/>
          </a:xfrm>
          <a:custGeom>
            <a:avLst/>
            <a:gdLst/>
            <a:ahLst/>
            <a:cxnLst/>
            <a:rect l="l" t="t" r="r" b="b"/>
            <a:pathLst>
              <a:path w="4114800" h="981710">
                <a:moveTo>
                  <a:pt x="163829" y="0"/>
                </a:moveTo>
                <a:lnTo>
                  <a:pt x="123031" y="6491"/>
                </a:lnTo>
                <a:lnTo>
                  <a:pt x="84666" y="24412"/>
                </a:lnTo>
                <a:lnTo>
                  <a:pt x="50958" y="51434"/>
                </a:lnTo>
                <a:lnTo>
                  <a:pt x="24129" y="85231"/>
                </a:lnTo>
                <a:lnTo>
                  <a:pt x="6402" y="123472"/>
                </a:lnTo>
                <a:lnTo>
                  <a:pt x="0" y="163830"/>
                </a:lnTo>
                <a:lnTo>
                  <a:pt x="0" y="817880"/>
                </a:lnTo>
                <a:lnTo>
                  <a:pt x="6402" y="858237"/>
                </a:lnTo>
                <a:lnTo>
                  <a:pt x="24129" y="896478"/>
                </a:lnTo>
                <a:lnTo>
                  <a:pt x="50958" y="930275"/>
                </a:lnTo>
                <a:lnTo>
                  <a:pt x="84666" y="957297"/>
                </a:lnTo>
                <a:lnTo>
                  <a:pt x="123031" y="975218"/>
                </a:lnTo>
                <a:lnTo>
                  <a:pt x="163829" y="981710"/>
                </a:lnTo>
                <a:lnTo>
                  <a:pt x="3950969" y="981710"/>
                </a:lnTo>
                <a:lnTo>
                  <a:pt x="3991768" y="975218"/>
                </a:lnTo>
                <a:lnTo>
                  <a:pt x="4030133" y="957297"/>
                </a:lnTo>
                <a:lnTo>
                  <a:pt x="4063841" y="930275"/>
                </a:lnTo>
                <a:lnTo>
                  <a:pt x="4090669" y="896478"/>
                </a:lnTo>
                <a:lnTo>
                  <a:pt x="4108397" y="858237"/>
                </a:lnTo>
                <a:lnTo>
                  <a:pt x="4114800" y="817880"/>
                </a:lnTo>
                <a:lnTo>
                  <a:pt x="4114800" y="163830"/>
                </a:lnTo>
                <a:lnTo>
                  <a:pt x="4108397" y="123472"/>
                </a:lnTo>
                <a:lnTo>
                  <a:pt x="4090670" y="85231"/>
                </a:lnTo>
                <a:lnTo>
                  <a:pt x="4063841" y="51434"/>
                </a:lnTo>
                <a:lnTo>
                  <a:pt x="4030133" y="24412"/>
                </a:lnTo>
                <a:lnTo>
                  <a:pt x="3991768" y="6491"/>
                </a:lnTo>
                <a:lnTo>
                  <a:pt x="3950969" y="0"/>
                </a:lnTo>
                <a:lnTo>
                  <a:pt x="16382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29100" y="4565650"/>
            <a:ext cx="3882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5080" indent="-14351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List can be typed </a:t>
            </a:r>
            <a:r>
              <a:rPr sz="2400" spc="-1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explicitly  or </a:t>
            </a:r>
            <a:r>
              <a:rPr sz="2400" spc="-10" dirty="0">
                <a:latin typeface="Arial"/>
                <a:cs typeface="Arial"/>
              </a:rPr>
              <a:t>supplied </a:t>
            </a:r>
            <a:r>
              <a:rPr sz="2400" dirty="0">
                <a:latin typeface="Arial"/>
                <a:cs typeface="Arial"/>
              </a:rPr>
              <a:t>by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29279" y="4199890"/>
            <a:ext cx="994410" cy="615950"/>
          </a:xfrm>
          <a:custGeom>
            <a:avLst/>
            <a:gdLst/>
            <a:ahLst/>
            <a:cxnLst/>
            <a:rect l="l" t="t" r="r" b="b"/>
            <a:pathLst>
              <a:path w="994410" h="615950">
                <a:moveTo>
                  <a:pt x="19050" y="0"/>
                </a:moveTo>
                <a:lnTo>
                  <a:pt x="8890" y="15240"/>
                </a:lnTo>
                <a:lnTo>
                  <a:pt x="0" y="30479"/>
                </a:lnTo>
                <a:lnTo>
                  <a:pt x="976630" y="615950"/>
                </a:lnTo>
                <a:lnTo>
                  <a:pt x="994410" y="5854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71800" y="4114800"/>
            <a:ext cx="250190" cy="194310"/>
          </a:xfrm>
          <a:custGeom>
            <a:avLst/>
            <a:gdLst/>
            <a:ahLst/>
            <a:cxnLst/>
            <a:rect l="l" t="t" r="r" b="b"/>
            <a:pathLst>
              <a:path w="250189" h="194310">
                <a:moveTo>
                  <a:pt x="0" y="0"/>
                </a:moveTo>
                <a:lnTo>
                  <a:pt x="166370" y="194310"/>
                </a:lnTo>
                <a:lnTo>
                  <a:pt x="250190" y="558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55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following code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 "/>
            </a:pPr>
            <a:r>
              <a:rPr lang="en-US" altLang="en-US" dirty="0" smtClean="0">
                <a:latin typeface="Courier New" pitchFamily="49" charset="0"/>
              </a:rPr>
              <a:t>#!/</a:t>
            </a:r>
            <a:r>
              <a:rPr lang="en-US" altLang="en-US" dirty="0" err="1" smtClean="0">
                <a:latin typeface="Courier New" pitchFamily="49" charset="0"/>
              </a:rPr>
              <a:t>usr</a:t>
            </a:r>
            <a:r>
              <a:rPr lang="en-US" altLang="en-US" dirty="0" smtClean="0">
                <a:latin typeface="Courier New" pitchFamily="49" charset="0"/>
              </a:rPr>
              <a:t>/bin/bash</a:t>
            </a:r>
          </a:p>
          <a:p>
            <a:pPr>
              <a:lnSpc>
                <a:spcPct val="80000"/>
              </a:lnSpc>
              <a:buFont typeface="Wingdings" pitchFamily="2" charset="2"/>
              <a:buChar char=" "/>
            </a:pPr>
            <a:endParaRPr lang="en-US" altLang="en-US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 "/>
            </a:pPr>
            <a:r>
              <a:rPr lang="en-US" altLang="en-US" dirty="0">
                <a:latin typeface="Courier New" pitchFamily="49" charset="0"/>
              </a:rPr>
              <a:t>value=33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if </a:t>
            </a:r>
            <a:r>
              <a:rPr lang="en-US" altLang="en-US" dirty="0">
                <a:latin typeface="Courier New" pitchFamily="49" charset="0"/>
              </a:rPr>
              <a:t>test $value –</a:t>
            </a:r>
            <a:r>
              <a:rPr lang="en-US" altLang="en-US" dirty="0" err="1">
                <a:latin typeface="Courier New" pitchFamily="49" charset="0"/>
              </a:rPr>
              <a:t>eq</a:t>
            </a:r>
            <a:r>
              <a:rPr lang="en-US" altLang="en-US" dirty="0">
                <a:latin typeface="Courier New" pitchFamily="49" charset="0"/>
              </a:rPr>
              <a:t> 34 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then</a:t>
            </a:r>
            <a:r>
              <a:rPr lang="en-US" altLang="en-US" dirty="0">
                <a:latin typeface="Courier New" pitchFamily="49" charset="0"/>
              </a:rPr>
              <a:t/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echo “OK”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else</a:t>
            </a:r>
            <a:r>
              <a:rPr lang="en-US" altLang="en-US" dirty="0">
                <a:latin typeface="Courier New" pitchFamily="49" charset="0"/>
              </a:rPr>
              <a:t/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echo “DIFFERENT”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fi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what does the following 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Courier New" pitchFamily="49" charset="0"/>
              </a:rPr>
              <a:t>value=34</a:t>
            </a:r>
            <a:br>
              <a:rPr lang="en-US" altLang="en-US" dirty="0" smtClean="0">
                <a:latin typeface="Courier New" pitchFamily="49" charset="0"/>
              </a:rPr>
            </a:br>
            <a:r>
              <a:rPr lang="en-US" altLang="en-US" dirty="0" smtClean="0">
                <a:latin typeface="Courier New" pitchFamily="49" charset="0"/>
              </a:rPr>
              <a:t>if test $value –</a:t>
            </a:r>
            <a:r>
              <a:rPr lang="en-US" altLang="en-US" dirty="0" err="1" smtClean="0">
                <a:latin typeface="Courier New" pitchFamily="49" charset="0"/>
              </a:rPr>
              <a:t>gt</a:t>
            </a:r>
            <a:r>
              <a:rPr lang="en-US" altLang="en-US" dirty="0" smtClean="0">
                <a:latin typeface="Courier New" pitchFamily="49" charset="0"/>
              </a:rPr>
              <a:t> 2 </a:t>
            </a:r>
            <a:br>
              <a:rPr lang="en-US" altLang="en-US" dirty="0" smtClean="0">
                <a:latin typeface="Courier New" pitchFamily="49" charset="0"/>
              </a:rPr>
            </a:br>
            <a:r>
              <a:rPr lang="en-US" altLang="en-US" dirty="0" smtClean="0">
                <a:latin typeface="Courier New" pitchFamily="49" charset="0"/>
              </a:rPr>
              <a:t>then</a:t>
            </a:r>
            <a:br>
              <a:rPr lang="en-US" altLang="en-US" dirty="0" smtClean="0">
                <a:latin typeface="Courier New" pitchFamily="49" charset="0"/>
              </a:rPr>
            </a:br>
            <a:r>
              <a:rPr lang="en-US" altLang="en-US" dirty="0" smtClean="0">
                <a:latin typeface="Courier New" pitchFamily="49" charset="0"/>
              </a:rPr>
              <a:t>  if test $((value % 2)) –</a:t>
            </a:r>
            <a:r>
              <a:rPr lang="en-US" altLang="en-US" dirty="0" err="1" smtClean="0">
                <a:latin typeface="Courier New" pitchFamily="49" charset="0"/>
              </a:rPr>
              <a:t>eq</a:t>
            </a:r>
            <a:r>
              <a:rPr lang="en-US" altLang="en-US" dirty="0" smtClean="0">
                <a:latin typeface="Courier New" pitchFamily="49" charset="0"/>
              </a:rPr>
              <a:t> 0</a:t>
            </a:r>
            <a:br>
              <a:rPr lang="en-US" altLang="en-US" dirty="0" smtClean="0">
                <a:latin typeface="Courier New" pitchFamily="49" charset="0"/>
              </a:rPr>
            </a:br>
            <a:r>
              <a:rPr lang="en-US" altLang="en-US" dirty="0" smtClean="0">
                <a:latin typeface="Courier New" pitchFamily="49" charset="0"/>
              </a:rPr>
              <a:t>  then</a:t>
            </a:r>
            <a:br>
              <a:rPr lang="en-US" altLang="en-US" dirty="0" smtClean="0">
                <a:latin typeface="Courier New" pitchFamily="49" charset="0"/>
              </a:rPr>
            </a:br>
            <a:r>
              <a:rPr lang="en-US" altLang="en-US" dirty="0" smtClean="0">
                <a:latin typeface="Courier New" pitchFamily="49" charset="0"/>
              </a:rPr>
              <a:t>    echo “even”</a:t>
            </a:r>
            <a:br>
              <a:rPr lang="en-US" altLang="en-US" dirty="0" smtClean="0">
                <a:latin typeface="Courier New" pitchFamily="49" charset="0"/>
              </a:rPr>
            </a:br>
            <a:r>
              <a:rPr lang="en-US" altLang="en-US" dirty="0" smtClean="0">
                <a:latin typeface="Courier New" pitchFamily="49" charset="0"/>
              </a:rPr>
              <a:t>  fi</a:t>
            </a:r>
            <a:br>
              <a:rPr lang="en-US" altLang="en-US" dirty="0" smtClean="0">
                <a:latin typeface="Courier New" pitchFamily="49" charset="0"/>
              </a:rPr>
            </a:br>
            <a:r>
              <a:rPr lang="en-US" altLang="en-US" dirty="0" err="1" smtClean="0">
                <a:latin typeface="Courier New" pitchFamily="49" charset="0"/>
              </a:rPr>
              <a:t>fi</a:t>
            </a:r>
            <a:r>
              <a:rPr lang="en-US" altLang="en-US" dirty="0" smtClean="0">
                <a:latin typeface="Courier New" pitchFamily="49" charset="0"/>
              </a:rPr>
              <a:t/>
            </a:r>
            <a:br>
              <a:rPr lang="en-US" altLang="en-US" dirty="0" smtClean="0">
                <a:latin typeface="Courier New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lang="en-US" spc="-5" dirty="0" smtClean="0">
                <a:solidFill>
                  <a:srgbClr val="393834"/>
                </a:solidFill>
                <a:latin typeface="Arial"/>
                <a:cs typeface="Arial"/>
              </a:rPr>
              <a:t>Introduction to Shell Scripting</a:t>
            </a:r>
          </a:p>
          <a:p>
            <a:pPr marL="412750" lvl="1">
              <a:spcBef>
                <a:spcPts val="1260"/>
              </a:spcBef>
            </a:pPr>
            <a:r>
              <a:rPr lang="en-US" altLang="en-US" dirty="0" smtClean="0"/>
              <a:t>Categories </a:t>
            </a:r>
            <a:r>
              <a:rPr lang="en-US" altLang="en-US" dirty="0"/>
              <a:t>of </a:t>
            </a:r>
            <a:r>
              <a:rPr lang="en-US" altLang="en-US" dirty="0" smtClean="0"/>
              <a:t>variables</a:t>
            </a:r>
          </a:p>
          <a:p>
            <a:pPr marL="412750" lvl="1">
              <a:spcBef>
                <a:spcPts val="1260"/>
              </a:spcBef>
            </a:pPr>
            <a:r>
              <a:rPr lang="en-US" altLang="en-US" dirty="0" smtClean="0"/>
              <a:t>Conditional Statements</a:t>
            </a:r>
          </a:p>
          <a:p>
            <a:pPr marL="412750" lvl="1">
              <a:spcBef>
                <a:spcPts val="1260"/>
              </a:spcBef>
            </a:pPr>
            <a:r>
              <a:rPr lang="en-US" altLang="en-US" dirty="0" smtClean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9342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Change the previous script to read a number from input, and displays whether it is an even number or odd number</a:t>
            </a:r>
          </a:p>
          <a:p>
            <a:r>
              <a:rPr lang="en-US" altLang="en-US" dirty="0">
                <a:latin typeface="Courier New" pitchFamily="49" charset="0"/>
              </a:rPr>
              <a:t>value=34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if test $value –</a:t>
            </a:r>
            <a:r>
              <a:rPr lang="en-US" altLang="en-US" dirty="0" err="1">
                <a:latin typeface="Courier New" pitchFamily="49" charset="0"/>
              </a:rPr>
              <a:t>gt</a:t>
            </a:r>
            <a:r>
              <a:rPr lang="en-US" altLang="en-US" dirty="0">
                <a:latin typeface="Courier New" pitchFamily="49" charset="0"/>
              </a:rPr>
              <a:t> 2 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then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if test $((value % 2)) –</a:t>
            </a:r>
            <a:r>
              <a:rPr lang="en-US" altLang="en-US" dirty="0" err="1">
                <a:latin typeface="Courier New" pitchFamily="49" charset="0"/>
              </a:rPr>
              <a:t>eq</a:t>
            </a:r>
            <a:r>
              <a:rPr lang="en-US" altLang="en-US" dirty="0">
                <a:latin typeface="Courier New" pitchFamily="49" charset="0"/>
              </a:rPr>
              <a:t> 0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then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  echo “even”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fi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 err="1">
                <a:latin typeface="Courier New" pitchFamily="49" charset="0"/>
              </a:rPr>
              <a:t>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Change the previous script to accept a number as </a:t>
            </a:r>
            <a:r>
              <a:rPr lang="en-US" b="1" dirty="0" smtClean="0"/>
              <a:t>argument</a:t>
            </a:r>
            <a:r>
              <a:rPr lang="en-US" dirty="0" smtClean="0"/>
              <a:t>, and displays whether it is an even number or odd number</a:t>
            </a:r>
          </a:p>
          <a:p>
            <a:r>
              <a:rPr lang="en-US" altLang="en-US" dirty="0">
                <a:latin typeface="Courier New" pitchFamily="49" charset="0"/>
              </a:rPr>
              <a:t>value=34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if test $value –</a:t>
            </a:r>
            <a:r>
              <a:rPr lang="en-US" altLang="en-US" dirty="0" err="1">
                <a:latin typeface="Courier New" pitchFamily="49" charset="0"/>
              </a:rPr>
              <a:t>gt</a:t>
            </a:r>
            <a:r>
              <a:rPr lang="en-US" altLang="en-US" dirty="0">
                <a:latin typeface="Courier New" pitchFamily="49" charset="0"/>
              </a:rPr>
              <a:t> 2 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then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if test $((value % 2)) –</a:t>
            </a:r>
            <a:r>
              <a:rPr lang="en-US" altLang="en-US" dirty="0" err="1">
                <a:latin typeface="Courier New" pitchFamily="49" charset="0"/>
              </a:rPr>
              <a:t>eq</a:t>
            </a:r>
            <a:r>
              <a:rPr lang="en-US" altLang="en-US" dirty="0">
                <a:latin typeface="Courier New" pitchFamily="49" charset="0"/>
              </a:rPr>
              <a:t> 0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then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  echo “even”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>
                <a:latin typeface="Courier New" pitchFamily="49" charset="0"/>
              </a:rPr>
              <a:t>  fi</a:t>
            </a:r>
            <a:br>
              <a:rPr lang="en-US" altLang="en-US" dirty="0">
                <a:latin typeface="Courier New" pitchFamily="49" charset="0"/>
              </a:rPr>
            </a:br>
            <a:r>
              <a:rPr lang="en-US" altLang="en-US" dirty="0" err="1">
                <a:latin typeface="Courier New" pitchFamily="49" charset="0"/>
              </a:rPr>
              <a:t>fi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solidFill>
                  <a:schemeClr val="folHlink"/>
                </a:solidFill>
              </a:rPr>
              <a:t>elif</a:t>
            </a:r>
            <a:r>
              <a:rPr lang="en-US" altLang="en-US" b="1" dirty="0" smtClean="0">
                <a:solidFill>
                  <a:schemeClr val="folHlink"/>
                </a:solidFill>
              </a:rPr>
              <a:t> </a:t>
            </a:r>
            <a:r>
              <a:rPr lang="en-US" altLang="en-US" b="1" dirty="0" smtClean="0"/>
              <a:t>control-flow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The </a:t>
            </a:r>
            <a:r>
              <a:rPr lang="en-US" altLang="en-US" sz="3200" dirty="0" err="1" smtClean="0">
                <a:solidFill>
                  <a:schemeClr val="folHlink"/>
                </a:solidFill>
              </a:rPr>
              <a:t>elif</a:t>
            </a:r>
            <a:r>
              <a:rPr lang="en-US" altLang="en-US" sz="3200" dirty="0" smtClean="0"/>
              <a:t> statement is used to work like a nested if statement. It performs another test, and execute the command(s) if the result is true.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Courier New" pitchFamily="49" charset="0"/>
              </a:rPr>
              <a:t>if test $mark –</a:t>
            </a:r>
            <a:r>
              <a:rPr lang="en-US" altLang="en-US" sz="3200" dirty="0" err="1" smtClean="0">
                <a:latin typeface="Courier New" pitchFamily="49" charset="0"/>
              </a:rPr>
              <a:t>gt</a:t>
            </a:r>
            <a:r>
              <a:rPr lang="en-US" altLang="en-US" sz="3200" dirty="0" smtClean="0">
                <a:latin typeface="Courier New" pitchFamily="49" charset="0"/>
              </a:rPr>
              <a:t> 50</a:t>
            </a:r>
            <a:br>
              <a:rPr lang="en-US" altLang="en-US" sz="3200" dirty="0" smtClean="0">
                <a:latin typeface="Courier New" pitchFamily="49" charset="0"/>
              </a:rPr>
            </a:br>
            <a:r>
              <a:rPr lang="en-US" altLang="en-US" sz="3200" dirty="0" smtClean="0">
                <a:latin typeface="Courier New" pitchFamily="49" charset="0"/>
              </a:rPr>
              <a:t>  then</a:t>
            </a:r>
            <a:br>
              <a:rPr lang="en-US" altLang="en-US" sz="3200" dirty="0" smtClean="0">
                <a:latin typeface="Courier New" pitchFamily="49" charset="0"/>
              </a:rPr>
            </a:br>
            <a:r>
              <a:rPr lang="en-US" altLang="en-US" sz="3200" dirty="0" smtClean="0">
                <a:latin typeface="Courier New" pitchFamily="49" charset="0"/>
              </a:rPr>
              <a:t>    echo “you pass”</a:t>
            </a:r>
            <a:br>
              <a:rPr lang="en-US" altLang="en-US" sz="3200" dirty="0" smtClean="0">
                <a:latin typeface="Courier New" pitchFamily="49" charset="0"/>
              </a:rPr>
            </a:br>
            <a:r>
              <a:rPr lang="en-US" altLang="en-US" sz="3200" dirty="0" smtClean="0">
                <a:latin typeface="Courier New" pitchFamily="49" charset="0"/>
              </a:rPr>
              <a:t>  </a:t>
            </a:r>
            <a:r>
              <a:rPr lang="en-US" altLang="en-US" sz="3200" b="1" dirty="0" err="1" smtClean="0">
                <a:solidFill>
                  <a:schemeClr val="folHlink"/>
                </a:solidFill>
                <a:latin typeface="Courier New" pitchFamily="49" charset="0"/>
              </a:rPr>
              <a:t>elif</a:t>
            </a:r>
            <a:r>
              <a:rPr lang="en-US" altLang="en-US" sz="3200" b="1" dirty="0" smtClean="0">
                <a:solidFill>
                  <a:schemeClr val="folHlink"/>
                </a:solidFill>
                <a:latin typeface="Courier New" pitchFamily="49" charset="0"/>
              </a:rPr>
              <a:t> test $mark –</a:t>
            </a:r>
            <a:r>
              <a:rPr lang="en-US" altLang="en-US" sz="3200" b="1" dirty="0" err="1" smtClean="0">
                <a:solidFill>
                  <a:schemeClr val="folHlink"/>
                </a:solidFill>
                <a:latin typeface="Courier New" pitchFamily="49" charset="0"/>
              </a:rPr>
              <a:t>eq</a:t>
            </a:r>
            <a:r>
              <a:rPr lang="en-US" altLang="en-US" sz="3200" b="1" dirty="0" smtClean="0">
                <a:solidFill>
                  <a:schemeClr val="folHlink"/>
                </a:solidFill>
                <a:latin typeface="Courier New" pitchFamily="49" charset="0"/>
              </a:rPr>
              <a:t> 50</a:t>
            </a:r>
            <a:r>
              <a:rPr lang="en-US" altLang="en-US" sz="3200" dirty="0" smtClean="0">
                <a:latin typeface="Courier New" pitchFamily="49" charset="0"/>
              </a:rPr>
              <a:t> </a:t>
            </a:r>
            <a:br>
              <a:rPr lang="en-US" altLang="en-US" sz="3200" dirty="0" smtClean="0">
                <a:latin typeface="Courier New" pitchFamily="49" charset="0"/>
              </a:rPr>
            </a:br>
            <a:r>
              <a:rPr lang="en-US" altLang="en-US" sz="3200" dirty="0" smtClean="0">
                <a:latin typeface="Courier New" pitchFamily="49" charset="0"/>
              </a:rPr>
              <a:t>    then</a:t>
            </a:r>
            <a:br>
              <a:rPr lang="en-US" altLang="en-US" sz="3200" dirty="0" smtClean="0">
                <a:latin typeface="Courier New" pitchFamily="49" charset="0"/>
              </a:rPr>
            </a:br>
            <a:r>
              <a:rPr lang="en-US" altLang="en-US" sz="3200" dirty="0" smtClean="0">
                <a:latin typeface="Courier New" pitchFamily="49" charset="0"/>
              </a:rPr>
              <a:t>      echo “you JUST passed”</a:t>
            </a:r>
            <a:br>
              <a:rPr lang="en-US" altLang="en-US" sz="3200" dirty="0" smtClean="0">
                <a:latin typeface="Courier New" pitchFamily="49" charset="0"/>
              </a:rPr>
            </a:br>
            <a:r>
              <a:rPr lang="en-US" altLang="en-US" sz="3200" dirty="0" smtClean="0">
                <a:latin typeface="Courier New" pitchFamily="49" charset="0"/>
              </a:rPr>
              <a:t>  else</a:t>
            </a:r>
            <a:br>
              <a:rPr lang="en-US" altLang="en-US" sz="3200" dirty="0" smtClean="0">
                <a:latin typeface="Courier New" pitchFamily="49" charset="0"/>
              </a:rPr>
            </a:br>
            <a:r>
              <a:rPr lang="en-US" altLang="en-US" sz="3200" dirty="0" smtClean="0">
                <a:latin typeface="Courier New" pitchFamily="49" charset="0"/>
              </a:rPr>
              <a:t>    echo “sorry, you failed”</a:t>
            </a:r>
            <a:br>
              <a:rPr lang="en-US" altLang="en-US" sz="3200" dirty="0" smtClean="0">
                <a:latin typeface="Courier New" pitchFamily="49" charset="0"/>
              </a:rPr>
            </a:br>
            <a:r>
              <a:rPr lang="en-US" altLang="en-US" sz="3200" dirty="0" smtClean="0">
                <a:latin typeface="Courier New" pitchFamily="49" charset="0"/>
              </a:rPr>
              <a:t>fi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8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for</a:t>
            </a:r>
            <a:r>
              <a:rPr lang="en-US" dirty="0"/>
              <a:t> loop: using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for number in {</a:t>
            </a:r>
            <a:r>
              <a:rPr lang="en-US" i="1" dirty="0" err="1"/>
              <a:t>start..</a:t>
            </a:r>
            <a:r>
              <a:rPr lang="en-US" i="1" dirty="0" err="1" smtClean="0"/>
              <a:t>end..step</a:t>
            </a:r>
            <a:r>
              <a:rPr lang="en-US" i="1" dirty="0" smtClean="0"/>
              <a:t>}</a:t>
            </a:r>
            <a:endParaRPr lang="en-US" i="1" dirty="0"/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number in {1..10}</a:t>
            </a:r>
          </a:p>
          <a:p>
            <a:pPr lvl="1"/>
            <a:r>
              <a:rPr lang="en-US" dirty="0"/>
              <a:t>The curly brackets {} basically denotes a range, and the range, in this case, is 1 to 10 (the two dots separate the start and end of a range).</a:t>
            </a:r>
          </a:p>
          <a:p>
            <a:r>
              <a:rPr lang="en-US" dirty="0"/>
              <a:t>To loop between 0 and 100 but only show every tenth number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number in {0..100..10}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1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number in {0..100..10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$number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More Traditional Looking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can, however, write a for loop in a similar style to the C programming </a:t>
            </a:r>
            <a:r>
              <a:rPr lang="en-US" dirty="0" smtClean="0"/>
              <a:t>language</a:t>
            </a:r>
          </a:p>
          <a:p>
            <a:pPr lvl="1"/>
            <a:r>
              <a:rPr lang="en-US" i="1" dirty="0"/>
              <a:t>f</a:t>
            </a:r>
            <a:r>
              <a:rPr lang="en-US" i="1" dirty="0" smtClean="0"/>
              <a:t>or((initialization; </a:t>
            </a:r>
            <a:r>
              <a:rPr lang="en-US" i="1" dirty="0" err="1" smtClean="0"/>
              <a:t>condition;alteration</a:t>
            </a:r>
            <a:r>
              <a:rPr lang="en-US" i="1" dirty="0" smtClean="0"/>
              <a:t>))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sz="2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((number=1;number &lt; 10;number++)) </a:t>
            </a:r>
          </a:p>
          <a:p>
            <a:pPr marL="0" indent="0">
              <a:buNone/>
            </a:pP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$number</a:t>
            </a:r>
            <a:endParaRPr lang="en-US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6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 </a:t>
            </a:r>
            <a:r>
              <a:rPr lang="en-US" b="1" dirty="0"/>
              <a:t>computer programming</a:t>
            </a:r>
            <a:r>
              <a:rPr lang="en-US" dirty="0"/>
              <a:t> languages, a </a:t>
            </a:r>
            <a:r>
              <a:rPr lang="en-US" b="1" dirty="0"/>
              <a:t>while loop</a:t>
            </a:r>
            <a:r>
              <a:rPr lang="en-US" dirty="0"/>
              <a:t> is a control flow statement that allows code to be executed repeatedly based on a given Boolean condition.</a:t>
            </a:r>
          </a:p>
          <a:p>
            <a:r>
              <a:rPr lang="en-US" dirty="0"/>
              <a:t>The while loop is used to repeat a section of code an unknown number of times until a specific condition is met.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2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type of looping command to be described in this chapter is the while. The format of this command 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 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 ...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-le 5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Activity: What </a:t>
            </a:r>
            <a:r>
              <a:rPr lang="en-US" dirty="0" smtClean="0"/>
              <a:t>does the following program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[ "$#" -ne 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echo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"$1"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shift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script : Shebang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Linux shell and </a:t>
            </a:r>
            <a:r>
              <a:rPr lang="en-US" dirty="0" smtClean="0"/>
              <a:t>Perl</a:t>
            </a:r>
            <a:r>
              <a:rPr lang="en-US" dirty="0"/>
              <a:t> / </a:t>
            </a:r>
            <a:r>
              <a:rPr lang="en-US" dirty="0" smtClean="0"/>
              <a:t>Python</a:t>
            </a:r>
            <a:r>
              <a:rPr lang="en-US" dirty="0"/>
              <a:t> script starts with </a:t>
            </a:r>
            <a:r>
              <a:rPr lang="en-US" dirty="0" smtClean="0"/>
              <a:t>Shebang</a:t>
            </a:r>
          </a:p>
          <a:p>
            <a:pPr lvl="1"/>
            <a:r>
              <a:rPr lang="en-US" i="1" dirty="0"/>
              <a:t>#!/</a:t>
            </a:r>
            <a:r>
              <a:rPr lang="en-US" i="1" dirty="0" smtClean="0"/>
              <a:t>bin/bash</a:t>
            </a:r>
          </a:p>
          <a:p>
            <a:r>
              <a:rPr lang="en-US" dirty="0"/>
              <a:t>The #! syntax used in scripts to indicate an interpreter for execution under UNIX / Linux operating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/>
              <a:t>It is nothing but the absolute path to the Bash interpreter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ensures that Bash will be used to interpret the script, even if it is executed under another </a:t>
            </a:r>
            <a:r>
              <a:rPr lang="en-US" dirty="0" smtClean="0"/>
              <a:t>shell</a:t>
            </a:r>
          </a:p>
          <a:p>
            <a:pPr lvl="1"/>
            <a:r>
              <a:rPr lang="en-US" dirty="0">
                <a:solidFill>
                  <a:srgbClr val="393939"/>
                </a:solidFill>
                <a:latin typeface="Arial"/>
                <a:cs typeface="Arial"/>
              </a:rPr>
              <a:t>Use </a:t>
            </a:r>
            <a:r>
              <a:rPr lang="en-US" spc="-5" dirty="0">
                <a:solidFill>
                  <a:srgbClr val="393939"/>
                </a:solidFill>
                <a:latin typeface="Arial"/>
                <a:cs typeface="Arial"/>
              </a:rPr>
              <a:t>the </a:t>
            </a:r>
            <a:r>
              <a:rPr lang="en-US" spc="-5" dirty="0">
                <a:solidFill>
                  <a:srgbClr val="0000FF"/>
                </a:solidFill>
                <a:latin typeface="Arial"/>
                <a:cs typeface="Arial"/>
              </a:rPr>
              <a:t>which </a:t>
            </a:r>
            <a:r>
              <a:rPr lang="en-US" spc="-5" dirty="0">
                <a:solidFill>
                  <a:srgbClr val="393939"/>
                </a:solidFill>
                <a:latin typeface="Arial"/>
                <a:cs typeface="Arial"/>
              </a:rPr>
              <a:t>utility to </a:t>
            </a:r>
            <a:r>
              <a:rPr lang="en-US" dirty="0">
                <a:solidFill>
                  <a:srgbClr val="393939"/>
                </a:solidFill>
                <a:latin typeface="Arial"/>
                <a:cs typeface="Arial"/>
              </a:rPr>
              <a:t>find out </a:t>
            </a:r>
            <a:r>
              <a:rPr lang="en-US" spc="-5" dirty="0">
                <a:solidFill>
                  <a:srgbClr val="393939"/>
                </a:solidFill>
                <a:latin typeface="Arial"/>
                <a:cs typeface="Arial"/>
              </a:rPr>
              <a:t>path to </a:t>
            </a:r>
            <a:r>
              <a:rPr lang="en-US" dirty="0">
                <a:solidFill>
                  <a:srgbClr val="393939"/>
                </a:solidFill>
                <a:latin typeface="Arial"/>
                <a:cs typeface="Arial"/>
              </a:rPr>
              <a:t>use</a:t>
            </a:r>
            <a:r>
              <a:rPr lang="en-US" spc="-10" dirty="0">
                <a:solidFill>
                  <a:srgbClr val="393939"/>
                </a:solidFill>
                <a:latin typeface="Arial"/>
                <a:cs typeface="Arial"/>
              </a:rPr>
              <a:t>:  </a:t>
            </a:r>
            <a:r>
              <a:rPr lang="en-US" b="1" spc="-1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bash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84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150" y="4222750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581400" y="0"/>
                </a:moveTo>
                <a:lnTo>
                  <a:pt x="304800" y="0"/>
                </a:ln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49" y="95250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581400" y="1828800"/>
                </a:lnTo>
                <a:lnTo>
                  <a:pt x="3626967" y="1824380"/>
                </a:lnTo>
                <a:lnTo>
                  <a:pt x="3671620" y="1811731"/>
                </a:lnTo>
                <a:lnTo>
                  <a:pt x="3714445" y="1791766"/>
                </a:lnTo>
                <a:lnTo>
                  <a:pt x="3754526" y="1765401"/>
                </a:lnTo>
                <a:lnTo>
                  <a:pt x="3790950" y="1733550"/>
                </a:lnTo>
                <a:lnTo>
                  <a:pt x="3822801" y="1697126"/>
                </a:lnTo>
                <a:lnTo>
                  <a:pt x="3849166" y="1657045"/>
                </a:lnTo>
                <a:lnTo>
                  <a:pt x="3869131" y="1614220"/>
                </a:lnTo>
                <a:lnTo>
                  <a:pt x="3881780" y="1569567"/>
                </a:lnTo>
                <a:lnTo>
                  <a:pt x="3886200" y="1524000"/>
                </a:lnTo>
                <a:lnTo>
                  <a:pt x="3886200" y="304800"/>
                </a:lnTo>
                <a:lnTo>
                  <a:pt x="3881780" y="259232"/>
                </a:lnTo>
                <a:lnTo>
                  <a:pt x="3869131" y="214579"/>
                </a:lnTo>
                <a:lnTo>
                  <a:pt x="3849166" y="171754"/>
                </a:lnTo>
                <a:lnTo>
                  <a:pt x="3822801" y="131673"/>
                </a:lnTo>
                <a:lnTo>
                  <a:pt x="3790950" y="95250"/>
                </a:lnTo>
                <a:lnTo>
                  <a:pt x="3754526" y="63398"/>
                </a:lnTo>
                <a:lnTo>
                  <a:pt x="3714445" y="37033"/>
                </a:lnTo>
                <a:lnTo>
                  <a:pt x="3671620" y="17068"/>
                </a:lnTo>
                <a:lnTo>
                  <a:pt x="3626967" y="4419"/>
                </a:lnTo>
                <a:lnTo>
                  <a:pt x="35814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5150" y="4222750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04800" y="0"/>
                </a:move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50" y="95250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49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581400" y="1828800"/>
                </a:lnTo>
                <a:lnTo>
                  <a:pt x="3626967" y="1824380"/>
                </a:lnTo>
                <a:lnTo>
                  <a:pt x="3671620" y="1811731"/>
                </a:lnTo>
                <a:lnTo>
                  <a:pt x="3714445" y="1791766"/>
                </a:lnTo>
                <a:lnTo>
                  <a:pt x="3754526" y="1765401"/>
                </a:lnTo>
                <a:lnTo>
                  <a:pt x="3790950" y="1733549"/>
                </a:lnTo>
                <a:lnTo>
                  <a:pt x="3822801" y="1697126"/>
                </a:lnTo>
                <a:lnTo>
                  <a:pt x="3849166" y="1657045"/>
                </a:lnTo>
                <a:lnTo>
                  <a:pt x="3869131" y="1614220"/>
                </a:lnTo>
                <a:lnTo>
                  <a:pt x="3881780" y="1569567"/>
                </a:lnTo>
                <a:lnTo>
                  <a:pt x="3886200" y="1524000"/>
                </a:lnTo>
                <a:lnTo>
                  <a:pt x="3886200" y="304800"/>
                </a:lnTo>
                <a:lnTo>
                  <a:pt x="3881780" y="259232"/>
                </a:lnTo>
                <a:lnTo>
                  <a:pt x="3869131" y="214579"/>
                </a:lnTo>
                <a:lnTo>
                  <a:pt x="3849166" y="171754"/>
                </a:lnTo>
                <a:lnTo>
                  <a:pt x="3822801" y="131673"/>
                </a:lnTo>
                <a:lnTo>
                  <a:pt x="3790950" y="95249"/>
                </a:lnTo>
                <a:lnTo>
                  <a:pt x="3754526" y="63398"/>
                </a:lnTo>
                <a:lnTo>
                  <a:pt x="3714445" y="37033"/>
                </a:lnTo>
                <a:lnTo>
                  <a:pt x="3671620" y="17068"/>
                </a:lnTo>
                <a:lnTo>
                  <a:pt x="3626967" y="4419"/>
                </a:lnTo>
                <a:lnTo>
                  <a:pt x="3581400" y="0"/>
                </a:lnTo>
                <a:lnTo>
                  <a:pt x="304800" y="0"/>
                </a:lnTo>
                <a:close/>
              </a:path>
            </a:pathLst>
          </a:custGeom>
          <a:ln w="31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114800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581400" y="0"/>
                </a:moveTo>
                <a:lnTo>
                  <a:pt x="304800" y="0"/>
                </a:ln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49" y="95250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581400" y="1828800"/>
                </a:lnTo>
                <a:lnTo>
                  <a:pt x="3626967" y="1824380"/>
                </a:lnTo>
                <a:lnTo>
                  <a:pt x="3671620" y="1811731"/>
                </a:lnTo>
                <a:lnTo>
                  <a:pt x="3714445" y="1791766"/>
                </a:lnTo>
                <a:lnTo>
                  <a:pt x="3754526" y="1765401"/>
                </a:lnTo>
                <a:lnTo>
                  <a:pt x="3790950" y="1733550"/>
                </a:lnTo>
                <a:lnTo>
                  <a:pt x="3822801" y="1697126"/>
                </a:lnTo>
                <a:lnTo>
                  <a:pt x="3849166" y="1657045"/>
                </a:lnTo>
                <a:lnTo>
                  <a:pt x="3869131" y="1614220"/>
                </a:lnTo>
                <a:lnTo>
                  <a:pt x="3881780" y="1569567"/>
                </a:lnTo>
                <a:lnTo>
                  <a:pt x="3886200" y="1524000"/>
                </a:lnTo>
                <a:lnTo>
                  <a:pt x="3886200" y="304800"/>
                </a:lnTo>
                <a:lnTo>
                  <a:pt x="3881780" y="259232"/>
                </a:lnTo>
                <a:lnTo>
                  <a:pt x="3869131" y="214579"/>
                </a:lnTo>
                <a:lnTo>
                  <a:pt x="3849166" y="171754"/>
                </a:lnTo>
                <a:lnTo>
                  <a:pt x="3822801" y="131673"/>
                </a:lnTo>
                <a:lnTo>
                  <a:pt x="3790950" y="95250"/>
                </a:lnTo>
                <a:lnTo>
                  <a:pt x="3754526" y="63398"/>
                </a:lnTo>
                <a:lnTo>
                  <a:pt x="3714445" y="37033"/>
                </a:lnTo>
                <a:lnTo>
                  <a:pt x="3671620" y="17068"/>
                </a:lnTo>
                <a:lnTo>
                  <a:pt x="3626967" y="4419"/>
                </a:lnTo>
                <a:lnTo>
                  <a:pt x="3581400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4114800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04800" y="0"/>
                </a:move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50" y="95250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49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3581400" y="1828800"/>
                </a:lnTo>
                <a:lnTo>
                  <a:pt x="3626967" y="1824380"/>
                </a:lnTo>
                <a:lnTo>
                  <a:pt x="3671620" y="1811731"/>
                </a:lnTo>
                <a:lnTo>
                  <a:pt x="3714445" y="1791766"/>
                </a:lnTo>
                <a:lnTo>
                  <a:pt x="3754526" y="1765401"/>
                </a:lnTo>
                <a:lnTo>
                  <a:pt x="3790950" y="1733549"/>
                </a:lnTo>
                <a:lnTo>
                  <a:pt x="3822801" y="1697126"/>
                </a:lnTo>
                <a:lnTo>
                  <a:pt x="3849166" y="1657045"/>
                </a:lnTo>
                <a:lnTo>
                  <a:pt x="3869131" y="1614220"/>
                </a:lnTo>
                <a:lnTo>
                  <a:pt x="3881780" y="1569567"/>
                </a:lnTo>
                <a:lnTo>
                  <a:pt x="3886200" y="1524000"/>
                </a:lnTo>
                <a:lnTo>
                  <a:pt x="3886200" y="304800"/>
                </a:lnTo>
                <a:lnTo>
                  <a:pt x="3881780" y="259232"/>
                </a:lnTo>
                <a:lnTo>
                  <a:pt x="3869131" y="214579"/>
                </a:lnTo>
                <a:lnTo>
                  <a:pt x="3849166" y="171754"/>
                </a:lnTo>
                <a:lnTo>
                  <a:pt x="3822801" y="131673"/>
                </a:lnTo>
                <a:lnTo>
                  <a:pt x="3790950" y="95249"/>
                </a:lnTo>
                <a:lnTo>
                  <a:pt x="3754526" y="63398"/>
                </a:lnTo>
                <a:lnTo>
                  <a:pt x="3714445" y="37033"/>
                </a:lnTo>
                <a:lnTo>
                  <a:pt x="3671620" y="17068"/>
                </a:lnTo>
                <a:lnTo>
                  <a:pt x="3626967" y="4419"/>
                </a:lnTo>
                <a:lnTo>
                  <a:pt x="3581400" y="0"/>
                </a:lnTo>
                <a:lnTo>
                  <a:pt x="3048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3569" y="4345940"/>
            <a:ext cx="314515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513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for id in $(seq </a:t>
            </a:r>
            <a:r>
              <a:rPr sz="2200" dirty="0">
                <a:latin typeface="Arial"/>
                <a:cs typeface="Arial"/>
              </a:rPr>
              <a:t>1 </a:t>
            </a:r>
            <a:r>
              <a:rPr sz="2200" spc="-5" dirty="0">
                <a:latin typeface="Arial"/>
                <a:cs typeface="Arial"/>
              </a:rPr>
              <a:t>1000)  do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mkdir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student_$id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done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819"/>
            <a:ext cx="87630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Activity: Explain what does the following scripts do?</a:t>
            </a:r>
            <a:endParaRPr spc="-5" dirty="0"/>
          </a:p>
        </p:txBody>
      </p:sp>
      <p:sp>
        <p:nvSpPr>
          <p:cNvPr id="8" name="object 8"/>
          <p:cNvSpPr/>
          <p:nvPr/>
        </p:nvSpPr>
        <p:spPr>
          <a:xfrm>
            <a:off x="336550" y="1936750"/>
            <a:ext cx="8001000" cy="1600200"/>
          </a:xfrm>
          <a:custGeom>
            <a:avLst/>
            <a:gdLst/>
            <a:ahLst/>
            <a:cxnLst/>
            <a:rect l="l" t="t" r="r" b="b"/>
            <a:pathLst>
              <a:path w="8001000" h="1600200">
                <a:moveTo>
                  <a:pt x="7734300" y="0"/>
                </a:moveTo>
                <a:lnTo>
                  <a:pt x="266700" y="0"/>
                </a:lnTo>
                <a:lnTo>
                  <a:pt x="222432" y="4755"/>
                </a:lnTo>
                <a:lnTo>
                  <a:pt x="179263" y="18292"/>
                </a:lnTo>
                <a:lnTo>
                  <a:pt x="138288" y="39511"/>
                </a:lnTo>
                <a:lnTo>
                  <a:pt x="100606" y="67315"/>
                </a:lnTo>
                <a:lnTo>
                  <a:pt x="67315" y="100606"/>
                </a:lnTo>
                <a:lnTo>
                  <a:pt x="39511" y="138288"/>
                </a:lnTo>
                <a:lnTo>
                  <a:pt x="18292" y="179263"/>
                </a:lnTo>
                <a:lnTo>
                  <a:pt x="4755" y="222432"/>
                </a:lnTo>
                <a:lnTo>
                  <a:pt x="0" y="266700"/>
                </a:lnTo>
                <a:lnTo>
                  <a:pt x="0" y="1333500"/>
                </a:lnTo>
                <a:lnTo>
                  <a:pt x="4755" y="1377767"/>
                </a:lnTo>
                <a:lnTo>
                  <a:pt x="18292" y="1420936"/>
                </a:lnTo>
                <a:lnTo>
                  <a:pt x="39511" y="1461911"/>
                </a:lnTo>
                <a:lnTo>
                  <a:pt x="67315" y="1499593"/>
                </a:lnTo>
                <a:lnTo>
                  <a:pt x="100606" y="1532884"/>
                </a:lnTo>
                <a:lnTo>
                  <a:pt x="138288" y="1560688"/>
                </a:lnTo>
                <a:lnTo>
                  <a:pt x="179263" y="1581907"/>
                </a:lnTo>
                <a:lnTo>
                  <a:pt x="222432" y="1595444"/>
                </a:lnTo>
                <a:lnTo>
                  <a:pt x="266700" y="1600200"/>
                </a:lnTo>
                <a:lnTo>
                  <a:pt x="7734300" y="1600200"/>
                </a:lnTo>
                <a:lnTo>
                  <a:pt x="7778567" y="1595444"/>
                </a:lnTo>
                <a:lnTo>
                  <a:pt x="7821736" y="1581907"/>
                </a:lnTo>
                <a:lnTo>
                  <a:pt x="7862711" y="1560688"/>
                </a:lnTo>
                <a:lnTo>
                  <a:pt x="7900393" y="1532884"/>
                </a:lnTo>
                <a:lnTo>
                  <a:pt x="7933684" y="1499593"/>
                </a:lnTo>
                <a:lnTo>
                  <a:pt x="7961488" y="1461911"/>
                </a:lnTo>
                <a:lnTo>
                  <a:pt x="7982707" y="1420936"/>
                </a:lnTo>
                <a:lnTo>
                  <a:pt x="7996244" y="1377767"/>
                </a:lnTo>
                <a:lnTo>
                  <a:pt x="8001000" y="1333500"/>
                </a:lnTo>
                <a:lnTo>
                  <a:pt x="8001000" y="266700"/>
                </a:lnTo>
                <a:lnTo>
                  <a:pt x="7996244" y="222432"/>
                </a:lnTo>
                <a:lnTo>
                  <a:pt x="7982707" y="179263"/>
                </a:lnTo>
                <a:lnTo>
                  <a:pt x="7961488" y="138288"/>
                </a:lnTo>
                <a:lnTo>
                  <a:pt x="7933684" y="100606"/>
                </a:lnTo>
                <a:lnTo>
                  <a:pt x="7900393" y="67315"/>
                </a:lnTo>
                <a:lnTo>
                  <a:pt x="7862711" y="39511"/>
                </a:lnTo>
                <a:lnTo>
                  <a:pt x="7821736" y="18292"/>
                </a:lnTo>
                <a:lnTo>
                  <a:pt x="7778567" y="4755"/>
                </a:lnTo>
                <a:lnTo>
                  <a:pt x="77343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6550" y="1936750"/>
            <a:ext cx="8001000" cy="1600200"/>
          </a:xfrm>
          <a:custGeom>
            <a:avLst/>
            <a:gdLst/>
            <a:ahLst/>
            <a:cxnLst/>
            <a:rect l="l" t="t" r="r" b="b"/>
            <a:pathLst>
              <a:path w="8001000" h="1600200">
                <a:moveTo>
                  <a:pt x="266700" y="0"/>
                </a:moveTo>
                <a:lnTo>
                  <a:pt x="222432" y="4755"/>
                </a:lnTo>
                <a:lnTo>
                  <a:pt x="179263" y="18292"/>
                </a:lnTo>
                <a:lnTo>
                  <a:pt x="138288" y="39511"/>
                </a:lnTo>
                <a:lnTo>
                  <a:pt x="100606" y="67315"/>
                </a:lnTo>
                <a:lnTo>
                  <a:pt x="67315" y="100606"/>
                </a:lnTo>
                <a:lnTo>
                  <a:pt x="39511" y="138288"/>
                </a:lnTo>
                <a:lnTo>
                  <a:pt x="18292" y="179263"/>
                </a:lnTo>
                <a:lnTo>
                  <a:pt x="4755" y="222432"/>
                </a:lnTo>
                <a:lnTo>
                  <a:pt x="0" y="266700"/>
                </a:lnTo>
                <a:lnTo>
                  <a:pt x="0" y="1333500"/>
                </a:lnTo>
                <a:lnTo>
                  <a:pt x="4755" y="1377767"/>
                </a:lnTo>
                <a:lnTo>
                  <a:pt x="18292" y="1420936"/>
                </a:lnTo>
                <a:lnTo>
                  <a:pt x="39511" y="1461911"/>
                </a:lnTo>
                <a:lnTo>
                  <a:pt x="67315" y="1499593"/>
                </a:lnTo>
                <a:lnTo>
                  <a:pt x="100606" y="1532884"/>
                </a:lnTo>
                <a:lnTo>
                  <a:pt x="138288" y="1560688"/>
                </a:lnTo>
                <a:lnTo>
                  <a:pt x="179263" y="1581907"/>
                </a:lnTo>
                <a:lnTo>
                  <a:pt x="222432" y="1595444"/>
                </a:lnTo>
                <a:lnTo>
                  <a:pt x="266700" y="1600200"/>
                </a:lnTo>
                <a:lnTo>
                  <a:pt x="7734300" y="1600200"/>
                </a:lnTo>
                <a:lnTo>
                  <a:pt x="7778567" y="1595444"/>
                </a:lnTo>
                <a:lnTo>
                  <a:pt x="7821736" y="1581907"/>
                </a:lnTo>
                <a:lnTo>
                  <a:pt x="7862711" y="1560688"/>
                </a:lnTo>
                <a:lnTo>
                  <a:pt x="7900393" y="1532884"/>
                </a:lnTo>
                <a:lnTo>
                  <a:pt x="7933684" y="1499593"/>
                </a:lnTo>
                <a:lnTo>
                  <a:pt x="7961488" y="1461911"/>
                </a:lnTo>
                <a:lnTo>
                  <a:pt x="7982707" y="1420936"/>
                </a:lnTo>
                <a:lnTo>
                  <a:pt x="7996244" y="1377767"/>
                </a:lnTo>
                <a:lnTo>
                  <a:pt x="8001000" y="1333500"/>
                </a:lnTo>
                <a:lnTo>
                  <a:pt x="8001000" y="266700"/>
                </a:lnTo>
                <a:lnTo>
                  <a:pt x="7996244" y="222432"/>
                </a:lnTo>
                <a:lnTo>
                  <a:pt x="7982707" y="179263"/>
                </a:lnTo>
                <a:lnTo>
                  <a:pt x="7961488" y="138288"/>
                </a:lnTo>
                <a:lnTo>
                  <a:pt x="7933684" y="100606"/>
                </a:lnTo>
                <a:lnTo>
                  <a:pt x="7900393" y="67315"/>
                </a:lnTo>
                <a:lnTo>
                  <a:pt x="7862711" y="39511"/>
                </a:lnTo>
                <a:lnTo>
                  <a:pt x="7821736" y="18292"/>
                </a:lnTo>
                <a:lnTo>
                  <a:pt x="7778567" y="4755"/>
                </a:lnTo>
                <a:lnTo>
                  <a:pt x="7734300" y="0"/>
                </a:lnTo>
                <a:lnTo>
                  <a:pt x="266700" y="0"/>
                </a:lnTo>
                <a:close/>
              </a:path>
            </a:pathLst>
          </a:custGeom>
          <a:ln w="31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" y="1828800"/>
            <a:ext cx="8001000" cy="1600200"/>
          </a:xfrm>
          <a:custGeom>
            <a:avLst/>
            <a:gdLst/>
            <a:ahLst/>
            <a:cxnLst/>
            <a:rect l="l" t="t" r="r" b="b"/>
            <a:pathLst>
              <a:path w="8001000" h="1600200">
                <a:moveTo>
                  <a:pt x="7734300" y="0"/>
                </a:moveTo>
                <a:lnTo>
                  <a:pt x="266700" y="0"/>
                </a:lnTo>
                <a:lnTo>
                  <a:pt x="222432" y="4755"/>
                </a:lnTo>
                <a:lnTo>
                  <a:pt x="179263" y="18292"/>
                </a:lnTo>
                <a:lnTo>
                  <a:pt x="138288" y="39511"/>
                </a:lnTo>
                <a:lnTo>
                  <a:pt x="100606" y="67315"/>
                </a:lnTo>
                <a:lnTo>
                  <a:pt x="67315" y="100606"/>
                </a:lnTo>
                <a:lnTo>
                  <a:pt x="39511" y="138288"/>
                </a:lnTo>
                <a:lnTo>
                  <a:pt x="18292" y="179263"/>
                </a:lnTo>
                <a:lnTo>
                  <a:pt x="4755" y="222432"/>
                </a:lnTo>
                <a:lnTo>
                  <a:pt x="0" y="266700"/>
                </a:lnTo>
                <a:lnTo>
                  <a:pt x="0" y="1333500"/>
                </a:lnTo>
                <a:lnTo>
                  <a:pt x="4755" y="1377767"/>
                </a:lnTo>
                <a:lnTo>
                  <a:pt x="18292" y="1420936"/>
                </a:lnTo>
                <a:lnTo>
                  <a:pt x="39511" y="1461911"/>
                </a:lnTo>
                <a:lnTo>
                  <a:pt x="67315" y="1499593"/>
                </a:lnTo>
                <a:lnTo>
                  <a:pt x="100606" y="1532884"/>
                </a:lnTo>
                <a:lnTo>
                  <a:pt x="138288" y="1560688"/>
                </a:lnTo>
                <a:lnTo>
                  <a:pt x="179263" y="1581907"/>
                </a:lnTo>
                <a:lnTo>
                  <a:pt x="222432" y="1595444"/>
                </a:lnTo>
                <a:lnTo>
                  <a:pt x="266700" y="1600200"/>
                </a:lnTo>
                <a:lnTo>
                  <a:pt x="7734300" y="1600200"/>
                </a:lnTo>
                <a:lnTo>
                  <a:pt x="7778567" y="1595444"/>
                </a:lnTo>
                <a:lnTo>
                  <a:pt x="7821736" y="1581907"/>
                </a:lnTo>
                <a:lnTo>
                  <a:pt x="7862711" y="1560688"/>
                </a:lnTo>
                <a:lnTo>
                  <a:pt x="7900393" y="1532884"/>
                </a:lnTo>
                <a:lnTo>
                  <a:pt x="7933684" y="1499593"/>
                </a:lnTo>
                <a:lnTo>
                  <a:pt x="7961488" y="1461911"/>
                </a:lnTo>
                <a:lnTo>
                  <a:pt x="7982707" y="1420936"/>
                </a:lnTo>
                <a:lnTo>
                  <a:pt x="7996244" y="1377767"/>
                </a:lnTo>
                <a:lnTo>
                  <a:pt x="8001000" y="1333500"/>
                </a:lnTo>
                <a:lnTo>
                  <a:pt x="8001000" y="266700"/>
                </a:lnTo>
                <a:lnTo>
                  <a:pt x="7996244" y="222432"/>
                </a:lnTo>
                <a:lnTo>
                  <a:pt x="7982707" y="179263"/>
                </a:lnTo>
                <a:lnTo>
                  <a:pt x="7961488" y="138288"/>
                </a:lnTo>
                <a:lnTo>
                  <a:pt x="7933684" y="100606"/>
                </a:lnTo>
                <a:lnTo>
                  <a:pt x="7900393" y="67315"/>
                </a:lnTo>
                <a:lnTo>
                  <a:pt x="7862711" y="39511"/>
                </a:lnTo>
                <a:lnTo>
                  <a:pt x="7821736" y="18292"/>
                </a:lnTo>
                <a:lnTo>
                  <a:pt x="7778567" y="4755"/>
                </a:lnTo>
                <a:lnTo>
                  <a:pt x="7734300" y="0"/>
                </a:lnTo>
                <a:close/>
              </a:path>
            </a:pathLst>
          </a:custGeom>
          <a:solidFill>
            <a:srgbClr val="E6E6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828800"/>
            <a:ext cx="8001000" cy="1600200"/>
          </a:xfrm>
          <a:custGeom>
            <a:avLst/>
            <a:gdLst/>
            <a:ahLst/>
            <a:cxnLst/>
            <a:rect l="l" t="t" r="r" b="b"/>
            <a:pathLst>
              <a:path w="8001000" h="1600200">
                <a:moveTo>
                  <a:pt x="266700" y="0"/>
                </a:moveTo>
                <a:lnTo>
                  <a:pt x="222432" y="4755"/>
                </a:lnTo>
                <a:lnTo>
                  <a:pt x="179263" y="18292"/>
                </a:lnTo>
                <a:lnTo>
                  <a:pt x="138288" y="39511"/>
                </a:lnTo>
                <a:lnTo>
                  <a:pt x="100606" y="67315"/>
                </a:lnTo>
                <a:lnTo>
                  <a:pt x="67315" y="100606"/>
                </a:lnTo>
                <a:lnTo>
                  <a:pt x="39511" y="138288"/>
                </a:lnTo>
                <a:lnTo>
                  <a:pt x="18292" y="179263"/>
                </a:lnTo>
                <a:lnTo>
                  <a:pt x="4755" y="222432"/>
                </a:lnTo>
                <a:lnTo>
                  <a:pt x="0" y="266700"/>
                </a:lnTo>
                <a:lnTo>
                  <a:pt x="0" y="1333500"/>
                </a:lnTo>
                <a:lnTo>
                  <a:pt x="4755" y="1377767"/>
                </a:lnTo>
                <a:lnTo>
                  <a:pt x="18292" y="1420936"/>
                </a:lnTo>
                <a:lnTo>
                  <a:pt x="39511" y="1461911"/>
                </a:lnTo>
                <a:lnTo>
                  <a:pt x="67315" y="1499593"/>
                </a:lnTo>
                <a:lnTo>
                  <a:pt x="100606" y="1532884"/>
                </a:lnTo>
                <a:lnTo>
                  <a:pt x="138288" y="1560688"/>
                </a:lnTo>
                <a:lnTo>
                  <a:pt x="179263" y="1581907"/>
                </a:lnTo>
                <a:lnTo>
                  <a:pt x="222432" y="1595444"/>
                </a:lnTo>
                <a:lnTo>
                  <a:pt x="266700" y="1600200"/>
                </a:lnTo>
                <a:lnTo>
                  <a:pt x="7734300" y="1600200"/>
                </a:lnTo>
                <a:lnTo>
                  <a:pt x="7778567" y="1595444"/>
                </a:lnTo>
                <a:lnTo>
                  <a:pt x="7821736" y="1581907"/>
                </a:lnTo>
                <a:lnTo>
                  <a:pt x="7862711" y="1560688"/>
                </a:lnTo>
                <a:lnTo>
                  <a:pt x="7900393" y="1532884"/>
                </a:lnTo>
                <a:lnTo>
                  <a:pt x="7933684" y="1499593"/>
                </a:lnTo>
                <a:lnTo>
                  <a:pt x="7961488" y="1461911"/>
                </a:lnTo>
                <a:lnTo>
                  <a:pt x="7982707" y="1420936"/>
                </a:lnTo>
                <a:lnTo>
                  <a:pt x="7996244" y="1377767"/>
                </a:lnTo>
                <a:lnTo>
                  <a:pt x="8001000" y="1333500"/>
                </a:lnTo>
                <a:lnTo>
                  <a:pt x="8001000" y="266700"/>
                </a:lnTo>
                <a:lnTo>
                  <a:pt x="7996244" y="222432"/>
                </a:lnTo>
                <a:lnTo>
                  <a:pt x="7982707" y="179263"/>
                </a:lnTo>
                <a:lnTo>
                  <a:pt x="7961488" y="138288"/>
                </a:lnTo>
                <a:lnTo>
                  <a:pt x="7933684" y="100606"/>
                </a:lnTo>
                <a:lnTo>
                  <a:pt x="7900393" y="67315"/>
                </a:lnTo>
                <a:lnTo>
                  <a:pt x="7862711" y="39511"/>
                </a:lnTo>
                <a:lnTo>
                  <a:pt x="7821736" y="18292"/>
                </a:lnTo>
                <a:lnTo>
                  <a:pt x="7778567" y="4755"/>
                </a:lnTo>
                <a:lnTo>
                  <a:pt x="7734300" y="0"/>
                </a:lnTo>
                <a:lnTo>
                  <a:pt x="2667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4150" y="3308350"/>
            <a:ext cx="4572000" cy="1828800"/>
          </a:xfrm>
          <a:custGeom>
            <a:avLst/>
            <a:gdLst/>
            <a:ahLst/>
            <a:cxnLst/>
            <a:rect l="l" t="t" r="r" b="b"/>
            <a:pathLst>
              <a:path w="4572000" h="1828800">
                <a:moveTo>
                  <a:pt x="4267200" y="0"/>
                </a:moveTo>
                <a:lnTo>
                  <a:pt x="304800" y="0"/>
                </a:ln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49" y="95250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4267200" y="1828800"/>
                </a:lnTo>
                <a:lnTo>
                  <a:pt x="4312767" y="1824380"/>
                </a:lnTo>
                <a:lnTo>
                  <a:pt x="4357420" y="1811731"/>
                </a:lnTo>
                <a:lnTo>
                  <a:pt x="4400245" y="1791766"/>
                </a:lnTo>
                <a:lnTo>
                  <a:pt x="4440326" y="1765401"/>
                </a:lnTo>
                <a:lnTo>
                  <a:pt x="4476750" y="1733550"/>
                </a:lnTo>
                <a:lnTo>
                  <a:pt x="4508601" y="1697126"/>
                </a:lnTo>
                <a:lnTo>
                  <a:pt x="4534966" y="1657045"/>
                </a:lnTo>
                <a:lnTo>
                  <a:pt x="4554931" y="1614220"/>
                </a:lnTo>
                <a:lnTo>
                  <a:pt x="4567580" y="1569567"/>
                </a:lnTo>
                <a:lnTo>
                  <a:pt x="4572000" y="1524000"/>
                </a:lnTo>
                <a:lnTo>
                  <a:pt x="4572000" y="304800"/>
                </a:lnTo>
                <a:lnTo>
                  <a:pt x="4567580" y="259232"/>
                </a:lnTo>
                <a:lnTo>
                  <a:pt x="4554931" y="214579"/>
                </a:lnTo>
                <a:lnTo>
                  <a:pt x="4534966" y="171754"/>
                </a:lnTo>
                <a:lnTo>
                  <a:pt x="4508601" y="131673"/>
                </a:lnTo>
                <a:lnTo>
                  <a:pt x="4476750" y="95250"/>
                </a:lnTo>
                <a:lnTo>
                  <a:pt x="4440326" y="63398"/>
                </a:lnTo>
                <a:lnTo>
                  <a:pt x="4400245" y="37033"/>
                </a:lnTo>
                <a:lnTo>
                  <a:pt x="4357420" y="17068"/>
                </a:lnTo>
                <a:lnTo>
                  <a:pt x="4312767" y="4419"/>
                </a:lnTo>
                <a:lnTo>
                  <a:pt x="42672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94150" y="3308350"/>
            <a:ext cx="4572000" cy="1828800"/>
          </a:xfrm>
          <a:custGeom>
            <a:avLst/>
            <a:gdLst/>
            <a:ahLst/>
            <a:cxnLst/>
            <a:rect l="l" t="t" r="r" b="b"/>
            <a:pathLst>
              <a:path w="4572000" h="1828800">
                <a:moveTo>
                  <a:pt x="304800" y="0"/>
                </a:move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50" y="95250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49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4267200" y="1828800"/>
                </a:lnTo>
                <a:lnTo>
                  <a:pt x="4312767" y="1824380"/>
                </a:lnTo>
                <a:lnTo>
                  <a:pt x="4357420" y="1811731"/>
                </a:lnTo>
                <a:lnTo>
                  <a:pt x="4400245" y="1791766"/>
                </a:lnTo>
                <a:lnTo>
                  <a:pt x="4440326" y="1765401"/>
                </a:lnTo>
                <a:lnTo>
                  <a:pt x="4476750" y="1733549"/>
                </a:lnTo>
                <a:lnTo>
                  <a:pt x="4508601" y="1697126"/>
                </a:lnTo>
                <a:lnTo>
                  <a:pt x="4534966" y="1657045"/>
                </a:lnTo>
                <a:lnTo>
                  <a:pt x="4554931" y="1614220"/>
                </a:lnTo>
                <a:lnTo>
                  <a:pt x="4567580" y="1569567"/>
                </a:lnTo>
                <a:lnTo>
                  <a:pt x="4572000" y="1524000"/>
                </a:lnTo>
                <a:lnTo>
                  <a:pt x="4572000" y="304800"/>
                </a:lnTo>
                <a:lnTo>
                  <a:pt x="4567580" y="259232"/>
                </a:lnTo>
                <a:lnTo>
                  <a:pt x="4554931" y="214579"/>
                </a:lnTo>
                <a:lnTo>
                  <a:pt x="4534966" y="171754"/>
                </a:lnTo>
                <a:lnTo>
                  <a:pt x="4508601" y="131673"/>
                </a:lnTo>
                <a:lnTo>
                  <a:pt x="4476750" y="95249"/>
                </a:lnTo>
                <a:lnTo>
                  <a:pt x="4440326" y="63398"/>
                </a:lnTo>
                <a:lnTo>
                  <a:pt x="4400245" y="37033"/>
                </a:lnTo>
                <a:lnTo>
                  <a:pt x="4357420" y="17068"/>
                </a:lnTo>
                <a:lnTo>
                  <a:pt x="4312767" y="4419"/>
                </a:lnTo>
                <a:lnTo>
                  <a:pt x="4267200" y="0"/>
                </a:lnTo>
                <a:lnTo>
                  <a:pt x="304800" y="0"/>
                </a:lnTo>
                <a:close/>
              </a:path>
            </a:pathLst>
          </a:custGeom>
          <a:ln w="31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86200" y="3200400"/>
            <a:ext cx="4572000" cy="1828800"/>
          </a:xfrm>
          <a:custGeom>
            <a:avLst/>
            <a:gdLst/>
            <a:ahLst/>
            <a:cxnLst/>
            <a:rect l="l" t="t" r="r" b="b"/>
            <a:pathLst>
              <a:path w="4572000" h="1828800">
                <a:moveTo>
                  <a:pt x="4267200" y="0"/>
                </a:moveTo>
                <a:lnTo>
                  <a:pt x="304800" y="0"/>
                </a:ln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49" y="95250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50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4267200" y="1828800"/>
                </a:lnTo>
                <a:lnTo>
                  <a:pt x="4312767" y="1824380"/>
                </a:lnTo>
                <a:lnTo>
                  <a:pt x="4357420" y="1811731"/>
                </a:lnTo>
                <a:lnTo>
                  <a:pt x="4400245" y="1791766"/>
                </a:lnTo>
                <a:lnTo>
                  <a:pt x="4440326" y="1765401"/>
                </a:lnTo>
                <a:lnTo>
                  <a:pt x="4476750" y="1733550"/>
                </a:lnTo>
                <a:lnTo>
                  <a:pt x="4508601" y="1697126"/>
                </a:lnTo>
                <a:lnTo>
                  <a:pt x="4534966" y="1657045"/>
                </a:lnTo>
                <a:lnTo>
                  <a:pt x="4554931" y="1614220"/>
                </a:lnTo>
                <a:lnTo>
                  <a:pt x="4567580" y="1569567"/>
                </a:lnTo>
                <a:lnTo>
                  <a:pt x="4572000" y="1524000"/>
                </a:lnTo>
                <a:lnTo>
                  <a:pt x="4572000" y="304800"/>
                </a:lnTo>
                <a:lnTo>
                  <a:pt x="4567580" y="259232"/>
                </a:lnTo>
                <a:lnTo>
                  <a:pt x="4554931" y="214579"/>
                </a:lnTo>
                <a:lnTo>
                  <a:pt x="4534966" y="171754"/>
                </a:lnTo>
                <a:lnTo>
                  <a:pt x="4508601" y="131673"/>
                </a:lnTo>
                <a:lnTo>
                  <a:pt x="4476750" y="95250"/>
                </a:lnTo>
                <a:lnTo>
                  <a:pt x="4440326" y="63398"/>
                </a:lnTo>
                <a:lnTo>
                  <a:pt x="4400245" y="37033"/>
                </a:lnTo>
                <a:lnTo>
                  <a:pt x="4357420" y="17068"/>
                </a:lnTo>
                <a:lnTo>
                  <a:pt x="4312767" y="4419"/>
                </a:lnTo>
                <a:lnTo>
                  <a:pt x="4267200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200" y="3200400"/>
            <a:ext cx="4572000" cy="1828800"/>
          </a:xfrm>
          <a:custGeom>
            <a:avLst/>
            <a:gdLst/>
            <a:ahLst/>
            <a:cxnLst/>
            <a:rect l="l" t="t" r="r" b="b"/>
            <a:pathLst>
              <a:path w="4572000" h="1828800">
                <a:moveTo>
                  <a:pt x="304800" y="0"/>
                </a:moveTo>
                <a:lnTo>
                  <a:pt x="259232" y="4419"/>
                </a:lnTo>
                <a:lnTo>
                  <a:pt x="214579" y="17068"/>
                </a:lnTo>
                <a:lnTo>
                  <a:pt x="171754" y="37033"/>
                </a:lnTo>
                <a:lnTo>
                  <a:pt x="131673" y="63398"/>
                </a:lnTo>
                <a:lnTo>
                  <a:pt x="95250" y="95250"/>
                </a:lnTo>
                <a:lnTo>
                  <a:pt x="63398" y="131673"/>
                </a:lnTo>
                <a:lnTo>
                  <a:pt x="37033" y="171754"/>
                </a:lnTo>
                <a:lnTo>
                  <a:pt x="17068" y="214579"/>
                </a:lnTo>
                <a:lnTo>
                  <a:pt x="4419" y="259232"/>
                </a:lnTo>
                <a:lnTo>
                  <a:pt x="0" y="304800"/>
                </a:lnTo>
                <a:lnTo>
                  <a:pt x="0" y="1524000"/>
                </a:lnTo>
                <a:lnTo>
                  <a:pt x="4419" y="1569567"/>
                </a:lnTo>
                <a:lnTo>
                  <a:pt x="17068" y="1614220"/>
                </a:lnTo>
                <a:lnTo>
                  <a:pt x="37033" y="1657045"/>
                </a:lnTo>
                <a:lnTo>
                  <a:pt x="63398" y="1697126"/>
                </a:lnTo>
                <a:lnTo>
                  <a:pt x="95249" y="1733550"/>
                </a:lnTo>
                <a:lnTo>
                  <a:pt x="131673" y="1765401"/>
                </a:lnTo>
                <a:lnTo>
                  <a:pt x="171754" y="1791766"/>
                </a:lnTo>
                <a:lnTo>
                  <a:pt x="214579" y="1811731"/>
                </a:lnTo>
                <a:lnTo>
                  <a:pt x="259232" y="1824380"/>
                </a:lnTo>
                <a:lnTo>
                  <a:pt x="304800" y="1828800"/>
                </a:lnTo>
                <a:lnTo>
                  <a:pt x="4267200" y="1828800"/>
                </a:lnTo>
                <a:lnTo>
                  <a:pt x="4312767" y="1824380"/>
                </a:lnTo>
                <a:lnTo>
                  <a:pt x="4357420" y="1811731"/>
                </a:lnTo>
                <a:lnTo>
                  <a:pt x="4400245" y="1791766"/>
                </a:lnTo>
                <a:lnTo>
                  <a:pt x="4440326" y="1765401"/>
                </a:lnTo>
                <a:lnTo>
                  <a:pt x="4476750" y="1733549"/>
                </a:lnTo>
                <a:lnTo>
                  <a:pt x="4508601" y="1697126"/>
                </a:lnTo>
                <a:lnTo>
                  <a:pt x="4534966" y="1657045"/>
                </a:lnTo>
                <a:lnTo>
                  <a:pt x="4554931" y="1614220"/>
                </a:lnTo>
                <a:lnTo>
                  <a:pt x="4567580" y="1569567"/>
                </a:lnTo>
                <a:lnTo>
                  <a:pt x="4572000" y="1524000"/>
                </a:lnTo>
                <a:lnTo>
                  <a:pt x="4572000" y="304800"/>
                </a:lnTo>
                <a:lnTo>
                  <a:pt x="4567580" y="259232"/>
                </a:lnTo>
                <a:lnTo>
                  <a:pt x="4554931" y="214579"/>
                </a:lnTo>
                <a:lnTo>
                  <a:pt x="4534966" y="171754"/>
                </a:lnTo>
                <a:lnTo>
                  <a:pt x="4508601" y="131673"/>
                </a:lnTo>
                <a:lnTo>
                  <a:pt x="4476750" y="95249"/>
                </a:lnTo>
                <a:lnTo>
                  <a:pt x="4440326" y="63398"/>
                </a:lnTo>
                <a:lnTo>
                  <a:pt x="4400245" y="37033"/>
                </a:lnTo>
                <a:lnTo>
                  <a:pt x="4357420" y="17068"/>
                </a:lnTo>
                <a:lnTo>
                  <a:pt x="4312767" y="4419"/>
                </a:lnTo>
                <a:lnTo>
                  <a:pt x="4267200" y="0"/>
                </a:lnTo>
                <a:lnTo>
                  <a:pt x="3048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3540" y="1884679"/>
            <a:ext cx="7712075" cy="241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3954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addr in $(cat ~/addresses)  do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mail </a:t>
            </a:r>
            <a:r>
              <a:rPr sz="2400" dirty="0">
                <a:latin typeface="Arial"/>
                <a:cs typeface="Arial"/>
              </a:rPr>
              <a:t>-s </a:t>
            </a:r>
            <a:r>
              <a:rPr sz="2400" spc="-5" dirty="0">
                <a:latin typeface="Arial"/>
                <a:cs typeface="Arial"/>
              </a:rPr>
              <a:t>”Newsletter” </a:t>
            </a:r>
            <a:r>
              <a:rPr sz="2400" spc="-10" dirty="0">
                <a:latin typeface="Arial"/>
                <a:cs typeface="Arial"/>
              </a:rPr>
              <a:t>$addr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~/spam/newsletter.txt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550"/>
              </a:lnSpc>
            </a:pPr>
            <a:r>
              <a:rPr sz="2400" spc="-5" dirty="0">
                <a:latin typeface="Arial"/>
                <a:cs typeface="Arial"/>
              </a:rPr>
              <a:t>done</a:t>
            </a:r>
            <a:endParaRPr sz="2400" dirty="0">
              <a:latin typeface="Arial"/>
              <a:cs typeface="Arial"/>
            </a:endParaRPr>
          </a:p>
          <a:p>
            <a:pPr marL="3681729">
              <a:lnSpc>
                <a:spcPts val="2310"/>
              </a:lnSpc>
            </a:pPr>
            <a:r>
              <a:rPr sz="2200" spc="-5" dirty="0">
                <a:latin typeface="Arial"/>
                <a:cs typeface="Arial"/>
              </a:rPr>
              <a:t>for count in </a:t>
            </a:r>
            <a:r>
              <a:rPr sz="2200" dirty="0">
                <a:latin typeface="Arial"/>
                <a:cs typeface="Arial"/>
              </a:rPr>
              <a:t>3 2 1 </a:t>
            </a:r>
            <a:r>
              <a:rPr sz="2200" spc="-5" dirty="0">
                <a:latin typeface="Arial"/>
                <a:cs typeface="Arial"/>
              </a:rPr>
              <a:t>'BLAST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OFF!!!'</a:t>
            </a:r>
            <a:endParaRPr sz="2200" dirty="0">
              <a:latin typeface="Arial"/>
              <a:cs typeface="Arial"/>
            </a:endParaRPr>
          </a:p>
          <a:p>
            <a:pPr marR="28575" algn="ctr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do</a:t>
            </a:r>
          </a:p>
          <a:p>
            <a:pPr marL="459613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sleep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966970" y="4269740"/>
            <a:ext cx="1549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echo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$count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52570" y="4605020"/>
            <a:ext cx="6470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59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C509-401C-4304-B6E0-328F0C9A146E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Variables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Char char=" "/>
            </a:pPr>
            <a:r>
              <a:rPr lang="en-US" altLang="en-US" sz="2400" b="1" dirty="0"/>
              <a:t>There are three general categories of variables</a:t>
            </a:r>
            <a:br>
              <a:rPr lang="en-US" altLang="en-US" sz="2400" b="1" dirty="0"/>
            </a:br>
            <a:endParaRPr lang="en-US" altLang="en-US" sz="2400" b="1" dirty="0"/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folHlink"/>
                </a:solidFill>
              </a:rPr>
              <a:t>Environment Variables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Variables that have been assigned by the Linux OS.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This variables are easy to remember and are commonly used.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Some of these variables cannot be changed by the user.</a:t>
            </a:r>
          </a:p>
          <a:p>
            <a:pPr lvl="2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folHlink"/>
                </a:solidFill>
              </a:rPr>
              <a:t>User-Defined Variables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Variables set within the shell script to be used within the script.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The user can set and change these variables for their own purpose.</a:t>
            </a:r>
          </a:p>
          <a:p>
            <a:pPr lvl="2">
              <a:lnSpc>
                <a:spcPct val="80000"/>
              </a:lnSpc>
            </a:pP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folHlink"/>
                </a:solidFill>
              </a:rPr>
              <a:t>Positional Parameters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These variables can be used 2 ways:</a:t>
            </a:r>
          </a:p>
          <a:p>
            <a:pPr lvl="3">
              <a:lnSpc>
                <a:spcPct val="80000"/>
              </a:lnSpc>
            </a:pPr>
            <a:r>
              <a:rPr lang="en-US" altLang="en-US" sz="1800" dirty="0"/>
              <a:t>Assigned </a:t>
            </a:r>
            <a:r>
              <a:rPr lang="en-US" altLang="en-US" sz="1800" b="1" u="sng" dirty="0"/>
              <a:t>inside</a:t>
            </a:r>
            <a:r>
              <a:rPr lang="en-US" altLang="en-US" sz="1800" dirty="0"/>
              <a:t> the shell script by the set command</a:t>
            </a:r>
          </a:p>
          <a:p>
            <a:pPr lvl="3">
              <a:lnSpc>
                <a:spcPct val="80000"/>
              </a:lnSpc>
            </a:pPr>
            <a:r>
              <a:rPr lang="en-US" altLang="en-US" sz="1800" dirty="0"/>
              <a:t>Assigned when issuing a shell script with arguments</a:t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	Example:   ./</a:t>
            </a:r>
            <a:r>
              <a:rPr lang="en-US" altLang="en-US" sz="1800" dirty="0" err="1"/>
              <a:t>myShellScript.bash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folHlink"/>
                </a:solidFill>
              </a:rPr>
              <a:t>arg1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folHlink"/>
                </a:solidFill>
              </a:rPr>
              <a:t>arg2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folHlink"/>
                </a:solidFill>
              </a:rPr>
              <a:t>arg3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18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0F47A-E7BB-491B-99B2-192846517105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Variables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 "/>
            </a:pPr>
            <a:r>
              <a:rPr lang="en-US" altLang="en-US" sz="2400" b="1" dirty="0"/>
              <a:t>Environment Variables</a:t>
            </a:r>
          </a:p>
          <a:p>
            <a:pPr>
              <a:lnSpc>
                <a:spcPct val="80000"/>
              </a:lnSpc>
            </a:pPr>
            <a:endParaRPr lang="en-US" altLang="en-US" sz="2800" b="1" dirty="0"/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folHlink"/>
                </a:solidFill>
              </a:rPr>
              <a:t>Environment variables</a:t>
            </a:r>
            <a:r>
              <a:rPr lang="en-US" altLang="en-US" sz="2400" dirty="0"/>
              <a:t> are used by the shell and many of these variable have values already assigned to them.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Environment variables are usually identified as</a:t>
            </a:r>
            <a:br>
              <a:rPr lang="en-US" altLang="en-US" sz="2400" dirty="0"/>
            </a:br>
            <a:r>
              <a:rPr lang="en-US" altLang="en-US" sz="2400" u="sng" dirty="0"/>
              <a:t>UPPERCASE</a:t>
            </a:r>
            <a:r>
              <a:rPr lang="en-US" altLang="en-US" sz="2400" dirty="0"/>
              <a:t> letters.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The user can see the values assigned to these variables by issuing the </a:t>
            </a:r>
            <a:r>
              <a:rPr lang="en-US" altLang="en-US" sz="2400" dirty="0">
                <a:solidFill>
                  <a:schemeClr val="folHlink"/>
                </a:solidFill>
              </a:rPr>
              <a:t>set</a:t>
            </a:r>
            <a:r>
              <a:rPr lang="en-US" altLang="en-US" sz="2400" dirty="0"/>
              <a:t> command without an argument.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Some of these variables can be changed by the user, some are assigned by the system and </a:t>
            </a:r>
            <a:r>
              <a:rPr lang="en-US" altLang="en-US" sz="2400" u="sng" dirty="0"/>
              <a:t>cannot</a:t>
            </a:r>
            <a:r>
              <a:rPr lang="en-US" altLang="en-US" sz="2400" dirty="0"/>
              <a:t> be changed.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25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E56F6-479E-4AC5-A5DA-962D6C60B5CA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Variables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 "/>
            </a:pPr>
            <a:r>
              <a:rPr lang="en-US" altLang="en-US" sz="2400" b="1" dirty="0"/>
              <a:t>Environment Variables</a:t>
            </a:r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Keyword shell variables can be used in the shell script with Unix commands to “customize” the script for the particular user.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Examples: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echo  “Hi there, $USER”</a:t>
            </a:r>
            <a:r>
              <a:rPr lang="en-US" altLang="en-US" sz="1800" dirty="0"/>
              <a:t>   # Displays current user’s name.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echo $PWD	</a:t>
            </a:r>
            <a:r>
              <a:rPr lang="en-US" altLang="en-US" sz="1800" dirty="0"/>
              <a:t>             # Displays user’s current directory.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b="1" dirty="0" err="1"/>
              <a:t>mkdir</a:t>
            </a:r>
            <a:r>
              <a:rPr lang="en-US" altLang="en-US" sz="1800" b="1" dirty="0"/>
              <a:t> $HOME/dir1</a:t>
            </a:r>
            <a:r>
              <a:rPr lang="en-US" altLang="en-US" sz="1800" dirty="0"/>
              <a:t>         # Creates a directory called dir1 that is</a:t>
            </a:r>
            <a:br>
              <a:rPr lang="en-US" altLang="en-US" sz="1800" dirty="0"/>
            </a:br>
            <a:r>
              <a:rPr lang="en-US" altLang="en-US" sz="1800" dirty="0"/>
              <a:t>                                       # contained in user’s home directory.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40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1E53-3A19-40E6-B8AF-B525DB04B1F2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Variables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8307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800" b="1" dirty="0"/>
              <a:t>Positional Parameters</a:t>
            </a:r>
          </a:p>
          <a:p>
            <a:pPr>
              <a:lnSpc>
                <a:spcPct val="80000"/>
              </a:lnSpc>
            </a:pPr>
            <a:endParaRPr lang="en-US" altLang="en-US" sz="2800" b="1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Positional Parameters have the feature that if your shell script is run with arguments, those arguments can be used as variables within your running shell script!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This makes your shell script work like a “real” Linux OS command that accepts arguments.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You can use the </a:t>
            </a:r>
            <a:r>
              <a:rPr lang="en-US" altLang="en-US" sz="2800" dirty="0">
                <a:solidFill>
                  <a:schemeClr val="folHlink"/>
                </a:solidFill>
              </a:rPr>
              <a:t>set</a:t>
            </a:r>
            <a:r>
              <a:rPr lang="en-US" altLang="en-US" sz="2800" dirty="0"/>
              <a:t> command to assign values to these read-only shell variables inside the script as well..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 lvl="1"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46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EAB1-AB2A-49FE-8F7C-AEEEF72C02D1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Variables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/>
              <a:t>Positional Parameters</a:t>
            </a:r>
          </a:p>
          <a:p>
            <a:pPr>
              <a:lnSpc>
                <a:spcPct val="80000"/>
              </a:lnSpc>
            </a:pPr>
            <a:endParaRPr lang="en-US" altLang="en-US" sz="2000" b="1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Parameter Parameters range from </a:t>
            </a:r>
            <a:r>
              <a:rPr lang="en-US" altLang="en-US" sz="2000" dirty="0">
                <a:solidFill>
                  <a:schemeClr val="folHlink"/>
                </a:solidFill>
              </a:rPr>
              <a:t>$1</a:t>
            </a:r>
            <a:r>
              <a:rPr lang="en-US" altLang="en-US" sz="2000" dirty="0"/>
              <a:t> to </a:t>
            </a:r>
            <a:r>
              <a:rPr lang="en-US" altLang="en-US" sz="2000" dirty="0">
                <a:solidFill>
                  <a:schemeClr val="folHlink"/>
                </a:solidFill>
              </a:rPr>
              <a:t>$9</a:t>
            </a:r>
            <a:r>
              <a:rPr lang="en-US" altLang="en-US" sz="2000" dirty="0"/>
              <a:t>. To access higher numbers (command arguments), you must contain number in braces (</a:t>
            </a:r>
            <a:r>
              <a:rPr lang="en-US" altLang="en-US" sz="2000" dirty="0" err="1"/>
              <a:t>eg</a:t>
            </a:r>
            <a:r>
              <a:rPr lang="en-US" altLang="en-US" sz="2000" dirty="0"/>
              <a:t>. </a:t>
            </a:r>
            <a:r>
              <a:rPr lang="en-US" altLang="en-US" sz="2000" dirty="0">
                <a:solidFill>
                  <a:schemeClr val="folHlink"/>
                </a:solidFill>
              </a:rPr>
              <a:t>${10}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chemeClr val="folHlink"/>
                </a:solidFill>
              </a:rPr>
              <a:t>${25}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…)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folHlink"/>
                </a:solidFill>
              </a:rPr>
              <a:t>$0</a:t>
            </a:r>
            <a:r>
              <a:rPr lang="en-US" altLang="en-US" sz="2000" dirty="0"/>
              <a:t> is </a:t>
            </a:r>
            <a:r>
              <a:rPr lang="en-US" altLang="en-US" sz="2000" u="sng" dirty="0"/>
              <a:t>script name</a:t>
            </a:r>
            <a:r>
              <a:rPr lang="en-US" altLang="en-US" sz="2000" dirty="0"/>
              <a:t>  or is </a:t>
            </a:r>
            <a:r>
              <a:rPr lang="en-US" altLang="en-US" sz="2000" u="sng" dirty="0"/>
              <a:t>shell name</a:t>
            </a:r>
            <a:r>
              <a:rPr lang="en-US" altLang="en-US" sz="2000" dirty="0"/>
              <a:t> if $0 used from shell prompt.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Positional parameters are assigned values two ways: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Using the set command within the shell script. For Example: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 lvl="2">
              <a:lnSpc>
                <a:spcPct val="80000"/>
              </a:lnSpc>
              <a:buFont typeface="Wingdings" pitchFamily="2" charset="2"/>
              <a:buChar char=" "/>
            </a:pPr>
            <a:r>
              <a:rPr lang="en-US" altLang="en-US" sz="1600" b="1" dirty="0">
                <a:solidFill>
                  <a:schemeClr val="folHlink"/>
                </a:solidFill>
                <a:latin typeface="Courier New" pitchFamily="49" charset="0"/>
              </a:rPr>
              <a:t>set one two three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 "/>
            </a:pPr>
            <a:r>
              <a:rPr lang="en-US" altLang="en-US" sz="1600" b="1" dirty="0">
                <a:solidFill>
                  <a:schemeClr val="folHlink"/>
                </a:solidFill>
                <a:latin typeface="Courier New" pitchFamily="49" charset="0"/>
              </a:rPr>
              <a:t>echo “First: $1, Second: $2, Third: $3”</a:t>
            </a:r>
          </a:p>
          <a:p>
            <a:pPr lvl="2">
              <a:lnSpc>
                <a:spcPct val="80000"/>
              </a:lnSpc>
            </a:pPr>
            <a:endParaRPr lang="en-US" altLang="en-US" sz="16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Using the set command within the shell script. For Example: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 lvl="2">
              <a:lnSpc>
                <a:spcPct val="80000"/>
              </a:lnSpc>
              <a:buFont typeface="Wingdings" pitchFamily="2" charset="2"/>
              <a:buChar char=" "/>
            </a:pPr>
            <a:r>
              <a:rPr lang="en-US" altLang="en-US" sz="1600" b="1" dirty="0">
                <a:solidFill>
                  <a:schemeClr val="folHlink"/>
                </a:solidFill>
                <a:latin typeface="Courier New" pitchFamily="49" charset="0"/>
              </a:rPr>
              <a:t>./</a:t>
            </a:r>
            <a:r>
              <a:rPr lang="en-US" altLang="en-US" sz="1600" b="1" dirty="0" err="1">
                <a:solidFill>
                  <a:schemeClr val="folHlink"/>
                </a:solidFill>
                <a:latin typeface="Courier New" pitchFamily="49" charset="0"/>
              </a:rPr>
              <a:t>myShellScript.bash</a:t>
            </a:r>
            <a:r>
              <a:rPr lang="en-US" altLang="en-US" sz="1600" b="1" dirty="0">
                <a:solidFill>
                  <a:schemeClr val="folHlink"/>
                </a:solidFill>
                <a:latin typeface="Courier New" pitchFamily="49" charset="0"/>
              </a:rPr>
              <a:t> one two three   </a:t>
            </a:r>
            <a:endParaRPr lang="en-US" altLang="en-US" sz="1600" b="1" dirty="0" smtClean="0">
              <a:solidFill>
                <a:schemeClr val="folHlink"/>
              </a:solidFill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 typeface="Wingdings" pitchFamily="2" charset="2"/>
              <a:buChar char=" "/>
            </a:pPr>
            <a:r>
              <a:rPr lang="en-US" altLang="en-US" sz="1600" b="1" dirty="0" smtClean="0">
                <a:solidFill>
                  <a:schemeClr val="folHlink"/>
                </a:solidFill>
                <a:latin typeface="Courier New" pitchFamily="49" charset="0"/>
              </a:rPr>
              <a:t># </a:t>
            </a:r>
            <a:r>
              <a:rPr lang="en-US" altLang="en-US" sz="1600" b="1" dirty="0">
                <a:solidFill>
                  <a:schemeClr val="folHlink"/>
                </a:solidFill>
                <a:latin typeface="Courier New" pitchFamily="49" charset="0"/>
              </a:rPr>
              <a:t>Can use $1, $2, $3 in script…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42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E08-2566-4B86-BA03-4FF681F35666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Variables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257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 dirty="0"/>
              <a:t>Positional Parameters</a:t>
            </a:r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chemeClr val="folHlink"/>
                </a:solidFill>
              </a:rPr>
              <a:t>shift</a:t>
            </a:r>
            <a:r>
              <a:rPr lang="en-US" altLang="en-US" sz="2400" dirty="0"/>
              <a:t> command is used to move the positional parameters (i.e. arguments) one position to the left.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As a result, the leftmost positional parameter is lost.</a:t>
            </a:r>
          </a:p>
          <a:p>
            <a:pPr>
              <a:lnSpc>
                <a:spcPct val="80000"/>
              </a:lnSpc>
            </a:pPr>
            <a:endParaRPr lang="en-US" altLang="en-US" sz="2400" b="1" dirty="0">
              <a:solidFill>
                <a:schemeClr val="fol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A number as an argument after the shift command indicates how many positions to the left to shift.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b="1" dirty="0" err="1">
                <a:latin typeface="Courier New" pitchFamily="49" charset="0"/>
              </a:rPr>
              <a:t>Eg</a:t>
            </a:r>
            <a:r>
              <a:rPr lang="en-US" altLang="en-US" sz="2400" b="1" dirty="0">
                <a:latin typeface="Courier New" pitchFamily="49" charset="0"/>
              </a:rPr>
              <a:t>.</a:t>
            </a:r>
            <a:r>
              <a:rPr lang="en-US" altLang="en-US" sz="2400" dirty="0">
                <a:latin typeface="Courier New" pitchFamily="49" charset="0"/>
              </a:rPr>
              <a:t>    </a:t>
            </a:r>
            <a:r>
              <a:rPr lang="en-US" altLang="en-US" sz="2400" b="1" dirty="0">
                <a:latin typeface="Courier New" pitchFamily="49" charset="0"/>
              </a:rPr>
              <a:t>set one two three</a:t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</a:rPr>
              <a:t>       echo $1 $2 $3</a:t>
            </a:r>
            <a:r>
              <a:rPr lang="en-US" altLang="en-US" sz="2400" b="1" dirty="0">
                <a:solidFill>
                  <a:schemeClr val="folHlink"/>
                </a:solidFill>
                <a:latin typeface="Courier New" pitchFamily="49" charset="0"/>
              </a:rPr>
              <a:t/>
            </a:r>
            <a:br>
              <a:rPr lang="en-US" altLang="en-US" sz="2400" b="1" dirty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altLang="en-US" sz="2400" b="1" dirty="0">
                <a:solidFill>
                  <a:schemeClr val="folHlink"/>
                </a:solidFill>
                <a:latin typeface="Courier New" pitchFamily="49" charset="0"/>
              </a:rPr>
              <a:t>       one two three</a:t>
            </a:r>
            <a:br>
              <a:rPr lang="en-US" altLang="en-US" sz="2400" b="1" dirty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altLang="en-US" sz="2400" b="1" dirty="0">
                <a:solidFill>
                  <a:schemeClr val="folHlink"/>
                </a:solidFill>
                <a:latin typeface="Courier New" pitchFamily="49" charset="0"/>
              </a:rPr>
              <a:t>       </a:t>
            </a:r>
            <a:r>
              <a:rPr lang="en-US" altLang="en-US" sz="2400" b="1" dirty="0">
                <a:latin typeface="Courier New" pitchFamily="49" charset="0"/>
              </a:rPr>
              <a:t>shift</a:t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en-US" altLang="en-US" sz="2400" b="1" dirty="0">
                <a:latin typeface="Courier New" pitchFamily="49" charset="0"/>
              </a:rPr>
              <a:t>       echo $1 $2 $3</a:t>
            </a:r>
            <a:br>
              <a:rPr lang="en-US" altLang="en-US" sz="2400" b="1" dirty="0">
                <a:latin typeface="Courier New" pitchFamily="49" charset="0"/>
              </a:rPr>
            </a:br>
            <a:r>
              <a:rPr lang="en-US" altLang="en-US" sz="2400" b="1" dirty="0">
                <a:solidFill>
                  <a:schemeClr val="folHlink"/>
                </a:solidFill>
                <a:latin typeface="Courier New" pitchFamily="49" charset="0"/>
              </a:rPr>
              <a:t>       two three</a:t>
            </a:r>
          </a:p>
          <a:p>
            <a:pPr>
              <a:lnSpc>
                <a:spcPct val="80000"/>
              </a:lnSpc>
            </a:pPr>
            <a:endParaRPr lang="en-US" altLang="en-US" sz="2400" b="1" dirty="0">
              <a:solidFill>
                <a:schemeClr val="folHlink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18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1192</Words>
  <Application>Microsoft Office PowerPoint</Application>
  <PresentationFormat>On-screen Show (4:3)</PresentationFormat>
  <Paragraphs>225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Worksheet</vt:lpstr>
      <vt:lpstr>Unix Scripting</vt:lpstr>
      <vt:lpstr>Agenda</vt:lpstr>
      <vt:lpstr>Shell script : Shebang</vt:lpstr>
      <vt:lpstr>Variables</vt:lpstr>
      <vt:lpstr>Variables</vt:lpstr>
      <vt:lpstr>Variables</vt:lpstr>
      <vt:lpstr>Variables</vt:lpstr>
      <vt:lpstr>Variables</vt:lpstr>
      <vt:lpstr>Variables</vt:lpstr>
      <vt:lpstr>Variables: Special Parameters</vt:lpstr>
      <vt:lpstr>Using Logic</vt:lpstr>
      <vt:lpstr>if Statement Example</vt:lpstr>
      <vt:lpstr>Activity</vt:lpstr>
      <vt:lpstr>The test Command</vt:lpstr>
      <vt:lpstr>The Test Command</vt:lpstr>
      <vt:lpstr>Activity: Try the following code in command prompt</vt:lpstr>
      <vt:lpstr>Using Loops</vt:lpstr>
      <vt:lpstr>What does the following code do?</vt:lpstr>
      <vt:lpstr>Question: what does the following script do?</vt:lpstr>
      <vt:lpstr>Activity 1 </vt:lpstr>
      <vt:lpstr>Activity 2 </vt:lpstr>
      <vt:lpstr>elif control-flow statement</vt:lpstr>
      <vt:lpstr>for loop: using range</vt:lpstr>
      <vt:lpstr>Example</vt:lpstr>
      <vt:lpstr>A More Traditional Looking For Loop</vt:lpstr>
      <vt:lpstr>While loop</vt:lpstr>
      <vt:lpstr>While </vt:lpstr>
      <vt:lpstr>Example</vt:lpstr>
      <vt:lpstr>Activity: What does the following program do?</vt:lpstr>
      <vt:lpstr>Activity: Explain what does the following scripts do?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shahdad shari</dc:creator>
  <cp:lastModifiedBy>shahdad shari</cp:lastModifiedBy>
  <cp:revision>122</cp:revision>
  <dcterms:created xsi:type="dcterms:W3CDTF">2017-11-08T11:50:55Z</dcterms:created>
  <dcterms:modified xsi:type="dcterms:W3CDTF">2020-05-29T19:48:57Z</dcterms:modified>
</cp:coreProperties>
</file>