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3" r:id="rId11"/>
    <p:sldId id="264" r:id="rId12"/>
    <p:sldId id="265" r:id="rId13"/>
    <p:sldId id="267" r:id="rId14"/>
    <p:sldId id="276" r:id="rId15"/>
    <p:sldId id="268" r:id="rId16"/>
    <p:sldId id="280" r:id="rId17"/>
    <p:sldId id="281" r:id="rId1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42545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641350" indent="-211138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857250" indent="-212725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1073150" indent="-212725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43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22531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22532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2253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126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2216AA99-B94D-413C-AFD4-1B0A6CA3C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91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EFBB48D4-5464-476F-976D-141BEF09F5AB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3C4F5E6B-FBEA-4CC5-97A4-5CF21B84EB1D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31E2A53C-A27C-41BE-B13E-1AAE6FA3D2BC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94D42D13-3843-4AAD-8F37-C8E5AA663FCC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C612755A-9ECE-426C-AA61-EBB3B8ABBD1A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9BB0ACE0-34A3-469A-B9D4-7720DDC0469A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19675" cy="37655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1888" cy="4429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191DC813-F93F-4727-8887-475F85F1D562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28398930-DE98-4EBD-A1F9-4A753BCDEA89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C31EC9BC-474F-4DCF-AE6D-3D157C69B75F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31555093-F1D5-4FF7-B8D2-C5FCEFA83DFF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359FA54B-7C20-403F-B219-705F988D480D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1A866C52-7AF1-41FD-B750-CC23F9F58875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6025" cy="37687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5C628598-F383-482E-B445-273E9C867FBF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B731146F-7294-4E98-9637-2AE0F04714F7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65F56835-45D0-427D-96B0-7B38C7FED988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19675" cy="37655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1888" cy="4429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F6F6A820-7BC4-4850-9C6B-CEBA9CE6C8F7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6025" cy="37687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B953E-9B5F-480C-9D7D-19B5E926C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0DB38-F17D-492E-90CF-714183BA8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0913" y="301625"/>
            <a:ext cx="2265362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5275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6288F-2B0E-4F62-BA8D-16EB46E0D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3037" cy="1254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D3240-1846-44BD-B7A9-B71D4F897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C5822-ABD4-4584-9B8E-B7726B4E2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4FC57-8084-4D42-B426-21ADDEC91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4525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163" y="1768475"/>
            <a:ext cx="4456112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9B4AB-009E-4DD7-85E5-C6FC7342C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6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4A113-4751-42F6-93FB-241B02830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4B680-DABB-46DC-83A3-A9589A877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3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D8915-1F3F-402B-9090-27207E961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761A8-8349-4A40-8996-1EEFF60F6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FA7A9-C063-497B-B512-73FD1B609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3037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3037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99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77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99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DEBDA3DF-EC0C-4ADF-BF5E-761E228B3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5pPr>
      <a:lvl6pPr marL="4572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9144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1371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18288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425450" indent="-320675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72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cs typeface="+mn-cs"/>
        </a:defRPr>
      </a:lvl2pPr>
      <a:lvl3pPr marL="1289050" indent="-212725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cs typeface="+mn-cs"/>
        </a:defRPr>
      </a:lvl3pPr>
      <a:lvl4pPr marL="1720850" indent="-20955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cs typeface="+mn-cs"/>
        </a:defRPr>
      </a:lvl4pPr>
      <a:lvl5pPr marL="2152650" indent="-211138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5pPr>
      <a:lvl6pPr marL="2609850" indent="-211138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3067050" indent="-211138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524250" indent="-211138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981450" indent="-211138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What is a Computer?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992313"/>
            <a:ext cx="9070975" cy="4900612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buFont typeface="Wingdings" charset="2"/>
              <a:buNone/>
            </a:pP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Hard Drive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6"/>
            <a:ext cx="9070975" cy="3078161"/>
          </a:xfrm>
        </p:spPr>
        <p:txBody>
          <a:bodyPr>
            <a:normAutofit fontScale="70000" lnSpcReduction="20000"/>
          </a:bodyPr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Main permanent storage of a computer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Data to be used is copied from the hard drive into RAM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Data to be saved is copied from RAM to the hard drive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Hard drives come in two basic types: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Magnetic disc drives store data on magnetic discs.  More information can be stored at the expense of slower data read/writes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Solid state drives use flash memory for very fast data read/writes, but capacity is relatively small and is much more expensive</a:t>
            </a:r>
          </a:p>
        </p:txBody>
      </p:sp>
      <p:pic>
        <p:nvPicPr>
          <p:cNvPr id="1026" name="Picture 2" descr="Image result for solid state driv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2" y="4618037"/>
            <a:ext cx="3810000" cy="237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ROM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2291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Read Only Memory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Memory that cannot be changed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Examples are: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Commercial CDs and DVDs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Finalized burned CDs and DVDs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Files available for download from the Internet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Network Adapter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Dedicated component to allow your computer to connect to a wireless computer network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Most motherboards support direct Ethernet connections via Ethernet cable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Wireless adapters may be internal or external components</a:t>
            </a:r>
          </a:p>
        </p:txBody>
      </p:sp>
      <p:pic>
        <p:nvPicPr>
          <p:cNvPr id="2050" name="Picture 2" descr="Rosewill RNX-N600PCE_v2.0, Dual Band Wireless N600 Wi-Fi Adapter, IEEE 802.11 a/b/11g/11n, Up to 300 Mbps (5.0 GHz) + 300 Mbps (2.4 GHz) Wireless Data Rates, PCI-Express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2" y="5075237"/>
            <a:ext cx="21717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tgear A6210-100PAS AC1200 Wi-Fi USB Adapter High Gain Dual Band USB 3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2" y="4922837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Graphics Card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</p:spPr>
        <p:txBody>
          <a:bodyPr>
            <a:normAutofit fontScale="85000" lnSpcReduction="10000"/>
          </a:bodyPr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Dedicated component to convert video data to signals that can be viewed on a screen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Often a portion of RAM is dedicated for graphical data only and can be </a:t>
            </a:r>
            <a:r>
              <a:rPr lang="en-US" altLang="en-US" i="1" dirty="0" smtClean="0"/>
              <a:t>directly accessed</a:t>
            </a:r>
            <a:r>
              <a:rPr lang="en-CA" altLang="en-US" dirty="0" smtClean="0"/>
              <a:t> by the graphics card</a:t>
            </a:r>
            <a:endParaRPr lang="en-US" altLang="en-US" dirty="0" smtClean="0"/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Modern graphics cards are in fact mini computers.  They contain: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A dedicated GPU (graphics processing unit) to perform all the calculations related to graphical display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Internal VRAM (Video RAM) to manipulate graphical data copied from RAM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A built-in cooling system of fans and heat sinks to keep the GPU from overheating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dirty="0" smtClean="0"/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</a:t>
            </a:r>
            <a:r>
              <a:rPr lang="en-CA" dirty="0" err="1" smtClean="0"/>
              <a:t>NVidea</a:t>
            </a:r>
            <a:r>
              <a:rPr lang="en-CA" dirty="0" smtClean="0"/>
              <a:t> 9800 GT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GPU: GeForce 9800 GT</a:t>
            </a:r>
          </a:p>
          <a:p>
            <a:r>
              <a:rPr lang="en-CA" dirty="0" smtClean="0"/>
              <a:t>VRAM: 512 MB</a:t>
            </a:r>
          </a:p>
          <a:p>
            <a:r>
              <a:rPr lang="en-CA" dirty="0" smtClean="0"/>
              <a:t>Clock speed: 600 MHz</a:t>
            </a:r>
          </a:p>
          <a:p>
            <a:r>
              <a:rPr lang="en-CA" dirty="0" smtClean="0"/>
              <a:t>Interface: PCI Express 2.0 x16</a:t>
            </a:r>
          </a:p>
          <a:p>
            <a:r>
              <a:rPr lang="en-CA" dirty="0" smtClean="0"/>
              <a:t>Ports: 2 x DVI (supports two monitors at once)</a:t>
            </a:r>
          </a:p>
          <a:p>
            <a:pPr marL="104775" indent="0">
              <a:buNone/>
            </a:pPr>
            <a:r>
              <a:rPr lang="en-CA" dirty="0"/>
              <a:t>	</a:t>
            </a:r>
            <a:r>
              <a:rPr lang="en-CA" dirty="0" smtClean="0"/>
              <a:t>S-Video Out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1" y="1798637"/>
            <a:ext cx="43360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8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4625" cy="1166813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Fans &amp; Heat Sinks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4625" cy="4894263"/>
          </a:xfrm>
        </p:spPr>
        <p:txBody>
          <a:bodyPr/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Fans and Heat Sinks are installed over the CPU to prevent it from overheating and shorting out.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Additional fans may be installed in the computer case to further cool the CPU and components.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57675"/>
            <a:ext cx="28575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343400"/>
            <a:ext cx="25146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Peripherals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19663"/>
          </a:xfrm>
        </p:spPr>
        <p:txBody>
          <a:bodyPr>
            <a:normAutofit fontScale="92500" lnSpcReduction="20000"/>
          </a:bodyPr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A peripheral is a component connected to the computer but outside the computer casing.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Often, we classify devices as an input device, an output device, or both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Examples: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Monitor (AKA Standard Output)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Take data from the video card and display it to the user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Keyboard (AKA Standard Input)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Convert keystrokes to data and send the data to the CPU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Mouse (Input Device)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Convert mouse movements and mouse clicks to data and sent the data to the CPU</a:t>
            </a:r>
          </a:p>
        </p:txBody>
      </p:sp>
    </p:spTree>
    <p:extLst>
      <p:ext uri="{BB962C8B-B14F-4D97-AF65-F5344CB8AC3E}">
        <p14:creationId xmlns:p14="http://schemas.microsoft.com/office/powerpoint/2010/main" val="3796565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Peripherals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</p:spPr>
        <p:txBody>
          <a:bodyPr>
            <a:normAutofit fontScale="70000" lnSpcReduction="20000"/>
          </a:bodyPr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More Examples: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Printer (Output Device)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Convert data on the screen to text/images on paper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Scanner (Input Device)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Convert text/images on paper to data on the screen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Flash Stick (Both)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Portable memory that can be connected via a USB port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Speakers (Output Device)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Convert data from the sound card or motherboard to meaningful sound/music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Microphone (Input Device)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Convert voice/music/sounds into signals that can be interpreted by the sound card for data storage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/>
              <a:t>Webcam (input device)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/>
              <a:t>Converts light to a data format that can be reproduced on a </a:t>
            </a:r>
            <a:r>
              <a:rPr lang="en-US" altLang="en-US" dirty="0" smtClean="0"/>
              <a:t>monitor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020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CPU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68475"/>
            <a:ext cx="8890000" cy="4899025"/>
          </a:xfrm>
        </p:spPr>
        <p:txBody>
          <a:bodyPr>
            <a:normAutofit fontScale="77500" lnSpcReduction="20000"/>
          </a:bodyPr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Central Processing Unit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Interprets a sequence of instructions of a computer program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Performs arithmetic calculations on data based on program instructions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Instructions are executed in sequence unless instructions indicate a jump forwards/backwards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The clock speed controls how quickly those instructions can be executed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The higher the speed, the more instructions per second the CPU can execute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Read necessary data from RAM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Write resultant data to RAM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Keep frequently used data in the cache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Example: Intel Core i5-4670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00400" y="1768475"/>
            <a:ext cx="6375400" cy="4899025"/>
          </a:xfrm>
        </p:spPr>
        <p:txBody>
          <a:bodyPr>
            <a:normAutofit fontScale="85000" lnSpcReduction="10000"/>
          </a:bodyPr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Uses the x86-64 instruction </a:t>
            </a:r>
            <a:r>
              <a:rPr lang="en-US" altLang="en-US" dirty="0" smtClean="0"/>
              <a:t>set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The x86-64 instruction set has between 200-250 individual instructions.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Each instruction is 64 bits (8 Bytes) in size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 </a:t>
            </a:r>
            <a:r>
              <a:rPr lang="en-US" altLang="en-US" dirty="0"/>
              <a:t>Has </a:t>
            </a:r>
            <a:r>
              <a:rPr lang="en-US" altLang="en-US" dirty="0" smtClean="0"/>
              <a:t>a clock speed of 3.4 GHz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Has a 6MB Cache – internal memory the CPU uses for data it thinks it will frequently access and manipulate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Has 4 cores which means that there are in fact 4 processors working together to act as one super-processor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733550"/>
            <a:ext cx="25622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114800"/>
            <a:ext cx="25622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RAM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Random Access Memory or Main Memory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Place to store currently running programs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Place to store data currently being used by the CPU</a:t>
            </a:r>
          </a:p>
        </p:txBody>
      </p:sp>
      <p:pic>
        <p:nvPicPr>
          <p:cNvPr id="5124" name="Picture 6" descr="PNY XLR8 16GB Desktop Memory Module K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3932238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7800" cy="1169988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BIOS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4897438"/>
          </a:xfrm>
        </p:spPr>
        <p:txBody>
          <a:bodyPr>
            <a:normAutofit fontScale="85000" lnSpcReduction="10000"/>
          </a:bodyPr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Basic </a:t>
            </a:r>
            <a:r>
              <a:rPr lang="en-US" dirty="0" err="1" smtClean="0"/>
              <a:t>Input/Output</a:t>
            </a:r>
            <a:r>
              <a:rPr lang="en-US" dirty="0" smtClean="0"/>
              <a:t> System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Set of specific instructions to do the following: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Identify all connected hardware components and ensure their proper working operations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Ensure every spot in RAM is functioning properly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Locate the Operating System on secondary storage, copy it to RAM, and start the OS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Modern </a:t>
            </a:r>
            <a:r>
              <a:rPr lang="en-US" dirty="0" err="1" smtClean="0"/>
              <a:t>BIOSes</a:t>
            </a:r>
            <a:r>
              <a:rPr lang="en-US" dirty="0" smtClean="0"/>
              <a:t> are configurable and allow you to tweak system performance including: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Prioritizing which secondary storage locations to search for the OS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Adjusting the clock speed (can increase the speed to higher-than-recommended settings provided your CPU will not corrupt instructions and the cooling system will prevent the CPU from overheating and melting)</a:t>
            </a:r>
          </a:p>
          <a:p>
            <a:pPr lvl="2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dirty="0" smtClean="0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3" y="274638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Motherboard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</p:spPr>
        <p:txBody>
          <a:bodyPr>
            <a:normAutofit lnSpcReduction="10000"/>
          </a:bodyPr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Main circuit board that all components are connected to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Motherboards contain a collection of buses – a dedicated connection between one component and the motherboard</a:t>
            </a:r>
            <a:endParaRPr lang="en-US" altLang="en-US" dirty="0"/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There are many kinds of buses and various components will use a specific type of bus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Some buses are very fast (and large) such as the bus for RAM and the bus for the Video Card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Other buses are slow such as the one for the hard drive or the mouse/keyboard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Example: Asus P6T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29200" y="1768475"/>
            <a:ext cx="4546600" cy="5435600"/>
          </a:xfrm>
        </p:spPr>
        <p:txBody>
          <a:bodyPr>
            <a:normAutofit fontScale="92500" lnSpcReduction="20000"/>
          </a:bodyPr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Processor type: AMD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4 DIMM slots for RAM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3 PCI slots for various cards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1 PCI-Express slot for the Video Card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2 PCI-Express slots for various cards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2 SATA ports for Hard Drive/DVD-ROM/other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4 USB ports for peripherals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143000"/>
            <a:ext cx="46863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4625" cy="1166813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617220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7800" cy="1169988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Power Supply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4897438"/>
          </a:xfrm>
        </p:spPr>
        <p:txBody>
          <a:bodyPr/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Converts AC power from the wall to lower power requirements for each necessary component.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Most internal components require a dedicated supply of power from the power supply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The more Watts power supply gives, the more devices/drives your computer can support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E.g. 400W Power Supply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2" y="5456237"/>
            <a:ext cx="1627188" cy="162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975</Words>
  <Application>Microsoft Office PowerPoint</Application>
  <PresentationFormat>Custom</PresentationFormat>
  <Paragraphs>125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What is a Computer?</vt:lpstr>
      <vt:lpstr>CPU</vt:lpstr>
      <vt:lpstr>Example: Intel Core i5-4670</vt:lpstr>
      <vt:lpstr>RAM</vt:lpstr>
      <vt:lpstr>BIOS</vt:lpstr>
      <vt:lpstr>Motherboard</vt:lpstr>
      <vt:lpstr>Example: Asus P6T</vt:lpstr>
      <vt:lpstr>PowerPoint Presentation</vt:lpstr>
      <vt:lpstr>Power Supply</vt:lpstr>
      <vt:lpstr>Hard Drive</vt:lpstr>
      <vt:lpstr>ROM</vt:lpstr>
      <vt:lpstr>Network Adapter</vt:lpstr>
      <vt:lpstr>Graphics Card</vt:lpstr>
      <vt:lpstr>Example: NVidea 9800 GT</vt:lpstr>
      <vt:lpstr>Fans &amp; Heat Sinks</vt:lpstr>
      <vt:lpstr>Peripherals</vt:lpstr>
      <vt:lpstr>Peripherals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Computer?</dc:title>
  <dc:creator>LKDSB</dc:creator>
  <cp:lastModifiedBy>Joe Kuhn</cp:lastModifiedBy>
  <cp:revision>18</cp:revision>
  <dcterms:modified xsi:type="dcterms:W3CDTF">2018-02-12T15:41:45Z</dcterms:modified>
</cp:coreProperties>
</file>