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1pPr>
    <a:lvl2pPr marL="425450" indent="-2159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2pPr>
    <a:lvl3pPr marL="641350" indent="-211138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3pPr>
    <a:lvl4pPr marL="857250" indent="-212725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4pPr>
    <a:lvl5pPr marL="1073150" indent="-212725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 Unicode MS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 Unicode MS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 Unicode MS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 Unicode M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49" autoAdjust="0"/>
  </p:normalViewPr>
  <p:slideViewPr>
    <p:cSldViewPr>
      <p:cViewPr varScale="1">
        <p:scale>
          <a:sx n="60" d="100"/>
          <a:sy n="60" d="100"/>
        </p:scale>
        <p:origin x="-408" y="-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69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/>
            <a:endParaRPr lang="en-US" altLang="en-US"/>
          </a:p>
        </p:txBody>
      </p:sp>
      <p:sp>
        <p:nvSpPr>
          <p:cNvPr id="10243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/>
            <a:endParaRPr lang="en-US" altLang="en-US"/>
          </a:p>
        </p:txBody>
      </p:sp>
      <p:sp>
        <p:nvSpPr>
          <p:cNvPr id="10244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/>
            <a:endParaRPr lang="en-US" altLang="en-US"/>
          </a:p>
        </p:txBody>
      </p:sp>
      <p:sp>
        <p:nvSpPr>
          <p:cNvPr id="10245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/>
            <a:endParaRPr lang="en-US" altLang="en-US"/>
          </a:p>
        </p:txBody>
      </p:sp>
      <p:sp>
        <p:nvSpPr>
          <p:cNvPr id="10246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1263" cy="376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4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0300" cy="451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655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655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655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55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C7612CA7-DE0F-4E94-9269-28176091F4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98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/>
            <a:fld id="{07183E92-8BEF-4967-B916-316F3B74EA04}" type="slidenum">
              <a:rPr lang="en-US" altLang="en-US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1</a:t>
            </a:fld>
            <a:endParaRPr lang="en-US" altLang="en-US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126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/>
            <a:endParaRPr lang="en-US" alt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1888" cy="45196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/>
            <a:fld id="{8A5E5343-3CDF-440E-B19D-B26827571D81}" type="slidenum">
              <a:rPr lang="en-US" altLang="en-US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2</a:t>
            </a:fld>
            <a:endParaRPr lang="en-US" altLang="en-US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2291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/>
            <a:endParaRPr lang="en-US" alt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1888" cy="45196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/>
            <a:fld id="{23917DB6-70AB-4AFA-B56B-4D8166F89E08}" type="slidenum">
              <a:rPr lang="en-US" altLang="en-US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3</a:t>
            </a:fld>
            <a:endParaRPr lang="en-US" altLang="en-US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3315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/>
            <a:endParaRPr lang="en-US" alt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1888" cy="45196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/>
            <a:fld id="{6DBBECC2-9726-4797-A805-B9C96B22071F}" type="slidenum">
              <a:rPr lang="en-US" altLang="en-US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4</a:t>
            </a:fld>
            <a:endParaRPr lang="en-US" altLang="en-US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4339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/>
            <a:endParaRPr lang="en-US" alt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1888" cy="45196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/>
            <a:fld id="{2E45A844-3F44-41A1-9185-2D9414D33785}" type="slidenum">
              <a:rPr lang="en-US" altLang="en-US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5</a:t>
            </a:fld>
            <a:endParaRPr lang="en-US" altLang="en-US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5363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/>
            <a:endParaRPr lang="en-US" alt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1888" cy="45196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/>
            <a:fld id="{52B58D95-DB5F-49FE-BFA5-E7A6A34E050A}" type="slidenum">
              <a:rPr lang="en-US" altLang="en-US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6</a:t>
            </a:fld>
            <a:endParaRPr lang="en-US" altLang="en-US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638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/>
            <a:endParaRPr lang="en-US" alt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1888" cy="45196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/>
            <a:fld id="{0A66B2B0-AAA2-43F0-BDB9-99C3E43A4AED}" type="slidenum">
              <a:rPr lang="en-US" altLang="en-US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7</a:t>
            </a:fld>
            <a:endParaRPr lang="en-US" altLang="en-US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74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19675" cy="37655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1888" cy="4429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/>
            <a:fld id="{8B299349-BDA8-4BBF-A76D-C371AC9F78C8}" type="slidenum">
              <a:rPr lang="en-US" altLang="en-US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8</a:t>
            </a:fld>
            <a:endParaRPr lang="en-US" altLang="en-US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84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19675" cy="37655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1888" cy="4429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C46ABA-4611-42D1-B6E5-14A5AF87C5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21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C85CB-79CE-4D03-88E1-B910A712EF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6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0913" y="301625"/>
            <a:ext cx="2265362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5275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7C047D-6A3A-44CC-9647-A772AEADE4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164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3037" cy="12541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CEDFB-86BA-476E-8DB8-AB91E1562E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12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90D86-88BD-461E-9CB9-FA0BB4FBFE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1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02A5D9-C181-43E9-B4B6-40C30BBB60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4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4525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0163" y="1768475"/>
            <a:ext cx="4456112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4EF21F-C1AF-4626-B7EB-7DCD4297CF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10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FAB7A-BE51-4F39-8A66-B385EA0243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31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E5986-73AD-4466-9D70-1C926E54A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78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2F0E7-696D-4AA8-B388-1825E68FF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35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819A3-9B03-4241-8B4B-1B2EFE7E5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5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08B4A5-E724-4406-95B6-B4F7711846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9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3037" cy="125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3037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399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8770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399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EA7E7055-8BA6-4642-ABE3-33054C59B7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cs typeface="Arial Unicode MS" charset="0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cs typeface="Arial Unicode MS" charset="0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cs typeface="Arial Unicode MS" charset="0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cs typeface="Arial Unicode MS" charset="0"/>
        </a:defRPr>
      </a:lvl5pPr>
      <a:lvl6pPr marL="4572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cs typeface="Arial Unicode MS" charset="0"/>
        </a:defRPr>
      </a:lvl6pPr>
      <a:lvl7pPr marL="9144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cs typeface="Arial Unicode MS" charset="0"/>
        </a:defRPr>
      </a:lvl7pPr>
      <a:lvl8pPr marL="1371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cs typeface="Arial Unicode MS" charset="0"/>
        </a:defRPr>
      </a:lvl8pPr>
      <a:lvl9pPr marL="18288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cs typeface="Arial Unicode MS" charset="0"/>
        </a:defRPr>
      </a:lvl9pPr>
    </p:titleStyle>
    <p:bodyStyle>
      <a:lvl1pPr marL="425450" indent="-320675" algn="l" defTabSz="457200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7250" indent="-285750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charset="2"/>
        <a:buChar char=""/>
        <a:defRPr sz="2800">
          <a:solidFill>
            <a:srgbClr val="000000"/>
          </a:solidFill>
          <a:latin typeface="+mn-lt"/>
          <a:cs typeface="+mn-cs"/>
        </a:defRPr>
      </a:lvl2pPr>
      <a:lvl3pPr marL="1289050" indent="-212725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2"/>
        <a:buChar char=""/>
        <a:defRPr sz="2400">
          <a:solidFill>
            <a:srgbClr val="000000"/>
          </a:solidFill>
          <a:latin typeface="+mn-lt"/>
          <a:cs typeface="+mn-cs"/>
        </a:defRPr>
      </a:lvl3pPr>
      <a:lvl4pPr marL="1720850" indent="-20955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charset="2"/>
        <a:buChar char=""/>
        <a:defRPr sz="2000">
          <a:solidFill>
            <a:srgbClr val="000000"/>
          </a:solidFill>
          <a:latin typeface="+mn-lt"/>
          <a:cs typeface="+mn-cs"/>
        </a:defRPr>
      </a:lvl4pPr>
      <a:lvl5pPr marL="2152650" indent="-211138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cs typeface="+mn-cs"/>
        </a:defRPr>
      </a:lvl5pPr>
      <a:lvl6pPr marL="2609850" indent="-211138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cs typeface="+mn-cs"/>
        </a:defRPr>
      </a:lvl6pPr>
      <a:lvl7pPr marL="3067050" indent="-211138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cs typeface="+mn-cs"/>
        </a:defRPr>
      </a:lvl7pPr>
      <a:lvl8pPr marL="3524250" indent="-211138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cs typeface="+mn-cs"/>
        </a:defRPr>
      </a:lvl8pPr>
      <a:lvl9pPr marL="3981450" indent="-211138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171575"/>
          </a:xfrm>
        </p:spPr>
        <p:txBody>
          <a:bodyPr/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u="sng" smtClean="0"/>
              <a:t>Software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992313"/>
            <a:ext cx="9070975" cy="4900612"/>
          </a:xfrm>
        </p:spPr>
        <p:txBody>
          <a:bodyPr anchor="ctr"/>
          <a:lstStyle/>
          <a:p>
            <a:pPr marL="0" indent="0" algn="ctr" eaLnBrk="1">
              <a:spcAft>
                <a:spcPct val="0"/>
              </a:spcAft>
              <a:buFont typeface="Wingdings" charset="2"/>
              <a:buNone/>
            </a:pPr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/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Categories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899025"/>
          </a:xfrm>
        </p:spPr>
        <p:txBody>
          <a:bodyPr/>
          <a:lstStyle/>
          <a:p>
            <a:pPr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mtClean="0"/>
              <a:t>All software can be divided into 3 categories:</a:t>
            </a:r>
          </a:p>
          <a:p>
            <a:pPr lvl="1"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mtClean="0"/>
              <a:t>Operating System (OS)</a:t>
            </a:r>
            <a:r>
              <a:rPr lang="ar-SA" altLang="en-US" smtClean="0"/>
              <a:t>‏</a:t>
            </a:r>
            <a:endParaRPr lang="en-US" altLang="en-US" smtClean="0"/>
          </a:p>
          <a:p>
            <a:pPr lvl="1"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mtClean="0"/>
              <a:t>System Software</a:t>
            </a:r>
          </a:p>
          <a:p>
            <a:pPr lvl="1"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mtClean="0"/>
              <a:t>Application Software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171575"/>
          </a:xfrm>
        </p:spPr>
        <p:txBody>
          <a:bodyPr/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Operating System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899025"/>
          </a:xfrm>
        </p:spPr>
        <p:txBody>
          <a:bodyPr/>
          <a:lstStyle/>
          <a:p>
            <a:pPr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mtClean="0"/>
              <a:t>The operating system is the single piece of software that controls the computer</a:t>
            </a:r>
          </a:p>
          <a:p>
            <a:pPr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mtClean="0"/>
              <a:t>The operating system decides which program(s) will be allowed to run at any given time</a:t>
            </a:r>
          </a:p>
          <a:p>
            <a:pPr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mtClean="0"/>
              <a:t>The operating system manages computer resources (hardware) and decides which programs get access to which piece of hardware and for how long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523875"/>
            <a:ext cx="9070975" cy="117475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4841874" cy="4899025"/>
          </a:xfrm>
        </p:spPr>
        <p:txBody>
          <a:bodyPr/>
          <a:lstStyle/>
          <a:p>
            <a:pPr eaLnBrk="1"/>
            <a:r>
              <a:rPr lang="en-US" altLang="en-US" dirty="0" smtClean="0"/>
              <a:t>Examples (PC):</a:t>
            </a:r>
          </a:p>
          <a:p>
            <a:pPr lvl="1" eaLnBrk="1"/>
            <a:r>
              <a:rPr lang="en-US" altLang="en-US" dirty="0" smtClean="0"/>
              <a:t>Microsoft </a:t>
            </a:r>
            <a:r>
              <a:rPr lang="en-US" altLang="en-US" dirty="0" smtClean="0"/>
              <a:t>Windows</a:t>
            </a:r>
            <a:endParaRPr lang="en-US" altLang="en-US" dirty="0" smtClean="0"/>
          </a:p>
          <a:p>
            <a:pPr lvl="1" eaLnBrk="1"/>
            <a:r>
              <a:rPr lang="en-US" altLang="en-US" dirty="0" smtClean="0"/>
              <a:t>Mac </a:t>
            </a:r>
            <a:r>
              <a:rPr lang="en-US" altLang="en-US" dirty="0" smtClean="0"/>
              <a:t>OS</a:t>
            </a:r>
          </a:p>
          <a:p>
            <a:pPr lvl="1" eaLnBrk="1"/>
            <a:r>
              <a:rPr lang="en-US" altLang="en-US" dirty="0" err="1" smtClean="0"/>
              <a:t>ChromeOS</a:t>
            </a:r>
            <a:endParaRPr lang="en-US" altLang="en-US" dirty="0" smtClean="0"/>
          </a:p>
          <a:p>
            <a:pPr lvl="1" eaLnBrk="1"/>
            <a:r>
              <a:rPr lang="en-US" altLang="en-US" dirty="0" smtClean="0"/>
              <a:t>Unix</a:t>
            </a:r>
            <a:endParaRPr lang="en-US" altLang="en-US" dirty="0" smtClean="0"/>
          </a:p>
          <a:p>
            <a:pPr lvl="1" eaLnBrk="1"/>
            <a:r>
              <a:rPr lang="en-US" altLang="en-US" dirty="0" smtClean="0"/>
              <a:t>Linux </a:t>
            </a:r>
            <a:r>
              <a:rPr lang="en-US" altLang="en-US" dirty="0" smtClean="0"/>
              <a:t>(Ubuntu/Mint/etc</a:t>
            </a:r>
            <a:r>
              <a:rPr lang="en-US" altLang="en-US" dirty="0" smtClean="0"/>
              <a:t>.)</a:t>
            </a: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5029200" y="1712913"/>
            <a:ext cx="4572000" cy="2905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2900" eaLnBrk="0">
              <a:tabLst>
                <a:tab pos="857250" algn="l"/>
                <a:tab pos="1314450" algn="l"/>
                <a:tab pos="1771650" algn="l"/>
                <a:tab pos="2228850" algn="l"/>
                <a:tab pos="2686050" algn="l"/>
                <a:tab pos="3143250" algn="l"/>
                <a:tab pos="3600450" algn="l"/>
                <a:tab pos="4057650" algn="l"/>
                <a:tab pos="4514850" algn="l"/>
                <a:tab pos="4972050" algn="l"/>
                <a:tab pos="5429250" algn="l"/>
                <a:tab pos="5886450" algn="l"/>
                <a:tab pos="6343650" algn="l"/>
                <a:tab pos="6800850" algn="l"/>
                <a:tab pos="7258050" algn="l"/>
                <a:tab pos="7715250" algn="l"/>
                <a:tab pos="8172450" algn="l"/>
                <a:tab pos="8629650" algn="l"/>
                <a:tab pos="9086850" algn="l"/>
                <a:tab pos="9544050" algn="l"/>
                <a:tab pos="1000125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marL="857250" indent="-285750" eaLnBrk="0">
              <a:tabLst>
                <a:tab pos="857250" algn="l"/>
                <a:tab pos="1314450" algn="l"/>
                <a:tab pos="1771650" algn="l"/>
                <a:tab pos="2228850" algn="l"/>
                <a:tab pos="2686050" algn="l"/>
                <a:tab pos="3143250" algn="l"/>
                <a:tab pos="3600450" algn="l"/>
                <a:tab pos="4057650" algn="l"/>
                <a:tab pos="4514850" algn="l"/>
                <a:tab pos="4972050" algn="l"/>
                <a:tab pos="5429250" algn="l"/>
                <a:tab pos="5886450" algn="l"/>
                <a:tab pos="6343650" algn="l"/>
                <a:tab pos="6800850" algn="l"/>
                <a:tab pos="7258050" algn="l"/>
                <a:tab pos="7715250" algn="l"/>
                <a:tab pos="8172450" algn="l"/>
                <a:tab pos="8629650" algn="l"/>
                <a:tab pos="9086850" algn="l"/>
                <a:tab pos="9544050" algn="l"/>
                <a:tab pos="1000125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marL="1289050" indent="-212725" eaLnBrk="0">
              <a:tabLst>
                <a:tab pos="857250" algn="l"/>
                <a:tab pos="1314450" algn="l"/>
                <a:tab pos="1771650" algn="l"/>
                <a:tab pos="2228850" algn="l"/>
                <a:tab pos="2686050" algn="l"/>
                <a:tab pos="3143250" algn="l"/>
                <a:tab pos="3600450" algn="l"/>
                <a:tab pos="4057650" algn="l"/>
                <a:tab pos="4514850" algn="l"/>
                <a:tab pos="4972050" algn="l"/>
                <a:tab pos="5429250" algn="l"/>
                <a:tab pos="5886450" algn="l"/>
                <a:tab pos="6343650" algn="l"/>
                <a:tab pos="6800850" algn="l"/>
                <a:tab pos="7258050" algn="l"/>
                <a:tab pos="7715250" algn="l"/>
                <a:tab pos="8172450" algn="l"/>
                <a:tab pos="8629650" algn="l"/>
                <a:tab pos="9086850" algn="l"/>
                <a:tab pos="9544050" algn="l"/>
                <a:tab pos="1000125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marL="1600200" indent="-228600" eaLnBrk="0">
              <a:tabLst>
                <a:tab pos="857250" algn="l"/>
                <a:tab pos="1314450" algn="l"/>
                <a:tab pos="1771650" algn="l"/>
                <a:tab pos="2228850" algn="l"/>
                <a:tab pos="2686050" algn="l"/>
                <a:tab pos="3143250" algn="l"/>
                <a:tab pos="3600450" algn="l"/>
                <a:tab pos="4057650" algn="l"/>
                <a:tab pos="4514850" algn="l"/>
                <a:tab pos="4972050" algn="l"/>
                <a:tab pos="5429250" algn="l"/>
                <a:tab pos="5886450" algn="l"/>
                <a:tab pos="6343650" algn="l"/>
                <a:tab pos="6800850" algn="l"/>
                <a:tab pos="7258050" algn="l"/>
                <a:tab pos="7715250" algn="l"/>
                <a:tab pos="8172450" algn="l"/>
                <a:tab pos="8629650" algn="l"/>
                <a:tab pos="9086850" algn="l"/>
                <a:tab pos="9544050" algn="l"/>
                <a:tab pos="1000125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marL="2057400" indent="-228600" eaLnBrk="0">
              <a:tabLst>
                <a:tab pos="857250" algn="l"/>
                <a:tab pos="1314450" algn="l"/>
                <a:tab pos="1771650" algn="l"/>
                <a:tab pos="2228850" algn="l"/>
                <a:tab pos="2686050" algn="l"/>
                <a:tab pos="3143250" algn="l"/>
                <a:tab pos="3600450" algn="l"/>
                <a:tab pos="4057650" algn="l"/>
                <a:tab pos="4514850" algn="l"/>
                <a:tab pos="4972050" algn="l"/>
                <a:tab pos="5429250" algn="l"/>
                <a:tab pos="5886450" algn="l"/>
                <a:tab pos="6343650" algn="l"/>
                <a:tab pos="6800850" algn="l"/>
                <a:tab pos="7258050" algn="l"/>
                <a:tab pos="7715250" algn="l"/>
                <a:tab pos="8172450" algn="l"/>
                <a:tab pos="8629650" algn="l"/>
                <a:tab pos="9086850" algn="l"/>
                <a:tab pos="9544050" algn="l"/>
                <a:tab pos="1000125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857250" algn="l"/>
                <a:tab pos="1314450" algn="l"/>
                <a:tab pos="1771650" algn="l"/>
                <a:tab pos="2228850" algn="l"/>
                <a:tab pos="2686050" algn="l"/>
                <a:tab pos="3143250" algn="l"/>
                <a:tab pos="3600450" algn="l"/>
                <a:tab pos="4057650" algn="l"/>
                <a:tab pos="4514850" algn="l"/>
                <a:tab pos="4972050" algn="l"/>
                <a:tab pos="5429250" algn="l"/>
                <a:tab pos="5886450" algn="l"/>
                <a:tab pos="6343650" algn="l"/>
                <a:tab pos="6800850" algn="l"/>
                <a:tab pos="7258050" algn="l"/>
                <a:tab pos="7715250" algn="l"/>
                <a:tab pos="8172450" algn="l"/>
                <a:tab pos="8629650" algn="l"/>
                <a:tab pos="9086850" algn="l"/>
                <a:tab pos="9544050" algn="l"/>
                <a:tab pos="1000125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857250" algn="l"/>
                <a:tab pos="1314450" algn="l"/>
                <a:tab pos="1771650" algn="l"/>
                <a:tab pos="2228850" algn="l"/>
                <a:tab pos="2686050" algn="l"/>
                <a:tab pos="3143250" algn="l"/>
                <a:tab pos="3600450" algn="l"/>
                <a:tab pos="4057650" algn="l"/>
                <a:tab pos="4514850" algn="l"/>
                <a:tab pos="4972050" algn="l"/>
                <a:tab pos="5429250" algn="l"/>
                <a:tab pos="5886450" algn="l"/>
                <a:tab pos="6343650" algn="l"/>
                <a:tab pos="6800850" algn="l"/>
                <a:tab pos="7258050" algn="l"/>
                <a:tab pos="7715250" algn="l"/>
                <a:tab pos="8172450" algn="l"/>
                <a:tab pos="8629650" algn="l"/>
                <a:tab pos="9086850" algn="l"/>
                <a:tab pos="9544050" algn="l"/>
                <a:tab pos="1000125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857250" algn="l"/>
                <a:tab pos="1314450" algn="l"/>
                <a:tab pos="1771650" algn="l"/>
                <a:tab pos="2228850" algn="l"/>
                <a:tab pos="2686050" algn="l"/>
                <a:tab pos="3143250" algn="l"/>
                <a:tab pos="3600450" algn="l"/>
                <a:tab pos="4057650" algn="l"/>
                <a:tab pos="4514850" algn="l"/>
                <a:tab pos="4972050" algn="l"/>
                <a:tab pos="5429250" algn="l"/>
                <a:tab pos="5886450" algn="l"/>
                <a:tab pos="6343650" algn="l"/>
                <a:tab pos="6800850" algn="l"/>
                <a:tab pos="7258050" algn="l"/>
                <a:tab pos="7715250" algn="l"/>
                <a:tab pos="8172450" algn="l"/>
                <a:tab pos="8629650" algn="l"/>
                <a:tab pos="9086850" algn="l"/>
                <a:tab pos="9544050" algn="l"/>
                <a:tab pos="1000125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857250" algn="l"/>
                <a:tab pos="1314450" algn="l"/>
                <a:tab pos="1771650" algn="l"/>
                <a:tab pos="2228850" algn="l"/>
                <a:tab pos="2686050" algn="l"/>
                <a:tab pos="3143250" algn="l"/>
                <a:tab pos="3600450" algn="l"/>
                <a:tab pos="4057650" algn="l"/>
                <a:tab pos="4514850" algn="l"/>
                <a:tab pos="4972050" algn="l"/>
                <a:tab pos="5429250" algn="l"/>
                <a:tab pos="5886450" algn="l"/>
                <a:tab pos="6343650" algn="l"/>
                <a:tab pos="6800850" algn="l"/>
                <a:tab pos="7258050" algn="l"/>
                <a:tab pos="7715250" algn="l"/>
                <a:tab pos="8172450" algn="l"/>
                <a:tab pos="8629650" algn="l"/>
                <a:tab pos="9086850" algn="l"/>
                <a:tab pos="9544050" algn="l"/>
                <a:tab pos="1000125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lvl="1" eaLnBrk="1">
              <a:spcAft>
                <a:spcPts val="1425"/>
              </a:spcAft>
              <a:buSzPct val="75000"/>
              <a:buFont typeface="Symbol" charset="2"/>
              <a:buChar char=""/>
            </a:pPr>
            <a:r>
              <a:rPr lang="en-US" altLang="en-US" sz="3200" dirty="0">
                <a:solidFill>
                  <a:srgbClr val="000000"/>
                </a:solidFill>
              </a:rPr>
              <a:t>Examples (Non-PC):</a:t>
            </a:r>
          </a:p>
          <a:p>
            <a:pPr lvl="2" eaLnBrk="1">
              <a:spcAft>
                <a:spcPts val="1138"/>
              </a:spcAft>
              <a:buFont typeface="Wingdings" charset="2"/>
              <a:buChar char=""/>
            </a:pPr>
            <a:r>
              <a:rPr lang="en-US" altLang="en-US" sz="2800" dirty="0" err="1">
                <a:solidFill>
                  <a:srgbClr val="000000"/>
                </a:solidFill>
              </a:rPr>
              <a:t>iOS</a:t>
            </a:r>
            <a:r>
              <a:rPr lang="en-US" altLang="en-US" sz="2800" dirty="0">
                <a:solidFill>
                  <a:srgbClr val="000000"/>
                </a:solidFill>
              </a:rPr>
              <a:t> (iPhone/</a:t>
            </a:r>
            <a:r>
              <a:rPr lang="en-US" altLang="en-US" sz="2800" dirty="0" err="1">
                <a:solidFill>
                  <a:srgbClr val="000000"/>
                </a:solidFill>
              </a:rPr>
              <a:t>iPad</a:t>
            </a:r>
            <a:r>
              <a:rPr lang="en-US" altLang="en-US" sz="2800" dirty="0">
                <a:solidFill>
                  <a:srgbClr val="000000"/>
                </a:solidFill>
              </a:rPr>
              <a:t>)</a:t>
            </a:r>
            <a:r>
              <a:rPr lang="ar-SA" altLang="en-US" sz="2800" dirty="0">
                <a:solidFill>
                  <a:srgbClr val="000000"/>
                </a:solidFill>
              </a:rPr>
              <a:t>‏</a:t>
            </a:r>
            <a:endParaRPr lang="en-US" altLang="en-US" sz="2800" dirty="0">
              <a:solidFill>
                <a:srgbClr val="000000"/>
              </a:solidFill>
            </a:endParaRPr>
          </a:p>
          <a:p>
            <a:pPr lvl="2" eaLnBrk="1">
              <a:spcAft>
                <a:spcPts val="1138"/>
              </a:spcAft>
              <a:buFont typeface="Wingdings" charset="2"/>
              <a:buChar char=""/>
            </a:pPr>
            <a:r>
              <a:rPr lang="en-US" altLang="en-US" sz="2800" dirty="0">
                <a:solidFill>
                  <a:srgbClr val="000000"/>
                </a:solidFill>
              </a:rPr>
              <a:t>Android (Google</a:t>
            </a:r>
            <a:r>
              <a:rPr lang="en-US" altLang="en-US" sz="2800" dirty="0" smtClean="0">
                <a:solidFill>
                  <a:srgbClr val="000000"/>
                </a:solidFill>
              </a:rPr>
              <a:t>)</a:t>
            </a:r>
            <a:r>
              <a:rPr lang="ar-SA" altLang="en-US" sz="2800" dirty="0" smtClean="0">
                <a:solidFill>
                  <a:srgbClr val="000000"/>
                </a:solidFill>
              </a:rPr>
              <a:t>‏</a:t>
            </a:r>
            <a:endParaRPr lang="en-US" altLang="en-US" sz="2800" dirty="0">
              <a:solidFill>
                <a:srgbClr val="000000"/>
              </a:solidFill>
            </a:endParaRPr>
          </a:p>
          <a:p>
            <a:pPr lvl="2" eaLnBrk="1">
              <a:spcAft>
                <a:spcPts val="1138"/>
              </a:spcAft>
              <a:buFont typeface="Wingdings" charset="2"/>
              <a:buChar char=""/>
            </a:pPr>
            <a:r>
              <a:rPr lang="en-US" altLang="en-US" sz="2800" dirty="0">
                <a:solidFill>
                  <a:srgbClr val="000000"/>
                </a:solidFill>
              </a:rPr>
              <a:t>Blackberry OS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171575"/>
          </a:xfrm>
        </p:spPr>
        <p:txBody>
          <a:bodyPr/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System Software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899025"/>
          </a:xfrm>
        </p:spPr>
        <p:txBody>
          <a:bodyPr>
            <a:normAutofit/>
          </a:bodyPr>
          <a:lstStyle/>
          <a:p>
            <a:pPr eaLnBrk="1">
              <a:lnSpc>
                <a:spcPct val="7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2800" dirty="0" smtClean="0"/>
              <a:t>System software is designed to work closely with the OS in order to provide enhanced functionality and ease of use for the user.</a:t>
            </a:r>
          </a:p>
          <a:p>
            <a:pPr eaLnBrk="1">
              <a:lnSpc>
                <a:spcPct val="7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2800" dirty="0" smtClean="0"/>
              <a:t>System software is often incorporated with the operating system</a:t>
            </a:r>
          </a:p>
          <a:p>
            <a:pPr eaLnBrk="1">
              <a:lnSpc>
                <a:spcPct val="7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2800" dirty="0" smtClean="0"/>
              <a:t>Examples:</a:t>
            </a:r>
          </a:p>
          <a:p>
            <a:pPr lvl="1" eaLnBrk="1">
              <a:lnSpc>
                <a:spcPct val="7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2400" dirty="0" smtClean="0"/>
              <a:t>File management software</a:t>
            </a:r>
          </a:p>
          <a:p>
            <a:pPr lvl="1" eaLnBrk="1">
              <a:lnSpc>
                <a:spcPct val="7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2400" dirty="0" smtClean="0"/>
              <a:t>Anti-virus software</a:t>
            </a:r>
          </a:p>
          <a:p>
            <a:pPr lvl="1" eaLnBrk="1">
              <a:lnSpc>
                <a:spcPct val="7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2400" dirty="0" smtClean="0"/>
              <a:t>Hardware management software</a:t>
            </a:r>
            <a:endParaRPr lang="en-US" altLang="en-US" sz="2400" dirty="0" smtClean="0"/>
          </a:p>
          <a:p>
            <a:pPr lvl="1" eaLnBrk="1">
              <a:lnSpc>
                <a:spcPct val="7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2400" dirty="0" smtClean="0"/>
              <a:t>Network configuration software (manage accounts, file access, network usage, etc.)</a:t>
            </a:r>
            <a:endParaRPr lang="en-US" altLang="en-US" sz="2400" dirty="0" smtClean="0"/>
          </a:p>
          <a:p>
            <a:pPr lvl="1" eaLnBrk="1">
              <a:lnSpc>
                <a:spcPct val="7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2400" dirty="0" smtClean="0"/>
              <a:t>(Graphical) User Interface for the OS</a:t>
            </a:r>
            <a:endParaRPr lang="en-US" altLang="en-US" sz="24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171575"/>
          </a:xfrm>
        </p:spPr>
        <p:txBody>
          <a:bodyPr/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Application Software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899025"/>
          </a:xfrm>
        </p:spPr>
        <p:txBody>
          <a:bodyPr/>
          <a:lstStyle/>
          <a:p>
            <a:pPr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mtClean="0"/>
              <a:t>Application software is any program written by a programmer to perform a specific task or set of tasks.</a:t>
            </a:r>
          </a:p>
          <a:p>
            <a:pPr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mtClean="0"/>
              <a:t>Examples:</a:t>
            </a:r>
          </a:p>
          <a:p>
            <a:pPr lvl="1"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mtClean="0"/>
              <a:t>Too numerous to list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64625" cy="1166813"/>
          </a:xfrm>
        </p:spPr>
        <p:txBody>
          <a:bodyPr/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Software Requirements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4625" cy="4894263"/>
          </a:xfrm>
        </p:spPr>
        <p:txBody>
          <a:bodyPr/>
          <a:lstStyle/>
          <a:p>
            <a:pPr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mtClean="0"/>
              <a:t>All software has a list of hardware requirements to properly run the software.</a:t>
            </a:r>
          </a:p>
          <a:p>
            <a:pPr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mtClean="0"/>
              <a:t>All software will list the minimum CPU and memory requirements for use</a:t>
            </a:r>
          </a:p>
          <a:p>
            <a:pPr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mtClean="0"/>
              <a:t>Additional requirements such as Video Card specifications may be listed as well.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64625" cy="1166813"/>
          </a:xfrm>
        </p:spPr>
        <p:txBody>
          <a:bodyPr/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 smtClean="0"/>
              <a:t>E.g. Microsoft Windows </a:t>
            </a:r>
            <a:r>
              <a:rPr lang="en-US" altLang="en-US" dirty="0" smtClean="0"/>
              <a:t>10 Home for </a:t>
            </a:r>
            <a:r>
              <a:rPr lang="en-US" altLang="en-US" dirty="0" smtClean="0"/>
              <a:t>x64 Processors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4625" cy="4894263"/>
          </a:xfrm>
        </p:spPr>
        <p:txBody>
          <a:bodyPr>
            <a:normAutofit fontScale="77500" lnSpcReduction="20000"/>
          </a:bodyPr>
          <a:lstStyle/>
          <a:p>
            <a:pPr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 smtClean="0"/>
              <a:t>DVD-ROM Drive (for the DVD)</a:t>
            </a:r>
            <a:r>
              <a:rPr lang="ar-SA" altLang="en-US" dirty="0" smtClean="0"/>
              <a:t>‏</a:t>
            </a:r>
            <a:endParaRPr lang="en-US" altLang="en-US" dirty="0" smtClean="0"/>
          </a:p>
          <a:p>
            <a:pPr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 smtClean="0"/>
              <a:t>1 GHz Processor</a:t>
            </a:r>
          </a:p>
          <a:p>
            <a:pPr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 smtClean="0"/>
              <a:t>2 GB RAM</a:t>
            </a:r>
          </a:p>
          <a:p>
            <a:pPr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 smtClean="0"/>
              <a:t>20 GB Hard Disk Space</a:t>
            </a:r>
          </a:p>
          <a:p>
            <a:pPr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 smtClean="0"/>
              <a:t>DirectX 9 graphics processor with WDDM </a:t>
            </a:r>
            <a:r>
              <a:rPr lang="en-US" altLang="en-US" dirty="0" smtClean="0"/>
              <a:t>driver</a:t>
            </a:r>
          </a:p>
          <a:p>
            <a:pPr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 smtClean="0"/>
              <a:t>Display with 800 x 600 resolution or higher</a:t>
            </a:r>
            <a:endParaRPr lang="en-US" altLang="en-US" dirty="0" smtClean="0"/>
          </a:p>
          <a:p>
            <a:pPr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 smtClean="0"/>
              <a:t>Internet access</a:t>
            </a:r>
            <a:r>
              <a:rPr lang="ar-SA" altLang="en-US" dirty="0" smtClean="0"/>
              <a:t>‏</a:t>
            </a:r>
            <a:endParaRPr lang="en-CA" altLang="en-US" dirty="0" smtClean="0"/>
          </a:p>
          <a:p>
            <a:pPr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CA" altLang="en-US" dirty="0" smtClean="0"/>
              <a:t>Microsoft account needed for some features</a:t>
            </a:r>
          </a:p>
          <a:p>
            <a:pPr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CA" altLang="en-US" dirty="0" smtClean="0"/>
              <a:t>Bundled with Microsoft Edge web browser</a:t>
            </a:r>
          </a:p>
          <a:p>
            <a:pPr eaLnBrk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CA" altLang="en-US" dirty="0" smtClean="0"/>
              <a:t>Additional software available for download from Windows Store</a:t>
            </a:r>
            <a:endParaRPr lang="en-US" alt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charset="2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charset="2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 Unicode MS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316</Words>
  <Application>Microsoft Office PowerPoint</Application>
  <PresentationFormat>Custom</PresentationFormat>
  <Paragraphs>56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Default Design</vt:lpstr>
      <vt:lpstr>Software</vt:lpstr>
      <vt:lpstr>Categories</vt:lpstr>
      <vt:lpstr>Operating System</vt:lpstr>
      <vt:lpstr>PowerPoint Presentation</vt:lpstr>
      <vt:lpstr>System Software</vt:lpstr>
      <vt:lpstr>Application Software</vt:lpstr>
      <vt:lpstr>Software Requirements</vt:lpstr>
      <vt:lpstr>E.g. Microsoft Windows 10 Home for x64 Processors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</dc:title>
  <dc:creator>LKDSB</dc:creator>
  <cp:lastModifiedBy>Joe Kuhn</cp:lastModifiedBy>
  <cp:revision>8</cp:revision>
  <dcterms:modified xsi:type="dcterms:W3CDTF">2017-02-07T15:40:54Z</dcterms:modified>
</cp:coreProperties>
</file>