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1" r:id="rId4"/>
    <p:sldId id="272" r:id="rId5"/>
    <p:sldId id="277" r:id="rId6"/>
    <p:sldId id="278" r:id="rId7"/>
    <p:sldId id="266" r:id="rId8"/>
    <p:sldId id="275" r:id="rId9"/>
    <p:sldId id="276" r:id="rId10"/>
    <p:sldId id="268" r:id="rId1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22275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638175" indent="-207963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854075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069975" indent="-2095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12296" name="Rectangle 7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18088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fld id="{828F93FC-354A-473B-9447-4F41BB314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4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9725BFA3-B83C-488D-9333-224B58A975D5}" type="slidenum">
              <a:rPr lang="en-US" altLang="en-US" sz="1400" smtClean="0">
                <a:cs typeface="Arial Unicode MS" charset="0"/>
              </a:rPr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901561AD-F329-4A3B-B1C1-8484E634FEE1}" type="slidenum">
              <a:rPr lang="en-US" altLang="en-US" sz="1400" smtClean="0">
                <a:cs typeface="Arial Unicode MS" charset="0"/>
              </a:rPr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620E260E-6455-47CE-AE10-21FD492E453D}" type="slidenum">
              <a:rPr lang="en-US" altLang="en-US" sz="1400" smtClean="0">
                <a:cs typeface="Arial Unicode MS" charset="0"/>
              </a:rPr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6350" y="476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fld id="{5DBDC9BB-02D9-460D-8B82-F2FF0C46ABF6}" type="slidenum">
              <a:rPr lang="en-US" altLang="en-US" sz="1400" smtClean="0">
                <a:cs typeface="Arial Unicode MS" charset="0"/>
              </a:rPr>
              <a:pPr eaLnBrk="1"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en-US" sz="1400" smtClean="0">
              <a:cs typeface="Arial Unicode MS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2850" cy="3765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388" name="Rectangle 2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08713" cy="4518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2F76-13BD-45D9-9EE3-8DB0B873C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ED129-C11B-410C-B953-ABD6AF6F7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301625"/>
            <a:ext cx="2263775" cy="6445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3687" cy="6445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DE16C-C53A-4FB4-A101-36CE8625E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59862" cy="1250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6D85E-5E76-4F52-9A41-06F65115A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6FB45-3E5B-4DF8-A2E3-12B724C87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D22E3-CB1F-468F-841C-894AB857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6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45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F408-1437-44C5-8103-9F9AAF181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BE6D-6B5A-4538-B301-40131483B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2C0C-FF86-4C8F-8D4F-C87AC5A76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A9B67-E3CD-43EF-B49E-A4365CED8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AB498-175D-4B1E-9F07-7E8EFCD3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7D8F4-E54B-4871-925D-C867341BA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9862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9862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6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45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6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fld id="{D60F8DC9-86D1-41F3-80D4-70C3EEE6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5pPr>
      <a:lvl6pPr marL="4572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6pPr>
      <a:lvl7pPr marL="9144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7pPr>
      <a:lvl8pPr marL="1371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8pPr>
      <a:lvl9pPr marL="18288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pitchFamily="32" charset="0"/>
        </a:defRPr>
      </a:lvl9pPr>
    </p:titleStyle>
    <p:bodyStyle>
      <a:lvl1pPr marL="422275" indent="-3175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85875" indent="-212725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17675" indent="-206375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49475" indent="-207963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066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638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210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78275" indent="-207963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Introduction to Computer Programming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>
            <a:normAutofit lnSpcReduction="1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Computer programming is the process of creating software solutions to important problems and ensuring those solutions are correct in every </a:t>
            </a:r>
            <a:r>
              <a:rPr lang="en-US" altLang="en-US" smtClean="0"/>
              <a:t>way possible</a:t>
            </a:r>
            <a:endParaRPr lang="en-US" altLang="en-US" dirty="0" smtClean="0"/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Many computer programs today are written in groups.  Each person writes part of a program, and all parts are assembled into one large solution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Programming changes rapidly.  Often new programming tools are created to make writing new computer code easier and more efficient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4" y="1265237"/>
            <a:ext cx="7847294" cy="609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4625" cy="125571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Wing 101 IDE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800600" y="2398713"/>
            <a:ext cx="36576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357313" y="2959100"/>
            <a:ext cx="14668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3821113" y="1936750"/>
            <a:ext cx="15684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chemeClr val="tx1"/>
                </a:solidFill>
              </a:rPr>
              <a:t>Execute code</a:t>
            </a:r>
          </a:p>
        </p:txBody>
      </p:sp>
      <p:sp>
        <p:nvSpPr>
          <p:cNvPr id="11271" name="Line 13"/>
          <p:cNvSpPr>
            <a:spLocks noChangeShapeType="1"/>
          </p:cNvSpPr>
          <p:nvPr/>
        </p:nvSpPr>
        <p:spPr bwMode="auto">
          <a:xfrm flipH="1" flipV="1">
            <a:off x="2982913" y="1762125"/>
            <a:ext cx="73501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3348038" y="4975225"/>
            <a:ext cx="2532062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chemeClr val="tx1"/>
                </a:solidFill>
              </a:rPr>
              <a:t>Program input/ output /</a:t>
            </a:r>
          </a:p>
          <a:p>
            <a:pPr eaLnBrk="1"/>
            <a:r>
              <a:rPr lang="en-US" altLang="en-US">
                <a:solidFill>
                  <a:schemeClr val="tx1"/>
                </a:solidFill>
              </a:rPr>
              <a:t>Error messages</a:t>
            </a:r>
          </a:p>
        </p:txBody>
      </p:sp>
      <p:sp>
        <p:nvSpPr>
          <p:cNvPr id="11273" name="Line 15"/>
          <p:cNvSpPr>
            <a:spLocks noChangeShapeType="1"/>
          </p:cNvSpPr>
          <p:nvPr/>
        </p:nvSpPr>
        <p:spPr bwMode="auto">
          <a:xfrm>
            <a:off x="4291013" y="5608637"/>
            <a:ext cx="825500" cy="914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6107113" y="4389438"/>
            <a:ext cx="22113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chemeClr val="tx1"/>
                </a:solidFill>
              </a:rPr>
              <a:t>Options in case you</a:t>
            </a:r>
          </a:p>
          <a:p>
            <a:pPr eaLnBrk="1"/>
            <a:r>
              <a:rPr lang="en-US" altLang="en-US">
                <a:solidFill>
                  <a:schemeClr val="tx1"/>
                </a:solidFill>
              </a:rPr>
              <a:t>need to restart the </a:t>
            </a:r>
          </a:p>
          <a:p>
            <a:pPr eaLnBrk="1"/>
            <a:r>
              <a:rPr lang="en-US" altLang="en-US">
                <a:solidFill>
                  <a:schemeClr val="tx1"/>
                </a:solidFill>
              </a:rPr>
              <a:t>Execution shell</a:t>
            </a:r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>
            <a:off x="7554912" y="5303838"/>
            <a:ext cx="763587" cy="761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 flipV="1">
            <a:off x="1535113" y="1762125"/>
            <a:ext cx="3854450" cy="102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5541963" y="2609850"/>
            <a:ext cx="196691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chemeClr val="tx1"/>
                </a:solidFill>
              </a:rPr>
              <a:t>File Management</a:t>
            </a: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 flipV="1">
            <a:off x="1611313" y="2185987"/>
            <a:ext cx="479425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Computer Model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661988" y="3870325"/>
            <a:ext cx="20574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000000"/>
                </a:solidFill>
              </a:rPr>
              <a:t>Input Device(s)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862388" y="3870325"/>
            <a:ext cx="20574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862388" y="2270125"/>
            <a:ext cx="20574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000000"/>
                </a:solidFill>
              </a:rPr>
              <a:t>Main Memory (RAM)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7062788" y="3870325"/>
            <a:ext cx="22860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000000"/>
                </a:solidFill>
              </a:rPr>
              <a:t>Output Device(s)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719388" y="455612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919788" y="432752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4548188" y="3413125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V="1">
            <a:off x="5233988" y="3402013"/>
            <a:ext cx="1587" cy="4794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919788" y="272732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5908675" y="2955925"/>
            <a:ext cx="11652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7062788" y="2270125"/>
            <a:ext cx="22860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000000"/>
                </a:solidFill>
              </a:rPr>
              <a:t>Secondary Storage (HDD, USB Drive, etc.)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976688" y="5989638"/>
            <a:ext cx="25146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Arrows indicate the direction of information flow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Source Code vs. Machine Code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b="1" dirty="0" smtClean="0"/>
              <a:t>Source code</a:t>
            </a:r>
            <a:r>
              <a:rPr lang="en-US" altLang="en-US" dirty="0" smtClean="0"/>
              <a:t> is a collection of computer instructions written using English words and symbols that are designed to represent a computer program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>
              <a:defRPr/>
            </a:pPr>
            <a:r>
              <a:rPr lang="en-US" altLang="en-US" b="1" dirty="0" smtClean="0"/>
              <a:t>Machine code</a:t>
            </a:r>
            <a:r>
              <a:rPr lang="en-US" altLang="en-US" dirty="0" smtClean="0"/>
              <a:t>, by contrast, </a:t>
            </a:r>
            <a:r>
              <a:rPr lang="en-US" altLang="en-US" dirty="0" smtClean="0"/>
              <a:t>is a series of instructions made up of 0s and 1s where each instruction is a very basic instruction for the CPU to perform</a:t>
            </a:r>
            <a:endParaRPr lang="en-US" altLang="en-US" b="1" dirty="0" smtClean="0"/>
          </a:p>
          <a:p>
            <a:pPr>
              <a:defRPr/>
            </a:pPr>
            <a:r>
              <a:rPr lang="en-US" altLang="en-US" dirty="0" smtClean="0"/>
              <a:t>Specific programs called </a:t>
            </a:r>
            <a:r>
              <a:rPr lang="en-US" altLang="en-US" i="1" dirty="0" smtClean="0"/>
              <a:t>compilers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interpreters</a:t>
            </a:r>
            <a:r>
              <a:rPr lang="en-US" altLang="en-US" dirty="0" smtClean="0"/>
              <a:t> are used to </a:t>
            </a:r>
            <a:r>
              <a:rPr lang="en-US" altLang="en-US" u="sng" dirty="0" smtClean="0"/>
              <a:t>translate</a:t>
            </a:r>
            <a:r>
              <a:rPr lang="en-US" altLang="en-US" dirty="0" smtClean="0"/>
              <a:t> programs written in source code to machine code.</a:t>
            </a:r>
          </a:p>
          <a:p>
            <a:pPr lvl="1">
              <a:defRPr/>
            </a:pPr>
            <a:r>
              <a:rPr lang="en-US" altLang="en-US" dirty="0" smtClean="0"/>
              <a:t>This translation is often difficult.  100+ lines of source code can easily be translated into thousands/millions of machine code instructions</a:t>
            </a:r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Interpreters &amp;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 smtClean="0"/>
              <a:t>Interpreters</a:t>
            </a:r>
          </a:p>
          <a:p>
            <a:pPr lvl="1">
              <a:defRPr/>
            </a:pPr>
            <a:r>
              <a:rPr lang="en-US" dirty="0" smtClean="0"/>
              <a:t>Source code is examined one line at a time.  Each line is translated into machine code and executed immediately</a:t>
            </a:r>
          </a:p>
          <a:p>
            <a:pPr lvl="1">
              <a:defRPr/>
            </a:pPr>
            <a:r>
              <a:rPr lang="en-US" dirty="0" smtClean="0"/>
              <a:t>Execution stops when no more lines are left to interpret or a bad instruction is encountered</a:t>
            </a:r>
          </a:p>
          <a:p>
            <a:pPr>
              <a:defRPr/>
            </a:pPr>
            <a:r>
              <a:rPr lang="en-US" b="1" dirty="0" smtClean="0"/>
              <a:t>Compilers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Source code is examined once for correctness and then the entire program is translated to machine code</a:t>
            </a:r>
          </a:p>
          <a:p>
            <a:pPr lvl="1">
              <a:defRPr/>
            </a:pPr>
            <a:r>
              <a:rPr lang="en-US" dirty="0" smtClean="0"/>
              <a:t>The CPU executes the machine code until the program </a:t>
            </a:r>
            <a:r>
              <a:rPr lang="en-US" dirty="0" smtClean="0"/>
              <a:t>ends/an unforeseeable error is encountered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Interpreter Pros/Cons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Pros</a:t>
            </a:r>
          </a:p>
          <a:p>
            <a:pPr lvl="1"/>
            <a:r>
              <a:rPr lang="en-CA" dirty="0" smtClean="0"/>
              <a:t>Interpreters execute translated instructions immediately, so your program will begin running regardless of how complex it may be</a:t>
            </a:r>
          </a:p>
          <a:p>
            <a:pPr lvl="1"/>
            <a:r>
              <a:rPr lang="en-CA" dirty="0" smtClean="0"/>
              <a:t>You can modify programs mid-execution if necessary</a:t>
            </a:r>
          </a:p>
          <a:p>
            <a:r>
              <a:rPr lang="en-CA" dirty="0" smtClean="0"/>
              <a:t>Cons</a:t>
            </a:r>
          </a:p>
          <a:p>
            <a:pPr lvl="1"/>
            <a:r>
              <a:rPr lang="en-CA" dirty="0" smtClean="0"/>
              <a:t>Errors are only tracked when bad instructions are encountered (making it harder to check for errors.)</a:t>
            </a:r>
          </a:p>
          <a:p>
            <a:pPr lvl="1"/>
            <a:r>
              <a:rPr lang="en-CA" dirty="0" smtClean="0"/>
              <a:t>Instructions must be translated every time a program runs resulting in slower overall program execution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960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Compiler Pros/Cons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Pros</a:t>
            </a:r>
          </a:p>
          <a:p>
            <a:pPr lvl="1"/>
            <a:r>
              <a:rPr lang="en-CA" dirty="0" smtClean="0"/>
              <a:t>Compilers examine every instruction during compilation and can identify errors earlier than interpreters</a:t>
            </a:r>
          </a:p>
          <a:p>
            <a:pPr lvl="1"/>
            <a:r>
              <a:rPr lang="en-CA" dirty="0" smtClean="0"/>
              <a:t>Compiled code runs faster since instructions are only translated </a:t>
            </a:r>
            <a:r>
              <a:rPr lang="en-CA" b="1" dirty="0" smtClean="0"/>
              <a:t>once</a:t>
            </a:r>
            <a:endParaRPr lang="en-CA" dirty="0" smtClean="0"/>
          </a:p>
          <a:p>
            <a:r>
              <a:rPr lang="en-CA" dirty="0" smtClean="0"/>
              <a:t>Cons</a:t>
            </a:r>
          </a:p>
          <a:p>
            <a:pPr lvl="1"/>
            <a:r>
              <a:rPr lang="en-CA" dirty="0" smtClean="0"/>
              <a:t>Compiling programs takes time with some very large programs requiring hours to compile</a:t>
            </a:r>
          </a:p>
          <a:p>
            <a:pPr lvl="1"/>
            <a:r>
              <a:rPr lang="en-CA" dirty="0" smtClean="0"/>
              <a:t>Any tiny change in the source code requires the entire program to be recompiled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85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0475"/>
          </a:xfrm>
        </p:spPr>
        <p:txBody>
          <a:bodyPr/>
          <a:lstStyle/>
          <a:p>
            <a:pPr eaLnBrk="1" hangingPunct="1"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What is Python?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3713"/>
            <a:ext cx="9072562" cy="5562600"/>
          </a:xfrm>
        </p:spPr>
        <p:txBody>
          <a:bodyPr>
            <a:normAutofit fontScale="85000" lnSpcReduction="10000"/>
          </a:bodyPr>
          <a:lstStyle/>
          <a:p>
            <a:pPr marL="328613" indent="-328613" eaLnBrk="1" hangingPunct="1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</a:tabLst>
              <a:defRPr/>
            </a:pPr>
            <a:r>
              <a:rPr lang="en-US" dirty="0" smtClean="0"/>
              <a:t>Python is a language first created by Guido Van </a:t>
            </a:r>
            <a:r>
              <a:rPr lang="en-US" dirty="0" err="1" smtClean="0"/>
              <a:t>Rossum</a:t>
            </a:r>
            <a:r>
              <a:rPr lang="en-US" dirty="0" smtClean="0"/>
              <a:t>, a Dutch computer programmer.</a:t>
            </a:r>
          </a:p>
          <a:p>
            <a:pPr marL="328613" indent="-328613" eaLnBrk="1" hangingPunct="1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</a:tabLst>
              <a:defRPr/>
            </a:pPr>
            <a:r>
              <a:rPr lang="en-US" dirty="0" smtClean="0"/>
              <a:t>Python was originally released in 1989, and has gone through several major revisions (version </a:t>
            </a:r>
            <a:r>
              <a:rPr lang="en-US" dirty="0" smtClean="0"/>
              <a:t>3.6 </a:t>
            </a:r>
            <a:r>
              <a:rPr lang="en-US" dirty="0" smtClean="0"/>
              <a:t>as of </a:t>
            </a:r>
            <a:r>
              <a:rPr lang="en-US" dirty="0" smtClean="0"/>
              <a:t>2018)</a:t>
            </a:r>
            <a:endParaRPr lang="en-US" dirty="0" smtClean="0"/>
          </a:p>
          <a:p>
            <a:pPr marL="328613" indent="-328613" eaLnBrk="1" hangingPunct="1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</a:tabLst>
              <a:defRPr/>
            </a:pPr>
            <a:r>
              <a:rPr lang="en-US" dirty="0" smtClean="0"/>
              <a:t>Python continues to evolve to provide simpler syntax, improve the runtime of Python programs, and develop additional and better programming resources.</a:t>
            </a:r>
          </a:p>
          <a:p>
            <a:pPr marL="760413" lvl="1" indent="-328613" eaLnBrk="1" hangingPunct="1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</a:tabLst>
              <a:defRPr/>
            </a:pPr>
            <a:r>
              <a:rPr lang="en-US" dirty="0" smtClean="0"/>
              <a:t>Many professional programmers propose improvements to Python with Mr. Van </a:t>
            </a:r>
            <a:r>
              <a:rPr lang="en-US" dirty="0" err="1" smtClean="0"/>
              <a:t>Rossum</a:t>
            </a:r>
            <a:r>
              <a:rPr lang="en-US" dirty="0" smtClean="0"/>
              <a:t> having the final say as to whether a particular adjustment is accepted</a:t>
            </a:r>
          </a:p>
          <a:p>
            <a:pPr marL="328613" indent="-328613" eaLnBrk="1" hangingPunct="1">
              <a:spcBef>
                <a:spcPts val="8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</a:tabLst>
              <a:defRPr/>
            </a:pPr>
            <a:r>
              <a:rPr lang="en-US" dirty="0" smtClean="0"/>
              <a:t>Python is a language that has enjoyed international acceptance and continues to be a preferred language for both veteran and beginner programmers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Quick Footnote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Python currently supports two versions of the language: Python 2 and Python 3.  Programs written in Python 2 cannot run in a Python 3 environment and vice versa</a:t>
            </a:r>
          </a:p>
          <a:p>
            <a:pPr>
              <a:defRPr/>
            </a:pPr>
            <a:r>
              <a:rPr lang="en-US" dirty="0" smtClean="0"/>
              <a:t>Python 2</a:t>
            </a:r>
          </a:p>
          <a:p>
            <a:pPr lvl="1">
              <a:defRPr/>
            </a:pPr>
            <a:r>
              <a:rPr lang="en-US" dirty="0" smtClean="0"/>
              <a:t>Uses an older syntax of the language which include several “special case” features</a:t>
            </a:r>
          </a:p>
          <a:p>
            <a:pPr lvl="1">
              <a:defRPr/>
            </a:pPr>
            <a:r>
              <a:rPr lang="en-US" dirty="0" smtClean="0"/>
              <a:t>Is still currently supported due to the vast amount of commercial software relying on it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Python 3</a:t>
            </a:r>
          </a:p>
          <a:p>
            <a:pPr lvl="1">
              <a:defRPr/>
            </a:pPr>
            <a:r>
              <a:rPr lang="en-US" dirty="0" smtClean="0"/>
              <a:t>Uses a cleaner and more streamlined syntax thus </a:t>
            </a:r>
            <a:r>
              <a:rPr lang="en-US" dirty="0" smtClean="0"/>
              <a:t>eliminating most special cases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Is the main focus of the Python community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Our school uses Python </a:t>
            </a:r>
            <a:r>
              <a:rPr lang="en-US" dirty="0" smtClean="0"/>
              <a:t>3 since it is best starting point for future Python programmers.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An Integrated Development Environment (IDE) is a program that is used to help create meaningful source code.  Many IDEs include features such as:</a:t>
            </a:r>
          </a:p>
          <a:p>
            <a:pPr lvl="1">
              <a:defRPr/>
            </a:pPr>
            <a:r>
              <a:rPr lang="en-US" dirty="0" smtClean="0"/>
              <a:t>A text editing panel to write/edit source code</a:t>
            </a:r>
          </a:p>
          <a:p>
            <a:pPr lvl="1">
              <a:defRPr/>
            </a:pPr>
            <a:r>
              <a:rPr lang="en-US" dirty="0" smtClean="0"/>
              <a:t>Tools to make altering code simple and efficient</a:t>
            </a:r>
          </a:p>
          <a:p>
            <a:pPr lvl="1">
              <a:defRPr/>
            </a:pPr>
            <a:r>
              <a:rPr lang="en-US" dirty="0" smtClean="0"/>
              <a:t>File management tools to help organize your programs</a:t>
            </a:r>
          </a:p>
          <a:p>
            <a:pPr lvl="1">
              <a:defRPr/>
            </a:pPr>
            <a:r>
              <a:rPr lang="en-US" dirty="0" smtClean="0"/>
              <a:t>Code colorization to help identify keywords of the language, variable names, built-in functions, and highlight possible syntax errors</a:t>
            </a:r>
          </a:p>
          <a:p>
            <a:pPr lvl="1">
              <a:defRPr/>
            </a:pPr>
            <a:r>
              <a:rPr lang="en-US" dirty="0" smtClean="0"/>
              <a:t>Debugging tools to add breakpoints in your program and examine variable states mid-execution</a:t>
            </a:r>
          </a:p>
          <a:p>
            <a:pPr>
              <a:defRPr/>
            </a:pPr>
            <a:r>
              <a:rPr lang="en-US" dirty="0" smtClean="0"/>
              <a:t>For this course, we use Wing 101 as a simple, easy-to-use IDE for beginner programmers</a:t>
            </a:r>
          </a:p>
          <a:p>
            <a:pPr lvl="1">
              <a:defRPr/>
            </a:pPr>
            <a:r>
              <a:rPr lang="en-US" dirty="0" smtClean="0"/>
              <a:t>Wing 101 contains many features that make it a good IDE</a:t>
            </a:r>
          </a:p>
          <a:p>
            <a:pPr lvl="1">
              <a:defRPr/>
            </a:pPr>
            <a:r>
              <a:rPr lang="en-US" dirty="0" smtClean="0"/>
              <a:t>Wing 101 removes many features that are not necessary for beginner programmers (but useful for professional programmers)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771</Words>
  <Application>Microsoft Office PowerPoint</Application>
  <PresentationFormat>Custom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Wingdings</vt:lpstr>
      <vt:lpstr>Symbol</vt:lpstr>
      <vt:lpstr>Times New Roman</vt:lpstr>
      <vt:lpstr>Office Theme</vt:lpstr>
      <vt:lpstr>Introduction to Computer Programming</vt:lpstr>
      <vt:lpstr>Computer Model</vt:lpstr>
      <vt:lpstr>Source Code vs. Machine Code</vt:lpstr>
      <vt:lpstr>Interpreters &amp; Compilers</vt:lpstr>
      <vt:lpstr>Interpreter Pros/Cons</vt:lpstr>
      <vt:lpstr>Compiler Pros/Cons</vt:lpstr>
      <vt:lpstr>What is Python?</vt:lpstr>
      <vt:lpstr>A Quick Footnote about Python</vt:lpstr>
      <vt:lpstr>IDE</vt:lpstr>
      <vt:lpstr>Wing 101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</dc:title>
  <dc:creator>Lkdsb Lkdsb</dc:creator>
  <cp:lastModifiedBy>Joe Kuhn</cp:lastModifiedBy>
  <cp:revision>29</cp:revision>
  <dcterms:modified xsi:type="dcterms:W3CDTF">2018-02-20T15:26:04Z</dcterms:modified>
</cp:coreProperties>
</file>