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3" r:id="rId9"/>
    <p:sldId id="264" r:id="rId10"/>
    <p:sldId id="261" r:id="rId11"/>
    <p:sldId id="267" r:id="rId12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Arial Unicode MS" charset="0"/>
      </a:defRPr>
    </a:lvl1pPr>
    <a:lvl2pPr marL="4572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Arial Unicode MS" charset="0"/>
      </a:defRPr>
    </a:lvl2pPr>
    <a:lvl3pPr marL="9144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Arial Unicode MS" charset="0"/>
      </a:defRPr>
    </a:lvl3pPr>
    <a:lvl4pPr marL="1371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Arial Unicode MS" charset="0"/>
      </a:defRPr>
    </a:lvl4pPr>
    <a:lvl5pPr marL="18288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Arial Unicode MS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Arial Unicode MS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Arial Unicode MS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Arial Unicode MS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Arial Unicode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4339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4340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4341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4342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4343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4344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4345" name="AutoShape 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4346" name="AutoShape 9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Times New Roman" pitchFamily="16" charset="0"/>
                <a:cs typeface="Arial Unicode MS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3323" name="Rectangle 10"/>
          <p:cNvSpPr>
            <a:spLocks noGrp="1" noChangeArrowheads="1"/>
          </p:cNvSpPr>
          <p:nvPr>
            <p:ph type="sldImg"/>
          </p:nvPr>
        </p:nvSpPr>
        <p:spPr bwMode="auto">
          <a:xfrm>
            <a:off x="-11798300" y="-11796713"/>
            <a:ext cx="11784012" cy="12477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9" name="Rectangle 11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07209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4339" name="Rectangle 2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72113" cy="41005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5363" name="Rectangle 2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72113" cy="41005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6387" name="Rectangle 2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72113" cy="41005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7411" name="Rectangle 2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72113" cy="41005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-11798300" y="-11796713"/>
            <a:ext cx="11798300" cy="124920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8435" name="Rectangle 2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72113" cy="41005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9459" name="Rectangle 2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72113" cy="41005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-14224000" y="-11796713"/>
            <a:ext cx="16637000" cy="124793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72113" cy="4010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-11798300" y="-11796713"/>
            <a:ext cx="11798300" cy="124920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21507" name="Rectangle 2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72113" cy="41005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8788B-2B30-479F-A571-F575197933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7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DC210-1CF7-4475-BA2A-C55B29846A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9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03988" y="609600"/>
            <a:ext cx="1938337" cy="5470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65788" cy="5470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08F6C-416F-43FA-ABF6-A1EC88686C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2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56525" cy="1127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478D8-6745-4AC0-B56C-B029CE0B8E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8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25075-3742-4F1D-8CDE-45FA75D211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5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2302C-7692-47AF-AECD-C440AA2A6B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4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2063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981200"/>
            <a:ext cx="3802062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091EF-A1E1-4721-B163-99078079A1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3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F9FC7-27F6-4988-B70C-69EE639489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6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FDF03-B37C-4ED7-924D-3E458D4C36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5A18E-10E8-4F05-9941-FEBC1D0CCF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5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02F28-4960-4D9D-BB4B-9B04B9D202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5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65DAB-3788-4FAB-B274-D77EA2888F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1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5652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565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8891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cs typeface="Arial Unicode MS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797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cs typeface="Arial Unicode MS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8891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cs typeface="Arial Unicode MS" pitchFamily="32" charset="0"/>
              </a:defRPr>
            </a:lvl1pPr>
          </a:lstStyle>
          <a:p>
            <a:pPr>
              <a:defRPr/>
            </a:pPr>
            <a:fld id="{60F33D90-F1CF-40C6-9F9D-6D6957ABD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cs typeface="Arial Unicode MS" pitchFamily="32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cs typeface="Arial Unicode MS" pitchFamily="32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cs typeface="Arial Unicode MS" pitchFamily="32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cs typeface="Arial Unicode MS" pitchFamily="32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cs typeface="Arial Unicode MS" pitchFamily="32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cs typeface="Arial Unicode MS" pitchFamily="32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cs typeface="Arial Unicode MS" pitchFamily="32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cs typeface="Arial Unicode MS" pitchFamily="32" charset="0"/>
        </a:defRPr>
      </a:lvl9pPr>
    </p:titleStyle>
    <p:bodyStyle>
      <a:lvl1pPr marL="327025" indent="-327025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27075" indent="-269875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Variables in Python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63550"/>
            <a:ext cx="7770813" cy="14351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Numeric Examples</a:t>
            </a: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3999"/>
            <a:ext cx="4648200" cy="3427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5181600"/>
            <a:ext cx="3798849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Non-numeric examples</a:t>
            </a: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52856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724400"/>
            <a:ext cx="6569122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54050"/>
            <a:ext cx="7772400" cy="1054100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What is a variable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03688"/>
          </a:xfrm>
        </p:spPr>
        <p:txBody>
          <a:bodyPr lIns="0" tIns="0" rIns="0" bIns="0"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A variable is a piece of memory set aside in RAM to store data.  Data can be numbers, strings (of letters), single characters, True/False, or combinations of the above.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Variables are used to store important data that you want to track throughout your program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54050"/>
            <a:ext cx="7772400" cy="1054100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Parts of a Variable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21150"/>
          </a:xfrm>
        </p:spPr>
        <p:txBody>
          <a:bodyPr lIns="0" tIns="0" rIns="0" bIns="0"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All variables have 3 main parts: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The variable </a:t>
            </a:r>
            <a:r>
              <a:rPr lang="en-US" altLang="en-US" b="1" smtClean="0"/>
              <a:t>name</a:t>
            </a:r>
            <a:r>
              <a:rPr lang="en-US" altLang="en-US" smtClean="0"/>
              <a:t> is the keyword used to identify the location in memory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The variable's </a:t>
            </a:r>
            <a:r>
              <a:rPr lang="en-US" altLang="en-US" b="1" smtClean="0"/>
              <a:t>value</a:t>
            </a:r>
            <a:r>
              <a:rPr lang="en-US" altLang="en-US" smtClean="0"/>
              <a:t> is the actual data the variable is currently storing.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The variable </a:t>
            </a:r>
            <a:r>
              <a:rPr lang="en-US" altLang="en-US" b="1" smtClean="0"/>
              <a:t>type</a:t>
            </a:r>
            <a:r>
              <a:rPr lang="en-US" altLang="en-US" smtClean="0"/>
              <a:t> tells Python how to interpret the data stored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Variable Types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eaLnBrk="1" hangingPunct="1"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400" b="1" smtClean="0"/>
              <a:t>int</a:t>
            </a:r>
            <a:r>
              <a:rPr lang="en-US" altLang="en-US" sz="2400" smtClean="0"/>
              <a:t> (for integer)</a:t>
            </a:r>
            <a:r>
              <a:rPr lang="ar-SA" altLang="en-US" sz="2400" smtClean="0"/>
              <a:t>‏</a:t>
            </a:r>
            <a:endParaRPr lang="en-US" altLang="en-US" sz="2400" smtClean="0"/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400" smtClean="0"/>
              <a:t>stores whole numbers (no decimals).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400" b="1" smtClean="0"/>
              <a:t>float</a:t>
            </a:r>
            <a:r>
              <a:rPr lang="en-US" altLang="en-US" sz="2400" smtClean="0"/>
              <a:t> (for floating point)</a:t>
            </a:r>
            <a:r>
              <a:rPr lang="ar-SA" altLang="en-US" sz="2400" smtClean="0"/>
              <a:t>‏</a:t>
            </a:r>
            <a:endParaRPr lang="en-US" altLang="en-US" sz="2400" smtClean="0"/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400" smtClean="0"/>
              <a:t>stores numbers with decimals.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400" b="1" smtClean="0"/>
              <a:t>str </a:t>
            </a:r>
            <a:r>
              <a:rPr lang="en-US" altLang="en-US" sz="2400" smtClean="0"/>
              <a:t>(for strings)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400" smtClean="0"/>
              <a:t>stores a sequence of 0 or more characters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400" b="1" smtClean="0"/>
              <a:t>bool</a:t>
            </a:r>
            <a:endParaRPr lang="en-US" altLang="en-US" sz="2400" smtClean="0"/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400" smtClean="0"/>
              <a:t>stores either the keyword </a:t>
            </a:r>
            <a:r>
              <a:rPr lang="en-US" altLang="en-US" sz="2400" b="1" smtClean="0"/>
              <a:t>True</a:t>
            </a:r>
            <a:r>
              <a:rPr lang="en-US" altLang="en-US" sz="2400" smtClean="0"/>
              <a:t> or </a:t>
            </a:r>
            <a:r>
              <a:rPr lang="en-US" altLang="en-US" sz="2400" b="1" smtClean="0"/>
              <a:t>False</a:t>
            </a:r>
            <a:endParaRPr lang="en-US" altLang="en-US" sz="2400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Declaring Variables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85800" y="2819400"/>
            <a:ext cx="7756525" cy="3260725"/>
          </a:xfrm>
        </p:spPr>
        <p:txBody>
          <a:bodyPr/>
          <a:lstStyle/>
          <a:p>
            <a:pPr eaLnBrk="1" hangingPunct="1"/>
            <a:r>
              <a:rPr lang="en-US" altLang="en-US" smtClean="0"/>
              <a:t>Python automatically allocates storage space each time a new variable is created.</a:t>
            </a:r>
          </a:p>
          <a:p>
            <a:pPr eaLnBrk="1" hangingPunct="1"/>
            <a:r>
              <a:rPr lang="en-US" altLang="en-US" smtClean="0"/>
              <a:t>Python determines a variable </a:t>
            </a:r>
            <a:r>
              <a:rPr lang="en-US" altLang="en-US" b="1" smtClean="0"/>
              <a:t>type</a:t>
            </a:r>
            <a:r>
              <a:rPr lang="en-US" altLang="en-US" smtClean="0"/>
              <a:t> based on the data assigned to it</a:t>
            </a:r>
          </a:p>
          <a:p>
            <a:pPr eaLnBrk="1" hangingPunct="1"/>
            <a:r>
              <a:rPr lang="en-US" altLang="en-US" smtClean="0"/>
              <a:t>Python has tools to convert data from one type to another (more on this later)</a:t>
            </a:r>
          </a:p>
        </p:txBody>
      </p:sp>
      <p:pic>
        <p:nvPicPr>
          <p:cNvPr id="61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3882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Modifying Variables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sz="2800" dirty="0" smtClean="0"/>
              <a:t>Once a variable is declared, it exists for the life of the program</a:t>
            </a:r>
            <a:r>
              <a:rPr lang="en-US" sz="2800" dirty="0" smtClean="0"/>
              <a:t>.  (Python does allow you to delete variables if you need to)</a:t>
            </a:r>
            <a:endParaRPr lang="en-US" sz="2800" dirty="0" smtClean="0"/>
          </a:p>
          <a:p>
            <a:pPr eaLnBrk="1" hangingPunct="1">
              <a:defRPr/>
            </a:pPr>
            <a:r>
              <a:rPr lang="en-US" sz="2800" dirty="0" smtClean="0"/>
              <a:t>You can change the value of a variable at any point in your program by using the assignment (=) operator.</a:t>
            </a:r>
          </a:p>
          <a:p>
            <a:pPr lvl="1" eaLnBrk="1" hangingPunct="1">
              <a:defRPr/>
            </a:pPr>
            <a:r>
              <a:rPr lang="en-US" sz="2400" dirty="0" smtClean="0"/>
              <a:t>Example</a:t>
            </a:r>
          </a:p>
          <a:p>
            <a:pPr marL="457200" lvl="1" indent="0" eaLnBrk="1" hangingPunct="1">
              <a:buFont typeface="Times New Roman" pitchFamily="16" charset="0"/>
              <a:buNone/>
              <a:defRPr/>
            </a:pPr>
            <a:r>
              <a:rPr lang="en-US" sz="2400" dirty="0" smtClean="0"/>
              <a:t>n = 12 </a:t>
            </a:r>
            <a:r>
              <a:rPr lang="en-US" sz="2400" dirty="0" smtClean="0">
                <a:solidFill>
                  <a:srgbClr val="33CC33"/>
                </a:solidFill>
              </a:rPr>
              <a:t># n is a new </a:t>
            </a:r>
            <a:r>
              <a:rPr lang="en-US" sz="2400" dirty="0" err="1" smtClean="0">
                <a:solidFill>
                  <a:srgbClr val="33CC33"/>
                </a:solidFill>
              </a:rPr>
              <a:t>int</a:t>
            </a:r>
            <a:r>
              <a:rPr lang="en-US" sz="2400" dirty="0" smtClean="0">
                <a:solidFill>
                  <a:srgbClr val="33CC33"/>
                </a:solidFill>
              </a:rPr>
              <a:t> variable and is assigned the value 12</a:t>
            </a:r>
          </a:p>
          <a:p>
            <a:pPr marL="457200" lvl="1" indent="0" eaLnBrk="1" hangingPunct="1">
              <a:buFont typeface="Times New Roman" pitchFamily="16" charset="0"/>
              <a:buNone/>
              <a:defRPr/>
            </a:pPr>
            <a:r>
              <a:rPr lang="en-US" sz="2400" dirty="0" smtClean="0"/>
              <a:t>n = n * 3 </a:t>
            </a:r>
            <a:r>
              <a:rPr lang="en-US" sz="2400" dirty="0" smtClean="0">
                <a:solidFill>
                  <a:srgbClr val="33CC33"/>
                </a:solidFill>
              </a:rPr>
              <a:t># n is now 3 times its old value (n = 36)</a:t>
            </a:r>
          </a:p>
          <a:p>
            <a:pPr marL="457200" lvl="1" indent="0" eaLnBrk="1" hangingPunct="1">
              <a:buFont typeface="Times New Roman" pitchFamily="16" charset="0"/>
              <a:buNone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n = ‘thirty’ </a:t>
            </a:r>
            <a:r>
              <a:rPr lang="en-US" sz="2400" dirty="0" smtClean="0">
                <a:solidFill>
                  <a:srgbClr val="33CC33"/>
                </a:solidFill>
              </a:rPr>
              <a:t># n is now a string with the value ‘thirty’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Accumulator operators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Python supports special operators: +=, -=, *=, /=, //=, %=, **= which modify the left-hand variable by the right-hand amount</a:t>
            </a:r>
          </a:p>
          <a:p>
            <a:pPr eaLnBrk="1" hangingPunct="1">
              <a:defRPr/>
            </a:pPr>
            <a:r>
              <a:rPr lang="en-US" dirty="0" smtClean="0"/>
              <a:t>Example</a:t>
            </a:r>
          </a:p>
          <a:p>
            <a:pPr marL="457200" lvl="1" indent="0" eaLnBrk="1" hangingPunct="1">
              <a:buFont typeface="Times New Roman" pitchFamily="16" charset="0"/>
              <a:buNone/>
              <a:defRPr/>
            </a:pPr>
            <a:r>
              <a:rPr lang="en-US" dirty="0" smtClean="0"/>
              <a:t>r = 17.5 </a:t>
            </a:r>
            <a:r>
              <a:rPr lang="en-US" dirty="0" smtClean="0">
                <a:solidFill>
                  <a:srgbClr val="33CC33"/>
                </a:solidFill>
              </a:rPr>
              <a:t># r is a new float variable and assigned the value 17.5</a:t>
            </a:r>
          </a:p>
          <a:p>
            <a:pPr marL="457200" lvl="1" indent="0" eaLnBrk="1" hangingPunct="1">
              <a:buFont typeface="Times New Roman" pitchFamily="16" charset="0"/>
              <a:buNone/>
              <a:defRPr/>
            </a:pPr>
            <a:r>
              <a:rPr lang="en-US" dirty="0" smtClean="0"/>
              <a:t>r += 32 </a:t>
            </a:r>
            <a:r>
              <a:rPr lang="en-US" dirty="0" smtClean="0">
                <a:solidFill>
                  <a:srgbClr val="33CC33"/>
                </a:solidFill>
              </a:rPr>
              <a:t># r is increased by 32.  r = 49.5</a:t>
            </a:r>
          </a:p>
          <a:p>
            <a:pPr marL="457200" lvl="1" indent="0" eaLnBrk="1" hangingPunct="1">
              <a:buFont typeface="Times New Roman" pitchFamily="16" charset="0"/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r -= 27.25 </a:t>
            </a:r>
            <a:r>
              <a:rPr lang="en-US" dirty="0" smtClean="0">
                <a:solidFill>
                  <a:srgbClr val="33CC33"/>
                </a:solidFill>
              </a:rPr>
              <a:t># r is decreased by 27.25.  r = 22.25</a:t>
            </a:r>
          </a:p>
          <a:p>
            <a:pPr marL="457200" lvl="1" indent="0" eaLnBrk="1" hangingPunct="1">
              <a:buFont typeface="Times New Roman" pitchFamily="16" charset="0"/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r *= 2</a:t>
            </a:r>
            <a:r>
              <a:rPr lang="en-US" dirty="0" smtClean="0">
                <a:solidFill>
                  <a:srgbClr val="33CC33"/>
                </a:solidFill>
              </a:rPr>
              <a:t> # r is now twice its old value. r = 44.5</a:t>
            </a:r>
          </a:p>
          <a:p>
            <a:pPr marL="457200" lvl="1" indent="0" eaLnBrk="1" hangingPunct="1">
              <a:buFont typeface="Times New Roman" pitchFamily="16" charset="0"/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r /= 5 </a:t>
            </a:r>
            <a:r>
              <a:rPr lang="en-US" dirty="0" smtClean="0">
                <a:solidFill>
                  <a:srgbClr val="33CC33"/>
                </a:solidFill>
              </a:rPr>
              <a:t># r is now 1/5 its old value.  r = 8.9</a:t>
            </a:r>
          </a:p>
          <a:p>
            <a:pPr lvl="1" eaLnBrk="1" hangingPunct="1">
              <a:defRPr/>
            </a:pPr>
            <a:endParaRPr lang="en-US" dirty="0" smtClean="0">
              <a:solidFill>
                <a:srgbClr val="33CC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Conventions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640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700" smtClean="0"/>
              <a:t>All variable names will begin with a </a:t>
            </a:r>
            <a:r>
              <a:rPr lang="en-US" altLang="en-US" sz="2700" b="1" smtClean="0"/>
              <a:t>lower-case</a:t>
            </a:r>
            <a:r>
              <a:rPr lang="en-US" altLang="en-US" sz="2700" smtClean="0"/>
              <a:t> letter followed by 0 or more letters, numbers, or the underscore ( _ )</a:t>
            </a:r>
            <a:r>
              <a:rPr lang="ar-SA" altLang="en-US" sz="2700" smtClean="0"/>
              <a:t>‏</a:t>
            </a:r>
            <a:r>
              <a:rPr lang="en-US" altLang="en-US" sz="2700" smtClean="0"/>
              <a:t> and never end with an underscore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700" smtClean="0"/>
              <a:t>Variable names should be descriptive (i.e. the name of the variable should indicate what the data it stores represents)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700" smtClean="0"/>
              <a:t>All newly declared variables will have a brief </a:t>
            </a:r>
            <a:r>
              <a:rPr lang="en-US" altLang="en-US" sz="2700" smtClean="0">
                <a:solidFill>
                  <a:srgbClr val="00FF00"/>
                </a:solidFill>
              </a:rPr>
              <a:t>comment</a:t>
            </a:r>
            <a:r>
              <a:rPr lang="en-US" altLang="en-US" sz="2700" smtClean="0"/>
              <a:t> after it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700" smtClean="0"/>
              <a:t>Variable names will </a:t>
            </a:r>
            <a:r>
              <a:rPr lang="en-US" altLang="en-US" sz="2700" b="1" i="1" u="sng" smtClean="0"/>
              <a:t>never</a:t>
            </a:r>
            <a:r>
              <a:rPr lang="en-US" altLang="en-US" sz="2700" smtClean="0"/>
              <a:t> replace keywords or built-in functions like </a:t>
            </a:r>
            <a:r>
              <a:rPr lang="en-US" altLang="en-US" sz="2700" b="1" smtClean="0"/>
              <a:t>print </a:t>
            </a:r>
            <a:r>
              <a:rPr lang="en-US" altLang="en-US" sz="2700" smtClean="0"/>
              <a:t>or </a:t>
            </a:r>
            <a:r>
              <a:rPr lang="en-US" altLang="en-US" sz="2700" i="1" smtClean="0"/>
              <a:t>max</a:t>
            </a:r>
            <a:endParaRPr lang="en-US" altLang="en-US" sz="2700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Conventions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idx="1"/>
          </p:nvPr>
        </p:nvSpPr>
        <p:spPr/>
        <p:txBody>
          <a:bodyPr lIns="0" tIns="0" rIns="0" bIns="0"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Good variable names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m, n, x, y, z, (etc)</a:t>
            </a:r>
            <a:r>
              <a:rPr lang="ar-SA" altLang="en-US" smtClean="0"/>
              <a:t>‏</a:t>
            </a:r>
            <a:r>
              <a:rPr lang="en-US" altLang="en-US" smtClean="0"/>
              <a:t> -- </a:t>
            </a:r>
            <a:r>
              <a:rPr lang="en-US" altLang="en-US" i="1" smtClean="0"/>
              <a:t>for casual/temporary data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a1, a2, a3, a4, ... -- </a:t>
            </a:r>
            <a:r>
              <a:rPr lang="en-US" altLang="en-US" i="1" smtClean="0"/>
              <a:t>for related sequences of data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price, total, count, num_baseballs, stockValue, wordLength – </a:t>
            </a:r>
            <a:r>
              <a:rPr lang="en-US" altLang="en-US" i="1" smtClean="0"/>
              <a:t>for variables that store meaningful data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Arial Unicode MS"/>
      </a:majorFont>
      <a:minorFont>
        <a:latin typeface="Times New Roman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Arial Unicode M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Arial Unicode MS" pitchFamily="32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534</Words>
  <Application>Microsoft Office PowerPoint</Application>
  <PresentationFormat>On-screen Show (4:3)</PresentationFormat>
  <Paragraphs>49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Times New Roman</vt:lpstr>
      <vt:lpstr>Arial Unicode MS</vt:lpstr>
      <vt:lpstr>Arial</vt:lpstr>
      <vt:lpstr>Office Theme</vt:lpstr>
      <vt:lpstr>Variables in Python</vt:lpstr>
      <vt:lpstr>What is a variable</vt:lpstr>
      <vt:lpstr>Parts of a Variable</vt:lpstr>
      <vt:lpstr>Variable Types</vt:lpstr>
      <vt:lpstr>Declaring Variables</vt:lpstr>
      <vt:lpstr>Modifying Variables</vt:lpstr>
      <vt:lpstr>Accumulator operators</vt:lpstr>
      <vt:lpstr>Conventions</vt:lpstr>
      <vt:lpstr>Conventions</vt:lpstr>
      <vt:lpstr>Numeric Examples</vt:lpstr>
      <vt:lpstr>Non-numeric 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lkdsbuser</dc:creator>
  <cp:lastModifiedBy>Joe Kuhn</cp:lastModifiedBy>
  <cp:revision>18</cp:revision>
  <dcterms:modified xsi:type="dcterms:W3CDTF">2018-02-21T15:12:57Z</dcterms:modified>
</cp:coreProperties>
</file>