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65" r:id="rId10"/>
  </p:sldIdLst>
  <p:sldSz cx="9144000" cy="6858000" type="screen4x3"/>
  <p:notesSz cx="6858000" cy="9144000"/>
  <p:defaultTextStyle>
    <a:defPPr>
      <a:defRPr lang="en-GB"/>
    </a:defPPr>
    <a:lvl1pPr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1pPr>
    <a:lvl2pPr marL="4572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2pPr>
    <a:lvl3pPr marL="9144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3pPr>
    <a:lvl4pPr marL="13716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4pPr>
    <a:lvl5pPr marL="18288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1267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1268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1269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1270" name="Rectangle 5"/>
          <p:cNvSpPr>
            <a:spLocks noGrp="1" noChangeArrowheads="1"/>
          </p:cNvSpPr>
          <p:nvPr>
            <p:ph type="sldImg"/>
          </p:nvPr>
        </p:nvSpPr>
        <p:spPr bwMode="auto">
          <a:xfrm>
            <a:off x="0" y="-6470650"/>
            <a:ext cx="0" cy="143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4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8463" cy="410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8390100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 hangingPunct="0">
              <a:spcBef>
                <a:spcPct val="30000"/>
              </a:spcBef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 hangingPunct="0">
              <a:spcBef>
                <a:spcPct val="30000"/>
              </a:spcBef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 hangingPunct="0">
              <a:spcBef>
                <a:spcPct val="30000"/>
              </a:spcBef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 hangingPunct="0">
              <a:spcBef>
                <a:spcPct val="30000"/>
              </a:spcBef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en-US" altLang="en-US" sz="1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291" name="Rectangle 2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0" y="-6470650"/>
            <a:ext cx="1588" cy="14333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 hangingPunct="0">
              <a:spcBef>
                <a:spcPct val="30000"/>
              </a:spcBef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 hangingPunct="0">
              <a:spcBef>
                <a:spcPct val="30000"/>
              </a:spcBef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 hangingPunct="0">
              <a:spcBef>
                <a:spcPct val="30000"/>
              </a:spcBef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 hangingPunct="0">
              <a:spcBef>
                <a:spcPct val="30000"/>
              </a:spcBef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en-US" altLang="en-US" sz="1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315" name="Rectangle 2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0" y="-6470650"/>
            <a:ext cx="1588" cy="14333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 hangingPunct="0">
              <a:spcBef>
                <a:spcPct val="30000"/>
              </a:spcBef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 hangingPunct="0">
              <a:spcBef>
                <a:spcPct val="30000"/>
              </a:spcBef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 hangingPunct="0">
              <a:spcBef>
                <a:spcPct val="30000"/>
              </a:spcBef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 hangingPunct="0">
              <a:spcBef>
                <a:spcPct val="30000"/>
              </a:spcBef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en-US" altLang="en-US" sz="1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339" name="Rectangle 2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0" y="-6470650"/>
            <a:ext cx="1588" cy="14333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 hangingPunct="0">
              <a:spcBef>
                <a:spcPct val="30000"/>
              </a:spcBef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 hangingPunct="0">
              <a:spcBef>
                <a:spcPct val="30000"/>
              </a:spcBef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 hangingPunct="0">
              <a:spcBef>
                <a:spcPct val="30000"/>
              </a:spcBef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 hangingPunct="0">
              <a:spcBef>
                <a:spcPct val="30000"/>
              </a:spcBef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en-US" altLang="en-US" sz="1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5363" name="Rectangle 2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0" y="-6470650"/>
            <a:ext cx="1588" cy="14333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 hangingPunct="0">
              <a:spcBef>
                <a:spcPct val="30000"/>
              </a:spcBef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 hangingPunct="0">
              <a:spcBef>
                <a:spcPct val="30000"/>
              </a:spcBef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 hangingPunct="0">
              <a:spcBef>
                <a:spcPct val="30000"/>
              </a:spcBef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 hangingPunct="0">
              <a:spcBef>
                <a:spcPct val="30000"/>
              </a:spcBef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en-US" altLang="en-US" sz="1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6387" name="Rectangle 2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0" y="-6470650"/>
            <a:ext cx="1588" cy="14333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 hangingPunct="0">
              <a:spcBef>
                <a:spcPct val="30000"/>
              </a:spcBef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 hangingPunct="0">
              <a:spcBef>
                <a:spcPct val="30000"/>
              </a:spcBef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 hangingPunct="0">
              <a:spcBef>
                <a:spcPct val="30000"/>
              </a:spcBef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 hangingPunct="0">
              <a:spcBef>
                <a:spcPct val="30000"/>
              </a:spcBef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en-US" altLang="en-US" sz="1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7411" name="Rectangle 2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0" y="-6470650"/>
            <a:ext cx="1588" cy="14333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 hangingPunct="0">
              <a:spcBef>
                <a:spcPct val="30000"/>
              </a:spcBef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 hangingPunct="0">
              <a:spcBef>
                <a:spcPct val="30000"/>
              </a:spcBef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 hangingPunct="0">
              <a:spcBef>
                <a:spcPct val="30000"/>
              </a:spcBef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 hangingPunct="0">
              <a:spcBef>
                <a:spcPct val="30000"/>
              </a:spcBef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en-US" altLang="en-US" sz="1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8435" name="Rectangle 2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0050" cy="41084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7C354-19E1-41CC-9E11-2C8D05FE7C7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33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2837C-8A41-4CCD-983F-ADD55D4C174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811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74638"/>
            <a:ext cx="2054225" cy="58435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5038" cy="58435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63B9E-5D79-46D1-A827-C840C89088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338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1663" cy="11350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73CBD-B952-4E67-BE1C-2D60510BAFF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63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C0CCE-7D66-45E7-BE95-E75267ACE2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14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F363-1D75-42D9-B477-FE2EEEFFEF6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23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3838" cy="4518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600200"/>
            <a:ext cx="4035425" cy="4518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7602B9-8AB5-485E-BA3D-82B19013733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46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7406A-B358-43B9-BDD5-D2836EABF8F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38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0EBFA-CF8A-4072-9607-12503FD5B4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29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DCADE-3DCD-4C65-A116-74733EE1F3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02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B2DAB-3768-4DF2-AF14-7A56B62C79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44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E13924-1E57-4C14-85A4-0E6A1B5BC6B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58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1663" cy="113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1663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256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630061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876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Clr>
                <a:srgbClr val="630061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256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630061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9B29594-6EA0-4343-BF5C-79B189BE282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cs typeface="Arial Unicode MS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cs typeface="Arial Unicode MS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cs typeface="Arial Unicode MS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cs typeface="Arial Unicode MS" charset="0"/>
        </a:defRPr>
      </a:lvl5pPr>
      <a:lvl6pPr marL="4572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cs typeface="Arial Unicode MS" charset="0"/>
        </a:defRPr>
      </a:lvl6pPr>
      <a:lvl7pPr marL="9144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cs typeface="Arial Unicode MS" charset="0"/>
        </a:defRPr>
      </a:lvl7pPr>
      <a:lvl8pPr marL="13716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cs typeface="Arial Unicode MS" charset="0"/>
        </a:defRPr>
      </a:lvl8pPr>
      <a:lvl9pPr marL="18288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cs typeface="Arial Unicode MS" charset="0"/>
        </a:defRPr>
      </a:lvl9pPr>
    </p:titleStyle>
    <p:bodyStyle>
      <a:lvl1pPr marL="334963" indent="-334963" algn="l" defTabSz="457200" rtl="0" eaLnBrk="0" fontAlgn="base" hangingPunct="0">
        <a:lnSpc>
          <a:spcPct val="93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35013" indent="-277813" algn="l" defTabSz="457200" rtl="0" eaLnBrk="0" fontAlgn="base" hangingPunct="0">
        <a:lnSpc>
          <a:spcPct val="93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mtClean="0"/>
              <a:t>Documentation &amp; Error Checking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4108450"/>
            <a:ext cx="6400800" cy="1757363"/>
          </a:xfrm>
        </p:spPr>
        <p:txBody>
          <a:bodyPr lIns="0" tIns="0" rIns="0" bIns="0" anchor="ctr"/>
          <a:lstStyle/>
          <a:p>
            <a:pPr marL="0" indent="0" algn="ctr" eaLnBrk="1" hangingPunct="1">
              <a:buFont typeface="Arial" charset="0"/>
              <a:buNone/>
            </a:pPr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19088"/>
            <a:ext cx="8228013" cy="105092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Why Document?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8013" cy="4435475"/>
          </a:xfrm>
        </p:spPr>
        <p:txBody>
          <a:bodyPr lIns="0" tIns="0" rIns="0" bIns="0"/>
          <a:lstStyle/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Identify the program as </a:t>
            </a:r>
            <a:r>
              <a:rPr lang="en-GB" altLang="en-US" u="sng" smtClean="0"/>
              <a:t>your program</a:t>
            </a:r>
            <a:r>
              <a:rPr lang="en-GB" altLang="en-US" smtClean="0"/>
              <a:t> with </a:t>
            </a:r>
            <a:r>
              <a:rPr lang="en-GB" altLang="en-US" u="sng" smtClean="0"/>
              <a:t>your name</a:t>
            </a:r>
            <a:r>
              <a:rPr lang="en-GB" altLang="en-US" smtClean="0"/>
              <a:t> on it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Provide a brief description of what your program is supposed to do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Explain variable usage and what the information stored represents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Explain how large chunks of code work.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19088"/>
            <a:ext cx="8228013" cy="105092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How to Document in Python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8013" cy="4435475"/>
          </a:xfrm>
        </p:spPr>
        <p:txBody>
          <a:bodyPr lIns="0" tIns="0" rIns="0" bIns="0">
            <a:normAutofit lnSpcReduction="10000"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altLang="en-US" dirty="0" smtClean="0"/>
              <a:t>Python’s philosophy is that code documentation is quick and contains brief explanations about the code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altLang="en-US" dirty="0" smtClean="0"/>
              <a:t>Guido Van </a:t>
            </a:r>
            <a:r>
              <a:rPr lang="en-US" altLang="en-US" dirty="0" err="1" smtClean="0"/>
              <a:t>Rossum</a:t>
            </a:r>
            <a:r>
              <a:rPr lang="en-US" altLang="en-US" dirty="0" smtClean="0"/>
              <a:t>, the creator of Python, believes that programmers examine the code to decipher what it does rather than read lengthy documentation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altLang="en-US" dirty="0" smtClean="0"/>
              <a:t># (pound)</a:t>
            </a:r>
            <a:r>
              <a:rPr lang="ar-SA" altLang="en-US" dirty="0" smtClean="0"/>
              <a:t>‏</a:t>
            </a:r>
            <a:endParaRPr lang="en-US" altLang="en-US" dirty="0" smtClean="0"/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altLang="en-US" dirty="0" smtClean="0"/>
              <a:t>Everything typed after # is considered documentation and will be ignored by Python until the start of the next line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19088"/>
            <a:ext cx="8226425" cy="1049337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Error Checking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6425" cy="4432300"/>
          </a:xfrm>
        </p:spPr>
        <p:txBody>
          <a:bodyPr lIns="0" tIns="0" rIns="0" bIns="0"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/>
              <a:t>Before submitting any programs, it is important to ensure the following: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/>
              <a:t>Your program </a:t>
            </a:r>
            <a:r>
              <a:rPr lang="en-US" altLang="en-US" b="1" smtClean="0"/>
              <a:t>executes</a:t>
            </a:r>
            <a:r>
              <a:rPr lang="en-US" altLang="en-US" smtClean="0"/>
              <a:t> (you can run the program)</a:t>
            </a:r>
            <a:r>
              <a:rPr lang="ar-SA" altLang="en-US" smtClean="0"/>
              <a:t>‏</a:t>
            </a:r>
            <a:endParaRPr lang="en-US" altLang="en-US" smtClean="0"/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/>
              <a:t>You test your program with several input examples and double-check the output is what you expect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/>
              <a:t>Your input/output is similar to any sample input/output provided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19088"/>
            <a:ext cx="8226425" cy="1049337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Types of Errors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6425" cy="4432300"/>
          </a:xfrm>
        </p:spPr>
        <p:txBody>
          <a:bodyPr lIns="0" tIns="0" rIns="0" bIns="0">
            <a:normAutofit fontScale="92500" lnSpcReduction="10000"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altLang="en-US" dirty="0" smtClean="0"/>
              <a:t>There are two basic types of errors you can have in your program: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altLang="en-US" b="1" dirty="0" smtClean="0"/>
              <a:t>Syntax Errors </a:t>
            </a:r>
            <a:r>
              <a:rPr lang="en-US" altLang="en-US" dirty="0" smtClean="0"/>
              <a:t>are errors in your code that prevent your program from </a:t>
            </a:r>
            <a:r>
              <a:rPr lang="en-CA" altLang="en-US" dirty="0" smtClean="0"/>
              <a:t>executing</a:t>
            </a:r>
          </a:p>
          <a:p>
            <a:pPr lvl="2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CA" altLang="en-US" dirty="0" smtClean="0"/>
              <a:t>Wing 101 will underline portions of Python code that it can identify as a syntax error.  However, the fix to that error may be located at an earlier part of your code</a:t>
            </a:r>
            <a:endParaRPr lang="en-US" altLang="en-US" dirty="0" smtClean="0"/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altLang="en-US" b="1" dirty="0" smtClean="0"/>
              <a:t>Logic Errors</a:t>
            </a:r>
            <a:r>
              <a:rPr lang="en-US" altLang="en-US" dirty="0" smtClean="0"/>
              <a:t> are errors in your code that cause your program to behave in unexpected and incorrect ways.</a:t>
            </a:r>
          </a:p>
          <a:p>
            <a:pPr lvl="2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US" altLang="en-US" dirty="0" smtClean="0"/>
              <a:t>Your program will still runs with logic errors, but your program does not run the way it </a:t>
            </a:r>
            <a:r>
              <a:rPr lang="en-US" altLang="en-US" u="sng" dirty="0" smtClean="0"/>
              <a:t>should.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19088"/>
            <a:ext cx="8226425" cy="1049337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Common Syntax Errors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6425" cy="4432300"/>
          </a:xfrm>
        </p:spPr>
        <p:txBody>
          <a:bodyPr lIns="0" tIns="0" rIns="0" bIns="0"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/>
              <a:t>Mismatched brackets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/>
              <a:t>Improper indentation (more on this next unit)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 smtClean="0"/>
              <a:t>Misspelling of keywords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Syntax Error Example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 smtClean="0"/>
              <a:t>Python identifies syntax errors by underlining them in red</a:t>
            </a:r>
          </a:p>
          <a:p>
            <a:r>
              <a:rPr lang="en-US" altLang="en-US" dirty="0" smtClean="0"/>
              <a:t>Attempting to run a program with a syntax error causes Python to print an error </a:t>
            </a:r>
            <a:r>
              <a:rPr lang="en-US" altLang="en-US" dirty="0" smtClean="0"/>
              <a:t>message</a:t>
            </a:r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10000"/>
            <a:ext cx="3872564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334000"/>
            <a:ext cx="57245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19088"/>
            <a:ext cx="8226425" cy="1049337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Example of a Logic Error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685800" y="4800600"/>
            <a:ext cx="73152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57200" indent="-457200" eaLnBrk="0" hangingPunct="0">
              <a:spcBef>
                <a:spcPts val="8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 marL="742950" indent="-285750" eaLnBrk="0" hangingPunct="0">
              <a:spcBef>
                <a:spcPts val="7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 marL="1143000" indent="-228600" eaLnBrk="0" hangingPunct="0">
              <a:spcBef>
                <a:spcPts val="6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 marL="1600200" indent="-228600" eaLnBrk="0" hangingPunct="0">
              <a:spcBef>
                <a:spcPts val="5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 marL="2057400" indent="-228600" eaLnBrk="0" hangingPunct="0">
              <a:spcBef>
                <a:spcPts val="5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800" dirty="0"/>
              <a:t>Logic error – </a:t>
            </a:r>
            <a:r>
              <a:rPr lang="en-US" altLang="en-US" sz="2800" dirty="0" err="1" smtClean="0"/>
              <a:t>heightft</a:t>
            </a:r>
            <a:r>
              <a:rPr lang="en-US" altLang="en-US" sz="2800" dirty="0" smtClean="0"/>
              <a:t> = </a:t>
            </a:r>
            <a:r>
              <a:rPr lang="en-US" altLang="en-US" sz="2800" dirty="0" err="1" smtClean="0"/>
              <a:t>heightcm</a:t>
            </a:r>
            <a:r>
              <a:rPr lang="en-US" altLang="en-US" sz="2800" dirty="0" smtClean="0"/>
              <a:t> / 30.48</a:t>
            </a:r>
            <a:endParaRPr lang="en-US" altLang="en-US" sz="2800" dirty="0"/>
          </a:p>
          <a:p>
            <a:pPr eaLnBrk="1" hangingPunct="1">
              <a:spcBef>
                <a:spcPct val="0"/>
              </a:spcBef>
            </a:pPr>
            <a:r>
              <a:rPr lang="en-US" altLang="en-US" sz="2800" dirty="0" smtClean="0"/>
              <a:t>160 cm = 5.2 </a:t>
            </a:r>
            <a:r>
              <a:rPr lang="en-US" altLang="en-US" sz="2800" dirty="0" err="1" smtClean="0"/>
              <a:t>ft</a:t>
            </a:r>
            <a:endParaRPr lang="en-US" altLang="en-US" sz="2800" dirty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295400"/>
            <a:ext cx="58715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38400"/>
            <a:ext cx="2849479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Tips for Successful Programmers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Document often so you remember what you’re doing</a:t>
            </a:r>
          </a:p>
          <a:p>
            <a:pPr>
              <a:defRPr/>
            </a:pPr>
            <a:r>
              <a:rPr lang="en-US" dirty="0" smtClean="0"/>
              <a:t>Test your program often.  Write a few lines of code, then try to run your program.</a:t>
            </a:r>
          </a:p>
          <a:p>
            <a:pPr>
              <a:defRPr/>
            </a:pPr>
            <a:r>
              <a:rPr lang="en-US" dirty="0" smtClean="0"/>
              <a:t>Include </a:t>
            </a:r>
            <a:r>
              <a:rPr lang="en-US" b="1" dirty="0" smtClean="0"/>
              <a:t>print </a:t>
            </a:r>
            <a:r>
              <a:rPr lang="en-US" dirty="0" smtClean="0"/>
              <a:t>statements to print variable values along the way</a:t>
            </a:r>
          </a:p>
          <a:p>
            <a:pPr lvl="1">
              <a:defRPr/>
            </a:pPr>
            <a:r>
              <a:rPr lang="en-US" dirty="0" smtClean="0"/>
              <a:t>Use comments (#) to remove them when you’re done</a:t>
            </a:r>
          </a:p>
          <a:p>
            <a:pPr>
              <a:defRPr/>
            </a:pPr>
            <a:r>
              <a:rPr lang="en-US" dirty="0" smtClean="0"/>
              <a:t>See if you can “break” your program.  If you can, then there’s a logic error you need to fix.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408</Words>
  <Application>Microsoft Office PowerPoint</Application>
  <PresentationFormat>On-screen Show (4:3)</PresentationFormat>
  <Paragraphs>38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Unicode MS</vt:lpstr>
      <vt:lpstr>Times New Roman</vt:lpstr>
      <vt:lpstr>Office Theme</vt:lpstr>
      <vt:lpstr>Documentation &amp; Error Checking</vt:lpstr>
      <vt:lpstr>Why Document?</vt:lpstr>
      <vt:lpstr>How to Document in Python</vt:lpstr>
      <vt:lpstr>Error Checking</vt:lpstr>
      <vt:lpstr>Types of Errors</vt:lpstr>
      <vt:lpstr>Common Syntax Errors</vt:lpstr>
      <vt:lpstr>Syntax Error Example</vt:lpstr>
      <vt:lpstr>Example of a Logic Error</vt:lpstr>
      <vt:lpstr>Tips for Successful Programmers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 Documentation</dc:title>
  <dc:creator>JOE</dc:creator>
  <cp:lastModifiedBy>Joe Kuhn</cp:lastModifiedBy>
  <cp:revision>13</cp:revision>
  <dcterms:modified xsi:type="dcterms:W3CDTF">2018-02-22T15:22:07Z</dcterms:modified>
</cp:coreProperties>
</file>