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422275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638175" indent="-207963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854075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1069975" indent="-2095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8200" name="Rectangle 7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18088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2622793-47B6-4CAA-B501-BD3273FEB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4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697EE74B-B55A-4F99-B7E1-383540626CBE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9220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AB188B8B-D3AE-46F5-8DD9-25C2D2895D27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0244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0D560675-62DB-48BB-8318-CC982221667F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1268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44A71F61-746C-4EC7-932E-1564F87EED37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4438" cy="37671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2292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B59C7FB9-F273-4A5C-B477-52F80F36DD67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2850" cy="37655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3316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4CC3B949-354E-433E-910A-8AD8B5DD67CA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6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4340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49D47-17EA-4D43-9B1B-FF24A6CD4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D37D2-9F95-489E-B533-B30787CA5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301625"/>
            <a:ext cx="2263775" cy="6445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3687" cy="6445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8D1FF-A88C-42CD-9FDD-4FD26FFE2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59862" cy="1250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3EDF3-697F-4AEE-883C-E2C9A9AB3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C2481-7F04-499C-AF20-87D7BCECD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50576-8B9B-46C1-8E01-78DF1201F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45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0600-0CCC-40D8-AB7E-E8B8EA023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D808-8BF0-428C-8B45-95013A91C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6A57E-FA45-4497-9FF2-C41A2DA65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7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49201-3C41-419D-97AD-DFE414275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EBE3E-8FAD-46FB-9A99-94A3C5B45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6C542-0667-4BF6-B5CC-7DFD5978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9862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9862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68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45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68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C0C61891-385D-426A-8B7D-C45CEF306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5pPr>
      <a:lvl6pPr marL="4572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9144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1371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18288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422275" indent="-3175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85875" indent="-212725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17675" indent="-206375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49475" indent="-207963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06675" indent="-207963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63875" indent="-207963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21075" indent="-207963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78275" indent="-207963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IPO Method of Problem Solving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2081213"/>
            <a:ext cx="9070975" cy="4900612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buFont typeface="Wingdings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What is IPO?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/>
              <a:t>IPO (Input, Process, Output)</a:t>
            </a:r>
            <a:r>
              <a:rPr lang="en-US" altLang="en-US" smtClean="0"/>
              <a:t> is a method that allows you to design computer programs by focusing on 3 main components: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following model provides a basic illustration to the model.  The numbers indicate the order you should fill in the boxes.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914400" y="5029200"/>
            <a:ext cx="2514600" cy="1600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2. </a:t>
            </a:r>
            <a:r>
              <a:rPr lang="en-US" altLang="en-US" b="1">
                <a:solidFill>
                  <a:srgbClr val="000000"/>
                </a:solidFill>
              </a:rPr>
              <a:t>Input</a:t>
            </a:r>
            <a:r>
              <a:rPr lang="en-US" altLang="en-US">
                <a:solidFill>
                  <a:srgbClr val="000000"/>
                </a:solidFill>
              </a:rPr>
              <a:t> – What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information am I given?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What information would be read from the keyboard?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114800" y="5029200"/>
            <a:ext cx="2249488" cy="858838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3. </a:t>
            </a:r>
            <a:r>
              <a:rPr lang="en-US" altLang="en-US" b="1">
                <a:solidFill>
                  <a:srgbClr val="000000"/>
                </a:solidFill>
              </a:rPr>
              <a:t>Process</a:t>
            </a:r>
            <a:r>
              <a:rPr lang="en-US" altLang="en-US">
                <a:solidFill>
                  <a:srgbClr val="000000"/>
                </a:solidFill>
              </a:rPr>
              <a:t> – How do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I change the input to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the output?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7083425" y="5029200"/>
            <a:ext cx="2517775" cy="1143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1. </a:t>
            </a:r>
            <a:r>
              <a:rPr lang="en-US" altLang="en-US" b="1">
                <a:solidFill>
                  <a:srgbClr val="000000"/>
                </a:solidFill>
              </a:rPr>
              <a:t>Output</a:t>
            </a:r>
            <a:r>
              <a:rPr lang="en-US" altLang="en-US">
                <a:solidFill>
                  <a:srgbClr val="000000"/>
                </a:solidFill>
              </a:rPr>
              <a:t> – What is the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outcome?  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What do I print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to the screen?</a:t>
            </a:r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3429000" y="5486400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6400800" y="5486400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 1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/>
              <a:t>Problem</a:t>
            </a:r>
            <a:r>
              <a:rPr lang="en-US" altLang="en-US" smtClean="0"/>
              <a:t>: Determine the cost/roll of a package of toilet paper given the price per package and number of rolls in a package</a:t>
            </a:r>
          </a:p>
          <a:p>
            <a:pPr lvl="1" eaLnBrk="1">
              <a:buFont typeface="Symbol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/>
              <a:t>Output</a:t>
            </a:r>
            <a:r>
              <a:rPr lang="en-US" altLang="en-US" smtClean="0"/>
              <a:t>:</a:t>
            </a:r>
          </a:p>
          <a:p>
            <a:pPr lvl="2"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cost per roll</a:t>
            </a:r>
          </a:p>
          <a:p>
            <a:pPr lvl="1" eaLnBrk="1">
              <a:buFont typeface="Symbol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/>
              <a:t>Input</a:t>
            </a:r>
            <a:r>
              <a:rPr lang="en-US" altLang="en-US" smtClean="0"/>
              <a:t>:</a:t>
            </a:r>
          </a:p>
          <a:p>
            <a:pPr lvl="2"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price of a package</a:t>
            </a:r>
          </a:p>
          <a:p>
            <a:pPr lvl="2"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number of rolls per package</a:t>
            </a:r>
          </a:p>
          <a:p>
            <a:pPr lvl="1" eaLnBrk="1">
              <a:buFont typeface="Symbol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/>
              <a:t>Process</a:t>
            </a:r>
            <a:r>
              <a:rPr lang="en-US" altLang="en-US" smtClean="0"/>
              <a:t>:</a:t>
            </a:r>
          </a:p>
          <a:p>
            <a:pPr lvl="2"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costPerRoll = price / number of rolls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6212" cy="116681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 1- IPO Chart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14400" y="2514600"/>
            <a:ext cx="1600200" cy="1143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 b="1">
                <a:solidFill>
                  <a:srgbClr val="000000"/>
                </a:solidFill>
              </a:rPr>
              <a:t>Input:</a:t>
            </a:r>
          </a:p>
          <a:p>
            <a:pPr eaLnBrk="1"/>
            <a:endParaRPr lang="en-US" altLang="en-US" b="1">
              <a:solidFill>
                <a:srgbClr val="000000"/>
              </a:solidFill>
            </a:endParaRP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price,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numRolls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429000" y="2514600"/>
            <a:ext cx="2286000" cy="1143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 b="1">
                <a:solidFill>
                  <a:srgbClr val="000000"/>
                </a:solidFill>
              </a:rPr>
              <a:t>Process:</a:t>
            </a:r>
          </a:p>
          <a:p>
            <a:pPr eaLnBrk="1"/>
            <a:endParaRPr lang="en-US" altLang="en-US">
              <a:solidFill>
                <a:srgbClr val="000000"/>
              </a:solidFill>
            </a:endParaRP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costPerRoll = price / numRolls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858000" y="2514600"/>
            <a:ext cx="2286000" cy="858838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 b="1">
                <a:solidFill>
                  <a:srgbClr val="000000"/>
                </a:solidFill>
              </a:rPr>
              <a:t>Output:</a:t>
            </a:r>
          </a:p>
          <a:p>
            <a:pPr eaLnBrk="1"/>
            <a:endParaRPr lang="en-US" altLang="en-US">
              <a:solidFill>
                <a:srgbClr val="000000"/>
              </a:solidFill>
            </a:endParaRP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costPerRoll</a:t>
            </a: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2514600" y="29718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5715000" y="29718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4625" cy="116681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 2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4625" cy="5010150"/>
          </a:xfrm>
        </p:spPr>
        <p:txBody>
          <a:bodyPr/>
          <a:lstStyle/>
          <a:p>
            <a:pPr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/>
              <a:t>Problem:</a:t>
            </a:r>
            <a:r>
              <a:rPr lang="en-US" altLang="en-US" smtClean="0"/>
              <a:t>  Find the hypotenuse of a right-angled triangle given the length of the other two sides</a:t>
            </a:r>
          </a:p>
          <a:p>
            <a:pPr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/>
              <a:t>Output:</a:t>
            </a:r>
          </a:p>
          <a:p>
            <a:pPr lvl="1" eaLnBrk="1">
              <a:buFont typeface="Symbol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c - The length of the hypotenuse (a number)</a:t>
            </a:r>
            <a:r>
              <a:rPr lang="ar-SA" altLang="en-US" smtClean="0"/>
              <a:t>‏</a:t>
            </a:r>
            <a:endParaRPr lang="en-US" altLang="en-US" smtClean="0"/>
          </a:p>
          <a:p>
            <a:pPr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/>
              <a:t>Input:</a:t>
            </a:r>
          </a:p>
          <a:p>
            <a:pPr lvl="1" eaLnBrk="1">
              <a:buFont typeface="Symbol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a, b - The lengths of the other two sides</a:t>
            </a:r>
          </a:p>
          <a:p>
            <a:pPr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/>
              <a:t>Process:</a:t>
            </a:r>
          </a:p>
          <a:p>
            <a:pPr lvl="1" eaLnBrk="1">
              <a:buFont typeface="Symbol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h = a</a:t>
            </a:r>
            <a:r>
              <a:rPr lang="en-US" altLang="en-US" baseline="33000" smtClean="0"/>
              <a:t>2</a:t>
            </a:r>
            <a:r>
              <a:rPr lang="en-US" altLang="en-US" smtClean="0"/>
              <a:t> + b</a:t>
            </a:r>
            <a:r>
              <a:rPr lang="en-US" altLang="en-US" baseline="33000" smtClean="0"/>
              <a:t>2</a:t>
            </a:r>
          </a:p>
          <a:p>
            <a:pPr lvl="1" eaLnBrk="1">
              <a:buFont typeface="Symbol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c = sqrt(h)</a:t>
            </a:r>
            <a:r>
              <a:rPr lang="ar-SA" altLang="en-US" smtClean="0"/>
              <a:t>‏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 2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mtClean="0"/>
          </a:p>
          <a:p>
            <a:pPr lvl="2" eaLnBrk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mtClean="0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03238" y="346075"/>
            <a:ext cx="90709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/>
            <a:r>
              <a:rPr lang="en-US" altLang="en-US" sz="4400">
                <a:solidFill>
                  <a:srgbClr val="000000"/>
                </a:solidFill>
              </a:rPr>
              <a:t>Example 2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14400" y="3429000"/>
            <a:ext cx="1600200" cy="1150938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 b="1">
                <a:solidFill>
                  <a:srgbClr val="000000"/>
                </a:solidFill>
              </a:rPr>
              <a:t>Input</a:t>
            </a:r>
          </a:p>
          <a:p>
            <a:pPr eaLnBrk="1"/>
            <a:endParaRPr lang="en-US" altLang="en-US" b="1">
              <a:solidFill>
                <a:srgbClr val="000000"/>
              </a:solidFill>
            </a:endParaRP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a, b 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429000" y="3429000"/>
            <a:ext cx="3454400" cy="136525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	</a:t>
            </a:r>
            <a:r>
              <a:rPr lang="en-US" altLang="en-US" b="1">
                <a:solidFill>
                  <a:srgbClr val="000000"/>
                </a:solidFill>
              </a:rPr>
              <a:t>Process</a:t>
            </a:r>
          </a:p>
          <a:p>
            <a:pPr eaLnBrk="1"/>
            <a:endParaRPr lang="en-US" altLang="en-US" b="1">
              <a:solidFill>
                <a:srgbClr val="000000"/>
              </a:solidFill>
            </a:endParaRP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	calculate h2 = a^2 + b^2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	calculate c = sqrt(h2)</a:t>
            </a:r>
            <a:r>
              <a:rPr lang="ar-SA" altLang="en-US">
                <a:solidFill>
                  <a:srgbClr val="000000"/>
                </a:solidFill>
              </a:rPr>
              <a:t>‏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543800" y="3541713"/>
            <a:ext cx="1828800" cy="1258887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 b="1">
                <a:solidFill>
                  <a:srgbClr val="000000"/>
                </a:solidFill>
              </a:rPr>
              <a:t>Output</a:t>
            </a:r>
          </a:p>
          <a:p>
            <a:pPr eaLnBrk="1"/>
            <a:endParaRPr lang="en-US" altLang="en-US" b="1">
              <a:solidFill>
                <a:srgbClr val="000000"/>
              </a:solidFill>
            </a:endParaRP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c 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2514600" y="4113213"/>
            <a:ext cx="9144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6858000" y="4114800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253</Words>
  <Application>Microsoft Office PowerPoint</Application>
  <PresentationFormat>Custom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Wingdings</vt:lpstr>
      <vt:lpstr>Symbol</vt:lpstr>
      <vt:lpstr>Times New Roman</vt:lpstr>
      <vt:lpstr>Office Theme</vt:lpstr>
      <vt:lpstr>IPO Method of Problem Solving</vt:lpstr>
      <vt:lpstr>What is IPO?</vt:lpstr>
      <vt:lpstr>Example 1</vt:lpstr>
      <vt:lpstr>Example 1- IPO Chart</vt:lpstr>
      <vt:lpstr>Example 2</vt:lpstr>
      <vt:lpstr>Example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IPO Method of Problem Solving</dc:title>
  <dc:creator>Lkdsb Lkdsb</dc:creator>
  <cp:lastModifiedBy>Joe Kuhn</cp:lastModifiedBy>
  <cp:revision>4</cp:revision>
  <dcterms:modified xsi:type="dcterms:W3CDTF">2018-02-22T15:23:13Z</dcterms:modified>
</cp:coreProperties>
</file>