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6.xml"/><Relationship Id="rId41" Type="http://schemas.openxmlformats.org/officeDocument/2006/relationships/font" Target="fonts/MavenPro-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bold.fntdata"/><Relationship Id="rId14" Type="http://schemas.openxmlformats.org/officeDocument/2006/relationships/slide" Target="slides/slide10.xml"/><Relationship Id="rId36" Type="http://schemas.openxmlformats.org/officeDocument/2006/relationships/font" Target="fonts/Nunito-regular.fntdata"/><Relationship Id="rId17" Type="http://schemas.openxmlformats.org/officeDocument/2006/relationships/slide" Target="slides/slide13.xml"/><Relationship Id="rId39" Type="http://schemas.openxmlformats.org/officeDocument/2006/relationships/font" Target="fonts/Nunito-boldItalic.fntdata"/><Relationship Id="rId16" Type="http://schemas.openxmlformats.org/officeDocument/2006/relationships/slide" Target="slides/slide12.xml"/><Relationship Id="rId38" Type="http://schemas.openxmlformats.org/officeDocument/2006/relationships/font" Target="fonts/Nuni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56a5e85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6a5e85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56a5e85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6a5e85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56a5e85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6a5e85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56a5e857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6a5e85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56a5e85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6a5e85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56a5e85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6a5e85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56a5e85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56a5e85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56a5e85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6a5e85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56a5e857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6a5e857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7080991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7080991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54f9dc4f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4f9dc4f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7080991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7080991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7080991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7080991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7080991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7080991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37080991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7080991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7080991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7080991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7080991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7080991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362814f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62814f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362814f2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2814f2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362814f2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2814f2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362814f2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62814f2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54f9dc4f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4f9dc4f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62814f2fe_0_2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62814f2fe_0_2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362814f2fe_0_2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62814f2fe_0_2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54f8ed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54f8ed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Times New Roman"/>
                <a:ea typeface="Times New Roman"/>
                <a:cs typeface="Times New Roman"/>
                <a:sym typeface="Times New Roman"/>
              </a:rPr>
              <a:t>Lannon, John M., et al. “Chapter 11 Organizing for Reader.” </a:t>
            </a:r>
            <a:r>
              <a:rPr i="1" lang="en" sz="1200">
                <a:solidFill>
                  <a:srgbClr val="333333"/>
                </a:solidFill>
                <a:latin typeface="Times New Roman"/>
                <a:ea typeface="Times New Roman"/>
                <a:cs typeface="Times New Roman"/>
                <a:sym typeface="Times New Roman"/>
              </a:rPr>
              <a:t>Technical Communication</a:t>
            </a:r>
            <a:r>
              <a:rPr lang="en" sz="1200">
                <a:solidFill>
                  <a:srgbClr val="333333"/>
                </a:solidFill>
                <a:latin typeface="Times New Roman"/>
                <a:ea typeface="Times New Roman"/>
                <a:cs typeface="Times New Roman"/>
                <a:sym typeface="Times New Roman"/>
              </a:rPr>
              <a:t>, Pearson Canada, 2018, pp. 168–168.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54f8ed5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4f8ed5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550eb79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550eb79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550eb79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50eb79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Times New Roman"/>
                <a:ea typeface="Times New Roman"/>
                <a:cs typeface="Times New Roman"/>
                <a:sym typeface="Times New Roman"/>
              </a:rPr>
              <a:t>Lannon, John M., et al. “Chapter 11 Organizing for Reader.” </a:t>
            </a:r>
            <a:r>
              <a:rPr i="1" lang="en" sz="1200">
                <a:solidFill>
                  <a:srgbClr val="333333"/>
                </a:solidFill>
                <a:latin typeface="Times New Roman"/>
                <a:ea typeface="Times New Roman"/>
                <a:cs typeface="Times New Roman"/>
                <a:sym typeface="Times New Roman"/>
              </a:rPr>
              <a:t>Technical Communication</a:t>
            </a:r>
            <a:r>
              <a:rPr lang="en" sz="1200">
                <a:solidFill>
                  <a:srgbClr val="333333"/>
                </a:solidFill>
                <a:latin typeface="Times New Roman"/>
                <a:ea typeface="Times New Roman"/>
                <a:cs typeface="Times New Roman"/>
                <a:sym typeface="Times New Roman"/>
              </a:rPr>
              <a:t>, Pearson Canada, 2018, pp. 170–170.</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3550eb79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50eb79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550eb79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50eb79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Document Design and Visual</a:t>
            </a:r>
            <a:endParaRPr sz="4800"/>
          </a:p>
        </p:txBody>
      </p:sp>
      <p:sp>
        <p:nvSpPr>
          <p:cNvPr id="278" name="Google Shape;278;p13"/>
          <p:cNvSpPr txBox="1"/>
          <p:nvPr>
            <p:ph idx="1" type="subTitle"/>
          </p:nvPr>
        </p:nvSpPr>
        <p:spPr>
          <a:xfrm>
            <a:off x="824000" y="38683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Khai, Akshat, Gireesh, Colver and Luqman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p:txBody>
      </p:sp>
      <p:sp>
        <p:nvSpPr>
          <p:cNvPr id="334" name="Google Shape;334;p2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Conclusion: </a:t>
            </a:r>
            <a:endParaRPr sz="1800">
              <a:solidFill>
                <a:srgbClr val="FF0000"/>
              </a:solidFill>
            </a:endParaRPr>
          </a:p>
          <a:p>
            <a:pPr indent="-342900" lvl="0" marL="457200" rtl="0" algn="l">
              <a:spcBef>
                <a:spcPts val="1600"/>
              </a:spcBef>
              <a:spcAft>
                <a:spcPts val="0"/>
              </a:spcAft>
              <a:buClr>
                <a:srgbClr val="000000"/>
              </a:buClr>
              <a:buSzPts val="1800"/>
              <a:buChar char="-"/>
            </a:pPr>
            <a:r>
              <a:rPr lang="en" sz="1800">
                <a:solidFill>
                  <a:srgbClr val="000000"/>
                </a:solidFill>
              </a:rPr>
              <a:t>Re-Emphasize the Key points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Offer a solution, recommendation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Predict an outcome and suggest if the case is not finish</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Recall the reader about the whole main ideas of the essay</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p:txBody>
      </p:sp>
      <p:sp>
        <p:nvSpPr>
          <p:cNvPr id="340" name="Google Shape;340;p23"/>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The Standard Paragraph:</a:t>
            </a:r>
            <a:endParaRPr sz="1800">
              <a:solidFill>
                <a:srgbClr val="FF0000"/>
              </a:solidFill>
            </a:endParaRPr>
          </a:p>
          <a:p>
            <a:pPr indent="-342900" lvl="0" marL="457200" rtl="0" algn="l">
              <a:spcBef>
                <a:spcPts val="1600"/>
              </a:spcBef>
              <a:spcAft>
                <a:spcPts val="0"/>
              </a:spcAft>
              <a:buSzPts val="1800"/>
              <a:buChar char="-"/>
            </a:pPr>
            <a:r>
              <a:rPr lang="en" sz="1800"/>
              <a:t>Usually begin with a topic sentence (in rare case, might be 2)</a:t>
            </a:r>
            <a:endParaRPr sz="1800"/>
          </a:p>
          <a:p>
            <a:pPr indent="-342900" lvl="0" marL="457200" rtl="0" algn="l">
              <a:spcBef>
                <a:spcPts val="0"/>
              </a:spcBef>
              <a:spcAft>
                <a:spcPts val="0"/>
              </a:spcAft>
              <a:buSzPts val="1800"/>
              <a:buChar char="-"/>
            </a:pPr>
            <a:r>
              <a:rPr lang="en" sz="1800"/>
              <a:t>Develop the topic sentence using proof, statistics, fact, etc,.</a:t>
            </a:r>
            <a:endParaRPr sz="1800"/>
          </a:p>
          <a:p>
            <a:pPr indent="-342900" lvl="0" marL="457200" rtl="0" algn="l">
              <a:spcBef>
                <a:spcPts val="0"/>
              </a:spcBef>
              <a:spcAft>
                <a:spcPts val="0"/>
              </a:spcAft>
              <a:buSzPts val="1800"/>
              <a:buChar char="-"/>
            </a:pPr>
            <a:r>
              <a:rPr lang="en" sz="1800"/>
              <a:t>Pretend that you are a professional in that area or a person who knows the situation well</a:t>
            </a:r>
            <a:endParaRPr sz="1800"/>
          </a:p>
          <a:p>
            <a:pPr indent="-342900" lvl="0" marL="457200" rtl="0" algn="l">
              <a:spcBef>
                <a:spcPts val="0"/>
              </a:spcBef>
              <a:spcAft>
                <a:spcPts val="0"/>
              </a:spcAft>
              <a:buSzPts val="1800"/>
              <a:buChar char="-"/>
            </a:pPr>
            <a:r>
              <a:rPr lang="en" sz="1800"/>
              <a:t>Try not to go beyond the answer that reader is looking for</a:t>
            </a:r>
            <a:endParaRPr sz="1800"/>
          </a:p>
          <a:p>
            <a:pPr indent="-342900" lvl="0" marL="457200" rtl="0" algn="l">
              <a:spcBef>
                <a:spcPts val="0"/>
              </a:spcBef>
              <a:spcAft>
                <a:spcPts val="0"/>
              </a:spcAft>
              <a:buSzPts val="1800"/>
              <a:buChar char="-"/>
            </a:pPr>
            <a:r>
              <a:rPr lang="en" sz="1800"/>
              <a:t>Pay cautions to cultural style of writing</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p:txBody>
      </p:sp>
      <p:sp>
        <p:nvSpPr>
          <p:cNvPr id="346" name="Google Shape;346;p2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The Topic Sentence</a:t>
            </a:r>
            <a:endParaRPr sz="1800">
              <a:solidFill>
                <a:srgbClr val="FF0000"/>
              </a:solidFill>
            </a:endParaRPr>
          </a:p>
          <a:p>
            <a:pPr indent="-342900" lvl="0" marL="457200" rtl="0" algn="l">
              <a:spcBef>
                <a:spcPts val="1600"/>
              </a:spcBef>
              <a:spcAft>
                <a:spcPts val="0"/>
              </a:spcAft>
              <a:buSzPts val="1800"/>
              <a:buChar char="-"/>
            </a:pPr>
            <a:r>
              <a:rPr lang="en" sz="1800"/>
              <a:t>Must be clear and detailed</a:t>
            </a:r>
            <a:endParaRPr sz="1800"/>
          </a:p>
          <a:p>
            <a:pPr indent="-342900" lvl="0" marL="457200" rtl="0" algn="l">
              <a:spcBef>
                <a:spcPts val="0"/>
              </a:spcBef>
              <a:spcAft>
                <a:spcPts val="0"/>
              </a:spcAft>
              <a:buSzPts val="1800"/>
              <a:buChar char="-"/>
            </a:pPr>
            <a:r>
              <a:rPr lang="en" sz="1800"/>
              <a:t>Give reader a sense and what to expect about this paragraph</a:t>
            </a:r>
            <a:endParaRPr sz="1800"/>
          </a:p>
          <a:p>
            <a:pPr indent="-342900" lvl="0" marL="457200" rtl="0" algn="l">
              <a:spcBef>
                <a:spcPts val="0"/>
              </a:spcBef>
              <a:spcAft>
                <a:spcPts val="0"/>
              </a:spcAft>
              <a:buSzPts val="1800"/>
              <a:buChar char="-"/>
            </a:pPr>
            <a:r>
              <a:rPr lang="en" sz="1800"/>
              <a:t>Unclear Topic Sentence = Mislead the paragraph</a:t>
            </a:r>
            <a:endParaRPr sz="1800"/>
          </a:p>
          <a:p>
            <a:pPr indent="-342900" lvl="0" marL="457200" rtl="0" algn="l">
              <a:spcBef>
                <a:spcPts val="0"/>
              </a:spcBef>
              <a:spcAft>
                <a:spcPts val="0"/>
              </a:spcAft>
              <a:buSzPts val="1800"/>
              <a:buChar char="-"/>
            </a:pPr>
            <a:r>
              <a:rPr lang="en" sz="1800"/>
              <a:t>Alternative Topic Sentence Place</a:t>
            </a:r>
            <a:endParaRPr sz="1800"/>
          </a:p>
          <a:p>
            <a:pPr indent="-342900" lvl="0" marL="914400" rtl="0" algn="l">
              <a:spcBef>
                <a:spcPts val="0"/>
              </a:spcBef>
              <a:spcAft>
                <a:spcPts val="0"/>
              </a:spcAft>
              <a:buSzPts val="1800"/>
              <a:buChar char="+"/>
            </a:pPr>
            <a:r>
              <a:rPr lang="en" sz="1800"/>
              <a:t>Sometimes at the end of the paragraph</a:t>
            </a:r>
            <a:endParaRPr sz="1800"/>
          </a:p>
          <a:p>
            <a:pPr indent="-342900" lvl="0" marL="914400" rtl="0" algn="l">
              <a:spcBef>
                <a:spcPts val="0"/>
              </a:spcBef>
              <a:spcAft>
                <a:spcPts val="0"/>
              </a:spcAft>
              <a:buSzPts val="1800"/>
              <a:buChar char="+"/>
            </a:pPr>
            <a:r>
              <a:rPr lang="en" sz="1800"/>
              <a:t>Sometimes placed in the 2nd sentence. 1st sentence is the </a:t>
            </a:r>
            <a:r>
              <a:rPr lang="en" sz="1800"/>
              <a:t>transition</a:t>
            </a:r>
            <a:r>
              <a:rPr lang="en" sz="1800"/>
              <a:t> sentence between the previous one and this one (if related)</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2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Paragraph Unity</a:t>
            </a:r>
            <a:endParaRPr sz="1800"/>
          </a:p>
          <a:p>
            <a:pPr indent="-342900" lvl="0" marL="457200" rtl="0" algn="l">
              <a:spcBef>
                <a:spcPts val="1600"/>
              </a:spcBef>
              <a:spcAft>
                <a:spcPts val="0"/>
              </a:spcAft>
              <a:buSzPts val="1800"/>
              <a:buChar char="-"/>
            </a:pPr>
            <a:r>
              <a:rPr lang="en" sz="1800"/>
              <a:t>Directly support the topic sentence, word in the topic sentence get repeated many times throughout the paragraph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9" name="Google Shape;359;p26"/>
          <p:cNvPicPr preferRelativeResize="0"/>
          <p:nvPr/>
        </p:nvPicPr>
        <p:blipFill>
          <a:blip r:embed="rId3">
            <a:alphaModFix/>
          </a:blip>
          <a:stretch>
            <a:fillRect/>
          </a:stretch>
        </p:blipFill>
        <p:spPr>
          <a:xfrm>
            <a:off x="1303800" y="1597875"/>
            <a:ext cx="7030500" cy="29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5" name="Google Shape;365;p2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Paragraph Coherence</a:t>
            </a:r>
            <a:endParaRPr sz="1800"/>
          </a:p>
          <a:p>
            <a:pPr indent="-342900" lvl="0" marL="457200" rtl="0" algn="l">
              <a:spcBef>
                <a:spcPts val="1600"/>
              </a:spcBef>
              <a:spcAft>
                <a:spcPts val="0"/>
              </a:spcAft>
              <a:buSzPts val="1800"/>
              <a:buChar char="-"/>
            </a:pPr>
            <a:r>
              <a:rPr lang="en" sz="1800"/>
              <a:t>Each sentences linked the paragraph together to support the topic sentence</a:t>
            </a:r>
            <a:endParaRPr sz="1800"/>
          </a:p>
          <a:p>
            <a:pPr indent="-342900" lvl="0" marL="457200" rtl="0" algn="l">
              <a:spcBef>
                <a:spcPts val="0"/>
              </a:spcBef>
              <a:spcAft>
                <a:spcPts val="0"/>
              </a:spcAft>
              <a:buSzPts val="1800"/>
              <a:buChar char="-"/>
            </a:pPr>
            <a:r>
              <a:rPr lang="en" sz="1800"/>
              <a:t>Many transition words used throughout the paragraph</a:t>
            </a:r>
            <a:endParaRPr sz="1800"/>
          </a:p>
          <a:p>
            <a:pPr indent="-342900" lvl="0" marL="457200" rtl="0" algn="l">
              <a:spcBef>
                <a:spcPts val="0"/>
              </a:spcBef>
              <a:spcAft>
                <a:spcPts val="0"/>
              </a:spcAft>
              <a:buSzPts val="1800"/>
              <a:buChar char="-"/>
            </a:pPr>
            <a:r>
              <a:rPr lang="en" sz="1800"/>
              <a:t>Sequencing must be in order</a:t>
            </a:r>
            <a:endParaRPr sz="1800"/>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2" name="Google Shape;372;p28"/>
          <p:cNvPicPr preferRelativeResize="0"/>
          <p:nvPr/>
        </p:nvPicPr>
        <p:blipFill>
          <a:blip r:embed="rId3">
            <a:alphaModFix/>
          </a:blip>
          <a:stretch>
            <a:fillRect/>
          </a:stretch>
        </p:blipFill>
        <p:spPr>
          <a:xfrm>
            <a:off x="1303800" y="1990050"/>
            <a:ext cx="7030500" cy="254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p2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Paragraph Length</a:t>
            </a:r>
            <a:endParaRPr sz="1800"/>
          </a:p>
          <a:p>
            <a:pPr indent="-342900" lvl="0" marL="457200" rtl="0" algn="l">
              <a:spcBef>
                <a:spcPts val="1600"/>
              </a:spcBef>
              <a:spcAft>
                <a:spcPts val="0"/>
              </a:spcAft>
              <a:buSzPts val="1800"/>
              <a:buChar char="-"/>
            </a:pPr>
            <a:r>
              <a:rPr lang="en" sz="1800"/>
              <a:t>Make it as </a:t>
            </a:r>
            <a:r>
              <a:rPr lang="en" sz="1800"/>
              <a:t>simple</a:t>
            </a:r>
            <a:r>
              <a:rPr lang="en" sz="1800"/>
              <a:t> as you can</a:t>
            </a:r>
            <a:endParaRPr sz="1800"/>
          </a:p>
          <a:p>
            <a:pPr indent="-342900" lvl="0" marL="457200" rtl="0" algn="l">
              <a:spcBef>
                <a:spcPts val="0"/>
              </a:spcBef>
              <a:spcAft>
                <a:spcPts val="0"/>
              </a:spcAft>
              <a:buSzPts val="1800"/>
              <a:buChar char="-"/>
            </a:pPr>
            <a:r>
              <a:rPr lang="en" sz="1800"/>
              <a:t>Not too short (less than 100 words) or too long (more than 300 words)</a:t>
            </a:r>
            <a:endParaRPr sz="1800"/>
          </a:p>
          <a:p>
            <a:pPr indent="-342900" lvl="0" marL="457200" rtl="0" algn="l">
              <a:spcBef>
                <a:spcPts val="0"/>
              </a:spcBef>
              <a:spcAft>
                <a:spcPts val="0"/>
              </a:spcAft>
              <a:buSzPts val="1800"/>
              <a:buChar char="-"/>
            </a:pPr>
            <a:r>
              <a:rPr lang="en" sz="1800"/>
              <a:t>Some exception applied if exceed 300 words: issue is too complex, too many important key points and ideas</a:t>
            </a:r>
            <a:endParaRPr sz="18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384" name="Google Shape;384;p3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flow of a story, make it logical</a:t>
            </a:r>
            <a:endParaRPr/>
          </a:p>
        </p:txBody>
      </p:sp>
      <p:pic>
        <p:nvPicPr>
          <p:cNvPr id="385" name="Google Shape;385;p30"/>
          <p:cNvPicPr preferRelativeResize="0"/>
          <p:nvPr/>
        </p:nvPicPr>
        <p:blipFill>
          <a:blip r:embed="rId3">
            <a:alphaModFix/>
          </a:blip>
          <a:stretch>
            <a:fillRect/>
          </a:stretch>
        </p:blipFill>
        <p:spPr>
          <a:xfrm>
            <a:off x="1165962" y="1991900"/>
            <a:ext cx="6812075" cy="214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391" name="Google Shape;391;p31"/>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b="1" lang="en" sz="1800"/>
              <a:t>General to Specific</a:t>
            </a:r>
            <a:endParaRPr b="1" sz="1800"/>
          </a:p>
          <a:p>
            <a:pPr indent="-311150" lvl="0" marL="457200" rtl="0" algn="l">
              <a:spcBef>
                <a:spcPts val="1600"/>
              </a:spcBef>
              <a:spcAft>
                <a:spcPts val="0"/>
              </a:spcAft>
              <a:buSzPts val="1300"/>
              <a:buChar char="-"/>
            </a:pPr>
            <a:r>
              <a:rPr b="1" lang="en">
                <a:solidFill>
                  <a:srgbClr val="FF0000"/>
                </a:solidFill>
              </a:rPr>
              <a:t>Spatial</a:t>
            </a:r>
            <a:r>
              <a:rPr b="1" lang="en">
                <a:solidFill>
                  <a:srgbClr val="FF0000"/>
                </a:solidFill>
              </a:rPr>
              <a:t> Sequence: </a:t>
            </a:r>
            <a:r>
              <a:rPr lang="en"/>
              <a:t>Begins at one location and ends at another, most common example is describing an object, throughout its details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Statement plus Illustration:</a:t>
            </a:r>
            <a:r>
              <a:rPr lang="en"/>
              <a:t> Story that is too complex to describe so an example or similar situation will be given to clarify the ideas. Topic Sentence addressed the issue and the rest use to draw an image for reader to imagine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186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284" name="Google Shape;284;p14"/>
          <p:cNvSpPr txBox="1"/>
          <p:nvPr>
            <p:ph idx="1" type="body"/>
          </p:nvPr>
        </p:nvSpPr>
        <p:spPr>
          <a:xfrm>
            <a:off x="1303800" y="898800"/>
            <a:ext cx="7030500" cy="334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Outlining</a:t>
            </a:r>
            <a:endParaRPr sz="1800"/>
          </a:p>
          <a:p>
            <a:pPr indent="-342900" lvl="0" marL="457200" rtl="0" algn="l">
              <a:spcBef>
                <a:spcPts val="0"/>
              </a:spcBef>
              <a:spcAft>
                <a:spcPts val="0"/>
              </a:spcAft>
              <a:buSzPts val="1800"/>
              <a:buAutoNum type="arabicPeriod"/>
            </a:pPr>
            <a:r>
              <a:rPr lang="en" sz="1800"/>
              <a:t>Paragraphing</a:t>
            </a:r>
            <a:endParaRPr sz="1800"/>
          </a:p>
          <a:p>
            <a:pPr indent="-342900" lvl="0" marL="457200" rtl="0" algn="l">
              <a:spcBef>
                <a:spcPts val="0"/>
              </a:spcBef>
              <a:spcAft>
                <a:spcPts val="0"/>
              </a:spcAft>
              <a:buSzPts val="1800"/>
              <a:buAutoNum type="arabicPeriod"/>
            </a:pPr>
            <a:r>
              <a:rPr lang="en" sz="1800"/>
              <a:t>Paragraphing Structure</a:t>
            </a:r>
            <a:endParaRPr sz="1800"/>
          </a:p>
          <a:p>
            <a:pPr indent="-342900" lvl="0" marL="457200" rtl="0" algn="l">
              <a:spcBef>
                <a:spcPts val="0"/>
              </a:spcBef>
              <a:spcAft>
                <a:spcPts val="0"/>
              </a:spcAft>
              <a:buSzPts val="1800"/>
              <a:buAutoNum type="arabicPeriod"/>
            </a:pPr>
            <a:r>
              <a:rPr lang="en" sz="1800"/>
              <a:t>Sequencing</a:t>
            </a:r>
            <a:endParaRPr sz="1800"/>
          </a:p>
          <a:p>
            <a:pPr indent="-342900" lvl="0" marL="457200" rtl="0" algn="l">
              <a:spcBef>
                <a:spcPts val="0"/>
              </a:spcBef>
              <a:spcAft>
                <a:spcPts val="0"/>
              </a:spcAft>
              <a:buSzPts val="1800"/>
              <a:buAutoNum type="arabicPeriod"/>
            </a:pPr>
            <a:r>
              <a:rPr lang="en" sz="1800"/>
              <a:t>5 W's</a:t>
            </a:r>
            <a:r>
              <a:rPr lang="en" sz="1800"/>
              <a:t> about Visual</a:t>
            </a:r>
            <a:endParaRPr sz="1800"/>
          </a:p>
          <a:p>
            <a:pPr indent="-342900" lvl="0" marL="457200" rtl="0" algn="l">
              <a:spcBef>
                <a:spcPts val="0"/>
              </a:spcBef>
              <a:spcAft>
                <a:spcPts val="0"/>
              </a:spcAft>
              <a:buSzPts val="1800"/>
              <a:buAutoNum type="arabicPeriod"/>
            </a:pPr>
            <a:r>
              <a:rPr lang="en" sz="1800"/>
              <a:t>Visual in Graphs, Charts, Graphics Illustration and Computer Graphic</a:t>
            </a:r>
            <a:endParaRPr sz="1800"/>
          </a:p>
          <a:p>
            <a:pPr indent="-342900" lvl="0" marL="457200" rtl="0" algn="l">
              <a:spcBef>
                <a:spcPts val="0"/>
              </a:spcBef>
              <a:spcAft>
                <a:spcPts val="0"/>
              </a:spcAft>
              <a:buSzPts val="1800"/>
              <a:buAutoNum type="arabicPeriod"/>
            </a:pPr>
            <a:r>
              <a:rPr lang="en" sz="1800"/>
              <a:t>How to Avoid Visual Distortion</a:t>
            </a:r>
            <a:endParaRPr sz="1800"/>
          </a:p>
          <a:p>
            <a:pPr indent="-342900" lvl="0" marL="457200" rtl="0" algn="l">
              <a:spcBef>
                <a:spcPts val="0"/>
              </a:spcBef>
              <a:spcAft>
                <a:spcPts val="0"/>
              </a:spcAft>
              <a:buSzPts val="1800"/>
              <a:buAutoNum type="arabicPeriod"/>
            </a:pPr>
            <a:r>
              <a:rPr lang="en" sz="1800"/>
              <a:t>How to Incorporate Visual with Text</a:t>
            </a:r>
            <a:endParaRPr sz="1800"/>
          </a:p>
          <a:p>
            <a:pPr indent="-342900" lvl="0" marL="457200" rtl="0" algn="l">
              <a:spcBef>
                <a:spcPts val="0"/>
              </a:spcBef>
              <a:spcAft>
                <a:spcPts val="0"/>
              </a:spcAft>
              <a:buSzPts val="1800"/>
              <a:buAutoNum type="arabicPeriod"/>
            </a:pPr>
            <a:r>
              <a:rPr lang="en" sz="1800"/>
              <a:t>Page Design in Workplace</a:t>
            </a:r>
            <a:endParaRPr sz="1800"/>
          </a:p>
          <a:p>
            <a:pPr indent="-342900" lvl="0" marL="457200" rtl="0" algn="l">
              <a:spcBef>
                <a:spcPts val="0"/>
              </a:spcBef>
              <a:spcAft>
                <a:spcPts val="0"/>
              </a:spcAft>
              <a:buSzPts val="1800"/>
              <a:buAutoNum type="arabicPeriod"/>
            </a:pPr>
            <a:r>
              <a:rPr lang="en" sz="1800"/>
              <a:t>Page-Design Guidelines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397" name="Google Shape;397;p3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General to Specific</a:t>
            </a:r>
            <a:endParaRPr b="1" sz="1800"/>
          </a:p>
          <a:p>
            <a:pPr indent="-311150" lvl="0" marL="457200" rtl="0" algn="l">
              <a:spcBef>
                <a:spcPts val="1600"/>
              </a:spcBef>
              <a:spcAft>
                <a:spcPts val="0"/>
              </a:spcAft>
              <a:buSzPts val="1300"/>
              <a:buChar char="-"/>
            </a:pPr>
            <a:r>
              <a:rPr b="1" lang="en">
                <a:solidFill>
                  <a:srgbClr val="FF0000"/>
                </a:solidFill>
              </a:rPr>
              <a:t>Emphatic Sequence </a:t>
            </a:r>
            <a:r>
              <a:rPr b="1" lang="en"/>
              <a:t>(Statement plus detailed evidence or arguments)</a:t>
            </a:r>
            <a:r>
              <a:rPr lang="en"/>
              <a:t>: Statement which arrange the order of importance of reasons or examples for an issues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Extended Definition:</a:t>
            </a:r>
            <a:r>
              <a:rPr lang="en">
                <a:solidFill>
                  <a:srgbClr val="FF0000"/>
                </a:solidFill>
              </a:rPr>
              <a:t> </a:t>
            </a:r>
            <a:r>
              <a:rPr lang="en"/>
              <a:t>Descriptive pattern used to organize a paragraph, piles up the details to help reader understand a term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401" name="Shape 401"/>
        <p:cNvGrpSpPr/>
        <p:nvPr/>
      </p:nvGrpSpPr>
      <p:grpSpPr>
        <a:xfrm>
          <a:off x="0" y="0"/>
          <a:ext cx="0" cy="0"/>
          <a:chOff x="0" y="0"/>
          <a:chExt cx="0" cy="0"/>
        </a:xfrm>
      </p:grpSpPr>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403" name="Google Shape;403;p33"/>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General to Specific</a:t>
            </a:r>
            <a:endParaRPr b="1" sz="1800"/>
          </a:p>
          <a:p>
            <a:pPr indent="-311150" lvl="0" marL="457200" rtl="0" algn="l">
              <a:spcBef>
                <a:spcPts val="1600"/>
              </a:spcBef>
              <a:spcAft>
                <a:spcPts val="0"/>
              </a:spcAft>
              <a:buSzPts val="1300"/>
              <a:buChar char="-"/>
            </a:pPr>
            <a:r>
              <a:rPr b="1" lang="en">
                <a:solidFill>
                  <a:srgbClr val="FF0000"/>
                </a:solidFill>
              </a:rPr>
              <a:t>Classification: </a:t>
            </a:r>
            <a:r>
              <a:rPr lang="en"/>
              <a:t>Close examination of any complex issue require both partition and classification. Usually give the ideas as point form</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Comparison - Contract Sequence:</a:t>
            </a:r>
            <a:r>
              <a:rPr lang="en"/>
              <a:t> Similarities and Difference between two or more issue/solution. Followed by Similarities and Differences from the first one to next one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407" name="Shape 407"/>
        <p:cNvGrpSpPr/>
        <p:nvPr/>
      </p:nvGrpSpPr>
      <p:grpSpPr>
        <a:xfrm>
          <a:off x="0" y="0"/>
          <a:ext cx="0" cy="0"/>
          <a:chOff x="0" y="0"/>
          <a:chExt cx="0" cy="0"/>
        </a:xfrm>
      </p:grpSpPr>
      <p:sp>
        <p:nvSpPr>
          <p:cNvPr id="408" name="Google Shape;40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409" name="Google Shape;409;p3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Specific to General</a:t>
            </a:r>
            <a:endParaRPr b="1" sz="1800"/>
          </a:p>
          <a:p>
            <a:pPr indent="-311150" lvl="0" marL="457200" rtl="0" algn="l">
              <a:lnSpc>
                <a:spcPct val="200000"/>
              </a:lnSpc>
              <a:spcBef>
                <a:spcPts val="1600"/>
              </a:spcBef>
              <a:spcAft>
                <a:spcPts val="0"/>
              </a:spcAft>
              <a:buSzPts val="1300"/>
              <a:buChar char="-"/>
            </a:pPr>
            <a:r>
              <a:rPr lang="en"/>
              <a:t>Begin with the detailed problem or solution and concluded that using a topic sentences</a:t>
            </a:r>
            <a:endParaRPr/>
          </a:p>
          <a:p>
            <a:pPr indent="-311150" lvl="0" marL="457200" rtl="0" algn="l">
              <a:lnSpc>
                <a:spcPct val="200000"/>
              </a:lnSpc>
              <a:spcBef>
                <a:spcPts val="0"/>
              </a:spcBef>
              <a:spcAft>
                <a:spcPts val="0"/>
              </a:spcAft>
              <a:buSzPts val="1300"/>
              <a:buChar char="-"/>
            </a:pPr>
            <a:r>
              <a:rPr lang="en"/>
              <a:t>By the time reader get to topic sentence, they already figure out what is the problem</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413" name="Shape 413"/>
        <p:cNvGrpSpPr/>
        <p:nvPr/>
      </p:nvGrpSpPr>
      <p:grpSpPr>
        <a:xfrm>
          <a:off x="0" y="0"/>
          <a:ext cx="0" cy="0"/>
          <a:chOff x="0" y="0"/>
          <a:chExt cx="0" cy="0"/>
        </a:xfrm>
      </p:grpSpPr>
      <p:sp>
        <p:nvSpPr>
          <p:cNvPr id="414" name="Google Shape;414;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415" name="Google Shape;415;p3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Chronological</a:t>
            </a:r>
            <a:endParaRPr b="1" sz="1800"/>
          </a:p>
          <a:p>
            <a:pPr indent="-311150" lvl="0" marL="457200" rtl="0" algn="l">
              <a:spcBef>
                <a:spcPts val="1600"/>
              </a:spcBef>
              <a:spcAft>
                <a:spcPts val="0"/>
              </a:spcAft>
              <a:buSzPts val="1300"/>
              <a:buChar char="-"/>
            </a:pPr>
            <a:r>
              <a:rPr b="1" lang="en">
                <a:solidFill>
                  <a:srgbClr val="FF0000"/>
                </a:solidFill>
              </a:rPr>
              <a:t>Narrative Sequence:</a:t>
            </a:r>
            <a:r>
              <a:rPr lang="en"/>
              <a:t> Brief description of what was happening, make sure to use words involved with step describe such as first, at that level, then, etc,.</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Instruction: </a:t>
            </a:r>
            <a:r>
              <a:rPr lang="en"/>
              <a:t>Guides on how to do something or how something happened in a short period of time. Must use words such as first step, second step, third step, etc,.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419" name="Shape 419"/>
        <p:cNvGrpSpPr/>
        <p:nvPr/>
      </p:nvGrpSpPr>
      <p:grpSpPr>
        <a:xfrm>
          <a:off x="0" y="0"/>
          <a:ext cx="0" cy="0"/>
          <a:chOff x="0" y="0"/>
          <a:chExt cx="0" cy="0"/>
        </a:xfrm>
      </p:grpSpPr>
      <p:sp>
        <p:nvSpPr>
          <p:cNvPr id="420" name="Google Shape;420;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421" name="Google Shape;421;p3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Chronological</a:t>
            </a:r>
            <a:endParaRPr b="1" sz="1800"/>
          </a:p>
          <a:p>
            <a:pPr indent="-311150" lvl="0" marL="457200" rtl="0" algn="l">
              <a:spcBef>
                <a:spcPts val="1600"/>
              </a:spcBef>
              <a:spcAft>
                <a:spcPts val="0"/>
              </a:spcAft>
              <a:buSzPts val="1300"/>
              <a:buChar char="-"/>
            </a:pPr>
            <a:r>
              <a:rPr b="1" lang="en">
                <a:solidFill>
                  <a:srgbClr val="FF0000"/>
                </a:solidFill>
              </a:rPr>
              <a:t>Process Description:</a:t>
            </a:r>
            <a:r>
              <a:rPr lang="en"/>
              <a:t> A guide of what was or will be happened of a certain act that is already known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Problem - Cause - Solution Sequence:</a:t>
            </a:r>
            <a:r>
              <a:rPr lang="en"/>
              <a:t> Going from descriptive of the problem, then analyze the cause and recommended a solution to the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425" name="Shape 425"/>
        <p:cNvGrpSpPr/>
        <p:nvPr/>
      </p:nvGrpSpPr>
      <p:grpSpPr>
        <a:xfrm>
          <a:off x="0" y="0"/>
          <a:ext cx="0" cy="0"/>
          <a:chOff x="0" y="0"/>
          <a:chExt cx="0" cy="0"/>
        </a:xfrm>
      </p:grpSpPr>
      <p:sp>
        <p:nvSpPr>
          <p:cNvPr id="426" name="Google Shape;426;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Sequencing</a:t>
            </a:r>
            <a:endParaRPr/>
          </a:p>
        </p:txBody>
      </p:sp>
      <p:sp>
        <p:nvSpPr>
          <p:cNvPr id="427" name="Google Shape;427;p3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800"/>
              <a:t>Chronological</a:t>
            </a:r>
            <a:endParaRPr b="1" sz="1800"/>
          </a:p>
          <a:p>
            <a:pPr indent="-311150" lvl="0" marL="457200" rtl="0" algn="l">
              <a:spcBef>
                <a:spcPts val="1600"/>
              </a:spcBef>
              <a:spcAft>
                <a:spcPts val="0"/>
              </a:spcAft>
              <a:buSzPts val="1300"/>
              <a:buChar char="-"/>
            </a:pPr>
            <a:r>
              <a:rPr b="1" lang="en">
                <a:solidFill>
                  <a:srgbClr val="FF0000"/>
                </a:solidFill>
              </a:rPr>
              <a:t>Cause - Effect Sequence:</a:t>
            </a:r>
            <a:r>
              <a:rPr lang="en"/>
              <a:t> Begin with the cause of the problem and then concluded the effect of that. Topic Sentence is the cause and the rest is Effect</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solidFill>
                  <a:srgbClr val="FF0000"/>
                </a:solidFill>
              </a:rPr>
              <a:t>Effect - to - Cause Sequence:</a:t>
            </a:r>
            <a:r>
              <a:rPr lang="en"/>
              <a:t> Inverted of Cause - Effect Sequence, usually happens when there are too many Effect from a solution or problem that need to be addressed first before explain the cause from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avoid visual distortion</a:t>
            </a:r>
            <a:endParaRPr/>
          </a:p>
        </p:txBody>
      </p:sp>
      <p:sp>
        <p:nvSpPr>
          <p:cNvPr id="433" name="Google Shape;433;p3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Present the Real Picture</a:t>
            </a:r>
            <a:endParaRPr/>
          </a:p>
          <a:p>
            <a:pPr indent="0" lvl="0" marL="0" rtl="0" algn="l">
              <a:spcBef>
                <a:spcPts val="1600"/>
              </a:spcBef>
              <a:spcAft>
                <a:spcPts val="1600"/>
              </a:spcAft>
              <a:buNone/>
            </a:pPr>
            <a:r>
              <a:t/>
            </a:r>
            <a:endParaRPr/>
          </a:p>
        </p:txBody>
      </p:sp>
      <p:pic>
        <p:nvPicPr>
          <p:cNvPr id="434" name="Google Shape;434;p38"/>
          <p:cNvPicPr preferRelativeResize="0"/>
          <p:nvPr/>
        </p:nvPicPr>
        <p:blipFill rotWithShape="1">
          <a:blip r:embed="rId3">
            <a:alphaModFix/>
          </a:blip>
          <a:srcRect b="0" l="0" r="0" t="-2711"/>
          <a:stretch/>
        </p:blipFill>
        <p:spPr>
          <a:xfrm>
            <a:off x="3910175" y="2353125"/>
            <a:ext cx="5054800" cy="254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Present the Complete Picture</a:t>
            </a:r>
            <a:endParaRPr/>
          </a:p>
        </p:txBody>
      </p:sp>
      <p:pic>
        <p:nvPicPr>
          <p:cNvPr id="441" name="Google Shape;441;p39"/>
          <p:cNvPicPr preferRelativeResize="0"/>
          <p:nvPr/>
        </p:nvPicPr>
        <p:blipFill rotWithShape="1">
          <a:blip r:embed="rId3">
            <a:alphaModFix/>
          </a:blip>
          <a:srcRect b="0" l="0" r="0" t="0"/>
          <a:stretch/>
        </p:blipFill>
        <p:spPr>
          <a:xfrm>
            <a:off x="3889116" y="2353125"/>
            <a:ext cx="5114710" cy="27903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Never Mistake Distortion for Emphasis</a:t>
            </a:r>
            <a:endParaRPr/>
          </a:p>
        </p:txBody>
      </p:sp>
      <p:pic>
        <p:nvPicPr>
          <p:cNvPr id="448" name="Google Shape;448;p40"/>
          <p:cNvPicPr preferRelativeResize="0"/>
          <p:nvPr/>
        </p:nvPicPr>
        <p:blipFill rotWithShape="1">
          <a:blip r:embed="rId3">
            <a:alphaModFix/>
          </a:blip>
          <a:srcRect b="0" l="-1574" r="0" t="0"/>
          <a:stretch/>
        </p:blipFill>
        <p:spPr>
          <a:xfrm>
            <a:off x="4498800" y="2395150"/>
            <a:ext cx="4044125" cy="248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incorporate visuals with the text</a:t>
            </a:r>
            <a:endParaRPr/>
          </a:p>
        </p:txBody>
      </p:sp>
      <p:sp>
        <p:nvSpPr>
          <p:cNvPr id="454" name="Google Shape;454;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and verbal element guidelines:</a:t>
            </a:r>
            <a:endParaRPr/>
          </a:p>
          <a:p>
            <a:pPr indent="-311150" lvl="0" marL="457200" rtl="0" algn="l">
              <a:spcBef>
                <a:spcPts val="1600"/>
              </a:spcBef>
              <a:spcAft>
                <a:spcPts val="0"/>
              </a:spcAft>
              <a:buSzPts val="1300"/>
              <a:buChar char="-"/>
            </a:pPr>
            <a:r>
              <a:rPr lang="en"/>
              <a:t>Place the visual where it best serves your readers</a:t>
            </a:r>
            <a:endParaRPr/>
          </a:p>
          <a:p>
            <a:pPr indent="-311150" lvl="0" marL="457200" rtl="0" algn="l">
              <a:spcBef>
                <a:spcPts val="0"/>
              </a:spcBef>
              <a:spcAft>
                <a:spcPts val="0"/>
              </a:spcAft>
              <a:buSzPts val="1300"/>
              <a:buChar char="-"/>
            </a:pPr>
            <a:r>
              <a:rPr lang="en"/>
              <a:t>Never refer to a visual that readers cannot easily locate</a:t>
            </a:r>
            <a:endParaRPr/>
          </a:p>
          <a:p>
            <a:pPr indent="-311150" lvl="0" marL="457200" rtl="0" algn="l">
              <a:spcBef>
                <a:spcPts val="0"/>
              </a:spcBef>
              <a:spcAft>
                <a:spcPts val="0"/>
              </a:spcAft>
              <a:buSzPts val="1300"/>
              <a:buChar char="-"/>
            </a:pPr>
            <a:r>
              <a:rPr lang="en"/>
              <a:t>Never crowd a visual into a cramped space</a:t>
            </a:r>
            <a:endParaRPr/>
          </a:p>
          <a:p>
            <a:pPr indent="-311150" lvl="0" marL="457200" rtl="0" algn="l">
              <a:spcBef>
                <a:spcPts val="0"/>
              </a:spcBef>
              <a:spcAft>
                <a:spcPts val="0"/>
              </a:spcAft>
              <a:buSzPts val="1300"/>
              <a:buChar char="-"/>
            </a:pPr>
            <a:r>
              <a:rPr lang="en"/>
              <a:t>Number the visual and give it a clear title and labels</a:t>
            </a:r>
            <a:endParaRPr/>
          </a:p>
          <a:p>
            <a:pPr indent="-311150" lvl="0" marL="457200" rtl="0" algn="l">
              <a:spcBef>
                <a:spcPts val="0"/>
              </a:spcBef>
              <a:spcAft>
                <a:spcPts val="0"/>
              </a:spcAft>
              <a:buSzPts val="1300"/>
              <a:buChar char="-"/>
            </a:pPr>
            <a:r>
              <a:rPr lang="en"/>
              <a:t>Match the visual to your audience</a:t>
            </a:r>
            <a:endParaRPr/>
          </a:p>
          <a:p>
            <a:pPr indent="-311150" lvl="0" marL="457200" rtl="0" algn="l">
              <a:spcBef>
                <a:spcPts val="0"/>
              </a:spcBef>
              <a:spcAft>
                <a:spcPts val="0"/>
              </a:spcAft>
              <a:buSzPts val="1300"/>
              <a:buChar char="-"/>
            </a:pPr>
            <a:r>
              <a:rPr lang="en"/>
              <a:t>Introduce and interpret the visual</a:t>
            </a:r>
            <a:endParaRPr/>
          </a:p>
          <a:p>
            <a:pPr indent="-311150" lvl="0" marL="457200" rtl="0" algn="l">
              <a:spcBef>
                <a:spcPts val="0"/>
              </a:spcBef>
              <a:spcAft>
                <a:spcPts val="0"/>
              </a:spcAft>
              <a:buSzPts val="1300"/>
              <a:buChar char="-"/>
            </a:pPr>
            <a:r>
              <a:rPr lang="en"/>
              <a:t>Use captions to explain important points made by the visual</a:t>
            </a:r>
            <a:endParaRPr/>
          </a:p>
          <a:p>
            <a:pPr indent="-311150" lvl="0" marL="457200" rtl="0" algn="l">
              <a:spcBef>
                <a:spcPts val="0"/>
              </a:spcBef>
              <a:spcAft>
                <a:spcPts val="0"/>
              </a:spcAft>
              <a:buSzPts val="1300"/>
              <a:buChar char="-"/>
            </a:pPr>
            <a:r>
              <a:rPr lang="en"/>
              <a:t>Never include excessive information in one visual</a:t>
            </a:r>
            <a:endParaRPr/>
          </a:p>
          <a:p>
            <a:pPr indent="-311150" lvl="0" marL="457200" rtl="0" algn="l">
              <a:spcBef>
                <a:spcPts val="0"/>
              </a:spcBef>
              <a:spcAft>
                <a:spcPts val="0"/>
              </a:spcAft>
              <a:buSzPts val="1300"/>
              <a:buChar char="-"/>
            </a:pPr>
            <a:r>
              <a:rPr lang="en"/>
              <a:t>Be sure the visual’s meaning can stand alone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Outlining</a:t>
            </a:r>
            <a:endParaRPr/>
          </a:p>
        </p:txBody>
      </p:sp>
      <p:sp>
        <p:nvSpPr>
          <p:cNvPr id="290" name="Google Shape;290;p1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Steps to create a meaningful paragraph</a:t>
            </a:r>
            <a:endParaRPr sz="1800">
              <a:solidFill>
                <a:srgbClr val="FF0000"/>
              </a:solidFill>
            </a:endParaRPr>
          </a:p>
          <a:p>
            <a:pPr indent="-342900" lvl="0" marL="457200" rtl="0" algn="l">
              <a:spcBef>
                <a:spcPts val="1600"/>
              </a:spcBef>
              <a:spcAft>
                <a:spcPts val="0"/>
              </a:spcAft>
              <a:buSzPts val="1800"/>
              <a:buAutoNum type="arabicPeriod"/>
            </a:pPr>
            <a:r>
              <a:rPr lang="en" sz="1800"/>
              <a:t>Choose a topic (</a:t>
            </a:r>
            <a:r>
              <a:rPr b="1" lang="en" sz="1800"/>
              <a:t>Topic Arrangement</a:t>
            </a:r>
            <a:r>
              <a:rPr lang="en" sz="1800"/>
              <a:t>)</a:t>
            </a:r>
            <a:endParaRPr sz="1800"/>
          </a:p>
          <a:p>
            <a:pPr indent="-342900" lvl="0" marL="457200" rtl="0" algn="l">
              <a:spcBef>
                <a:spcPts val="0"/>
              </a:spcBef>
              <a:spcAft>
                <a:spcPts val="0"/>
              </a:spcAft>
              <a:buSzPts val="1800"/>
              <a:buAutoNum type="arabicPeriod"/>
            </a:pPr>
            <a:r>
              <a:rPr lang="en" sz="1800"/>
              <a:t>Gather Material (sources) (</a:t>
            </a:r>
            <a:r>
              <a:rPr b="1" lang="en" sz="1800"/>
              <a:t>Outlining</a:t>
            </a:r>
            <a:r>
              <a:rPr lang="en" sz="1800"/>
              <a:t>)</a:t>
            </a:r>
            <a:endParaRPr sz="1800"/>
          </a:p>
          <a:p>
            <a:pPr indent="-342900" lvl="0" marL="457200" rtl="0" algn="l">
              <a:spcBef>
                <a:spcPts val="0"/>
              </a:spcBef>
              <a:spcAft>
                <a:spcPts val="0"/>
              </a:spcAft>
              <a:buSzPts val="1800"/>
              <a:buAutoNum type="arabicPeriod"/>
            </a:pPr>
            <a:r>
              <a:rPr lang="en" sz="1800"/>
              <a:t>Simplify the information from the sources, in which understandable for you (</a:t>
            </a:r>
            <a:r>
              <a:rPr b="1" lang="en" sz="1800"/>
              <a:t>Paragraphing</a:t>
            </a:r>
            <a:r>
              <a:rPr lang="en" sz="1800"/>
              <a:t>)</a:t>
            </a:r>
            <a:endParaRPr sz="1800"/>
          </a:p>
          <a:p>
            <a:pPr indent="-342900" lvl="0" marL="457200" rtl="0" algn="l">
              <a:spcBef>
                <a:spcPts val="0"/>
              </a:spcBef>
              <a:spcAft>
                <a:spcPts val="0"/>
              </a:spcAft>
              <a:buSzPts val="1800"/>
              <a:buAutoNum type="arabicPeriod"/>
            </a:pPr>
            <a:r>
              <a:rPr lang="en" sz="1800"/>
              <a:t>Justify it to make sense for reader (organize pattern) </a:t>
            </a:r>
            <a:r>
              <a:rPr lang="en" sz="1800"/>
              <a:t>(</a:t>
            </a:r>
            <a:r>
              <a:rPr b="1" lang="en" sz="1800"/>
              <a:t>Paragraphing</a:t>
            </a:r>
            <a:r>
              <a:rPr lang="en" sz="1800"/>
              <a:t>) (</a:t>
            </a:r>
            <a:r>
              <a:rPr b="1" lang="en" sz="1800"/>
              <a:t>Sequencing</a:t>
            </a:r>
            <a:r>
              <a:rPr lang="en" sz="1800"/>
              <a:t>)</a:t>
            </a:r>
            <a:endParaRPr sz="1800"/>
          </a:p>
          <a:p>
            <a:pPr indent="-342900" lvl="0" marL="457200" rtl="0" algn="l">
              <a:spcBef>
                <a:spcPts val="0"/>
              </a:spcBef>
              <a:spcAft>
                <a:spcPts val="0"/>
              </a:spcAft>
              <a:buSzPts val="1800"/>
              <a:buAutoNum type="arabicPeriod"/>
            </a:pPr>
            <a:r>
              <a:rPr lang="en" sz="1800"/>
              <a:t>Make sure to follow the guides of “Typical Questions in Organizing for Reader”? (</a:t>
            </a:r>
            <a:r>
              <a:rPr b="1" lang="en" sz="1800"/>
              <a:t>Sequencing</a:t>
            </a:r>
            <a:r>
              <a:rPr lang="en" sz="1800"/>
              <a: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Checklist for evaluating visuals</a:t>
            </a:r>
            <a:endParaRPr/>
          </a:p>
        </p:txBody>
      </p:sp>
      <p:sp>
        <p:nvSpPr>
          <p:cNvPr id="460" name="Google Shape;460;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a:p>
            <a:pPr indent="-311150" lvl="0" marL="457200" rtl="0" algn="l">
              <a:spcBef>
                <a:spcPts val="1600"/>
              </a:spcBef>
              <a:spcAft>
                <a:spcPts val="0"/>
              </a:spcAft>
              <a:buSzPts val="1300"/>
              <a:buChar char="-"/>
            </a:pPr>
            <a:r>
              <a:rPr lang="en"/>
              <a:t>Does the visual serve a legitimate purpose (clarification, not mere ornamentation) in the document?</a:t>
            </a:r>
            <a:endParaRPr/>
          </a:p>
          <a:p>
            <a:pPr indent="-311150" lvl="0" marL="457200" rtl="0" algn="l">
              <a:spcBef>
                <a:spcPts val="0"/>
              </a:spcBef>
              <a:spcAft>
                <a:spcPts val="0"/>
              </a:spcAft>
              <a:buSzPts val="1300"/>
              <a:buChar char="-"/>
            </a:pPr>
            <a:r>
              <a:rPr lang="en"/>
              <a:t>Are all patterns in the visual identified by label or legend?</a:t>
            </a:r>
            <a:endParaRPr/>
          </a:p>
          <a:p>
            <a:pPr indent="-311150" lvl="0" marL="457200" rtl="0" algn="l">
              <a:spcBef>
                <a:spcPts val="0"/>
              </a:spcBef>
              <a:spcAft>
                <a:spcPts val="0"/>
              </a:spcAft>
              <a:buSzPts val="1300"/>
              <a:buChar char="-"/>
            </a:pPr>
            <a:r>
              <a:rPr lang="en"/>
              <a:t>Do the visual relationships represent the numerical relationships accurately?</a:t>
            </a:r>
            <a:endParaRPr/>
          </a:p>
          <a:p>
            <a:pPr indent="0" lvl="0" marL="0" rtl="0" algn="l">
              <a:spcBef>
                <a:spcPts val="1600"/>
              </a:spcBef>
              <a:spcAft>
                <a:spcPts val="0"/>
              </a:spcAft>
              <a:buNone/>
            </a:pPr>
            <a:r>
              <a:rPr lang="en"/>
              <a:t>Placement:</a:t>
            </a:r>
            <a:endParaRPr/>
          </a:p>
          <a:p>
            <a:pPr indent="-311150" lvl="0" marL="457200" rtl="0" algn="l">
              <a:spcBef>
                <a:spcPts val="1600"/>
              </a:spcBef>
              <a:spcAft>
                <a:spcPts val="0"/>
              </a:spcAft>
              <a:buSzPts val="1300"/>
              <a:buChar char="-"/>
            </a:pPr>
            <a:r>
              <a:rPr lang="en"/>
              <a:t>Is the visual easy to locate?</a:t>
            </a:r>
            <a:endParaRPr/>
          </a:p>
          <a:p>
            <a:pPr indent="-311150" lvl="0" marL="457200" rtl="0" algn="l">
              <a:spcBef>
                <a:spcPts val="0"/>
              </a:spcBef>
              <a:spcAft>
                <a:spcPts val="0"/>
              </a:spcAft>
              <a:buSzPts val="1300"/>
              <a:buChar char="-"/>
            </a:pPr>
            <a:r>
              <a:rPr lang="en"/>
              <a:t>Are all design elements (title, legends, notes, borders, white space) positioned on the page to achieve balance?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 the visual positioned on the page to achieve balance?</a:t>
            </a:r>
            <a:endParaRPr/>
          </a:p>
          <a:p>
            <a:pPr indent="0" lvl="0" marL="0" rtl="0" algn="l">
              <a:spcBef>
                <a:spcPts val="1600"/>
              </a:spcBef>
              <a:spcAft>
                <a:spcPts val="0"/>
              </a:spcAft>
              <a:buNone/>
            </a:pPr>
            <a:r>
              <a:rPr lang="en"/>
              <a:t>Style:</a:t>
            </a:r>
            <a:endParaRPr/>
          </a:p>
          <a:p>
            <a:pPr indent="-311150" lvl="0" marL="457200" rtl="0" algn="l">
              <a:spcBef>
                <a:spcPts val="1600"/>
              </a:spcBef>
              <a:spcAft>
                <a:spcPts val="0"/>
              </a:spcAft>
              <a:buSzPts val="1300"/>
              <a:buChar char="-"/>
            </a:pPr>
            <a:r>
              <a:rPr lang="en"/>
              <a:t>Is this the best type of visual for your purpose and audience?</a:t>
            </a:r>
            <a:endParaRPr/>
          </a:p>
          <a:p>
            <a:pPr indent="-311150" lvl="0" marL="457200" rtl="0" algn="l">
              <a:spcBef>
                <a:spcPts val="0"/>
              </a:spcBef>
              <a:spcAft>
                <a:spcPts val="0"/>
              </a:spcAft>
              <a:buSzPts val="1300"/>
              <a:buChar char="-"/>
            </a:pPr>
            <a:r>
              <a:rPr lang="en"/>
              <a:t>Is the visual uncrowded and uncluttered?</a:t>
            </a:r>
            <a:endParaRPr/>
          </a:p>
          <a:p>
            <a:pPr indent="-311150" lvl="0" marL="457200" rtl="0" algn="l">
              <a:spcBef>
                <a:spcPts val="0"/>
              </a:spcBef>
              <a:spcAft>
                <a:spcPts val="0"/>
              </a:spcAft>
              <a:buSzPts val="1300"/>
              <a:buChar char="-"/>
            </a:pPr>
            <a:r>
              <a:rPr lang="en"/>
              <a:t>Is the visual engaging (patterns, colours, shapes) without being too busy?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Outlining</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1303800" y="1990050"/>
            <a:ext cx="7030500" cy="211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a:t>
            </a:r>
            <a:endParaRPr/>
          </a:p>
        </p:txBody>
      </p:sp>
      <p:sp>
        <p:nvSpPr>
          <p:cNvPr id="303" name="Google Shape;303;p17"/>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Any piece of text in the world, including all kind of text, must and have to follow this layout</a:t>
            </a:r>
            <a:endParaRPr sz="1800"/>
          </a:p>
          <a:p>
            <a:pPr indent="-342900" lvl="0" marL="457200" rtl="0" algn="l">
              <a:lnSpc>
                <a:spcPct val="200000"/>
              </a:lnSpc>
              <a:spcBef>
                <a:spcPts val="1600"/>
              </a:spcBef>
              <a:spcAft>
                <a:spcPts val="0"/>
              </a:spcAft>
              <a:buSzPts val="1800"/>
              <a:buAutoNum type="arabicPeriod"/>
            </a:pPr>
            <a:r>
              <a:rPr lang="en" sz="1800"/>
              <a:t>Beginning Sentence/Paragraph</a:t>
            </a:r>
            <a:endParaRPr sz="1800"/>
          </a:p>
          <a:p>
            <a:pPr indent="-342900" lvl="0" marL="457200" rtl="0" algn="l">
              <a:lnSpc>
                <a:spcPct val="200000"/>
              </a:lnSpc>
              <a:spcBef>
                <a:spcPts val="0"/>
              </a:spcBef>
              <a:spcAft>
                <a:spcPts val="0"/>
              </a:spcAft>
              <a:buSzPts val="1800"/>
              <a:buAutoNum type="arabicPeriod"/>
            </a:pPr>
            <a:r>
              <a:rPr lang="en" sz="1800"/>
              <a:t>Background Information of Topic (if required)</a:t>
            </a:r>
            <a:endParaRPr sz="1800"/>
          </a:p>
          <a:p>
            <a:pPr indent="-342900" lvl="0" marL="457200" rtl="0" algn="l">
              <a:lnSpc>
                <a:spcPct val="200000"/>
              </a:lnSpc>
              <a:spcBef>
                <a:spcPts val="0"/>
              </a:spcBef>
              <a:spcAft>
                <a:spcPts val="0"/>
              </a:spcAft>
              <a:buSzPts val="1800"/>
              <a:buAutoNum type="arabicPeriod"/>
            </a:pPr>
            <a:r>
              <a:rPr lang="en" sz="1800"/>
              <a:t>Central Section (Body Sentences/Paragraphs)</a:t>
            </a:r>
            <a:endParaRPr sz="1800"/>
          </a:p>
          <a:p>
            <a:pPr indent="-342900" lvl="0" marL="457200" rtl="0" algn="l">
              <a:lnSpc>
                <a:spcPct val="200000"/>
              </a:lnSpc>
              <a:spcBef>
                <a:spcPts val="0"/>
              </a:spcBef>
              <a:spcAft>
                <a:spcPts val="0"/>
              </a:spcAft>
              <a:buSzPts val="1800"/>
              <a:buAutoNum type="arabicPeriod"/>
            </a:pPr>
            <a:r>
              <a:rPr lang="en" sz="1800"/>
              <a:t>Conclusion Sentence/Paragraph</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a:t>
            </a:r>
            <a:endParaRPr/>
          </a:p>
        </p:txBody>
      </p:sp>
      <p:sp>
        <p:nvSpPr>
          <p:cNvPr id="309" name="Google Shape;309;p18"/>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Technical Report Arrangement</a:t>
            </a:r>
            <a:endParaRPr sz="1800">
              <a:solidFill>
                <a:srgbClr val="FF0000"/>
              </a:solidFill>
            </a:endParaRPr>
          </a:p>
          <a:p>
            <a:pPr indent="-342900" lvl="0" marL="457200" rtl="0" algn="l">
              <a:lnSpc>
                <a:spcPct val="200000"/>
              </a:lnSpc>
              <a:spcBef>
                <a:spcPts val="1600"/>
              </a:spcBef>
              <a:spcAft>
                <a:spcPts val="0"/>
              </a:spcAft>
              <a:buSzPts val="1800"/>
              <a:buAutoNum type="arabicPeriod"/>
            </a:pPr>
            <a:r>
              <a:rPr lang="en" sz="1800"/>
              <a:t>The Reason of the Report (</a:t>
            </a:r>
            <a:r>
              <a:rPr b="1" lang="en" sz="1800"/>
              <a:t>Beginning</a:t>
            </a:r>
            <a:r>
              <a:rPr lang="en" sz="1800"/>
              <a:t>)</a:t>
            </a:r>
            <a:endParaRPr sz="1800"/>
          </a:p>
          <a:p>
            <a:pPr indent="-342900" lvl="0" marL="457200" rtl="0" algn="l">
              <a:lnSpc>
                <a:spcPct val="200000"/>
              </a:lnSpc>
              <a:spcBef>
                <a:spcPts val="0"/>
              </a:spcBef>
              <a:spcAft>
                <a:spcPts val="0"/>
              </a:spcAft>
              <a:buSzPts val="1800"/>
              <a:buAutoNum type="arabicPeriod"/>
            </a:pPr>
            <a:r>
              <a:rPr lang="en" sz="1800"/>
              <a:t>The Report’s conclusion (</a:t>
            </a:r>
            <a:r>
              <a:rPr b="1" lang="en" sz="1800"/>
              <a:t>Central Section</a:t>
            </a:r>
            <a:r>
              <a:rPr lang="en" sz="1800"/>
              <a:t>)</a:t>
            </a:r>
            <a:endParaRPr sz="1800"/>
          </a:p>
          <a:p>
            <a:pPr indent="-342900" lvl="0" marL="457200" rtl="0" algn="l">
              <a:lnSpc>
                <a:spcPct val="200000"/>
              </a:lnSpc>
              <a:spcBef>
                <a:spcPts val="0"/>
              </a:spcBef>
              <a:spcAft>
                <a:spcPts val="0"/>
              </a:spcAft>
              <a:buSzPts val="1800"/>
              <a:buAutoNum type="arabicPeriod"/>
            </a:pPr>
            <a:r>
              <a:rPr lang="en" sz="1800"/>
              <a:t>The Report’s recommendations (</a:t>
            </a:r>
            <a:r>
              <a:rPr b="1" lang="en" sz="1800"/>
              <a:t>Central Section</a:t>
            </a:r>
            <a:r>
              <a:rPr lang="en" sz="1800"/>
              <a:t>)</a:t>
            </a:r>
            <a:endParaRPr sz="1800"/>
          </a:p>
          <a:p>
            <a:pPr indent="-342900" lvl="0" marL="457200" rtl="0" algn="l">
              <a:lnSpc>
                <a:spcPct val="200000"/>
              </a:lnSpc>
              <a:spcBef>
                <a:spcPts val="0"/>
              </a:spcBef>
              <a:spcAft>
                <a:spcPts val="0"/>
              </a:spcAft>
              <a:buSzPts val="1800"/>
              <a:buAutoNum type="arabicPeriod"/>
            </a:pPr>
            <a:r>
              <a:rPr lang="en" sz="1800"/>
              <a:t>Main Challenges when solving the issue (if any) (</a:t>
            </a:r>
            <a:r>
              <a:rPr b="1" lang="en" sz="1800"/>
              <a:t>Conclusion</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2938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a:t>
            </a:r>
            <a:endParaRPr/>
          </a:p>
          <a:p>
            <a:pPr indent="0" lvl="0" marL="0" rtl="0" algn="l">
              <a:spcBef>
                <a:spcPts val="0"/>
              </a:spcBef>
              <a:spcAft>
                <a:spcPts val="0"/>
              </a:spcAft>
              <a:buNone/>
            </a:pPr>
            <a:r>
              <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1303800" y="1048200"/>
            <a:ext cx="6362700" cy="377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p:txBody>
      </p:sp>
      <p:sp>
        <p:nvSpPr>
          <p:cNvPr id="322" name="Google Shape;322;p20"/>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Beginning: </a:t>
            </a:r>
            <a:endParaRPr sz="1800">
              <a:solidFill>
                <a:srgbClr val="FF0000"/>
              </a:solidFill>
            </a:endParaRPr>
          </a:p>
          <a:p>
            <a:pPr indent="-342900" lvl="0" marL="457200" rtl="0" algn="l">
              <a:spcBef>
                <a:spcPts val="1600"/>
              </a:spcBef>
              <a:spcAft>
                <a:spcPts val="0"/>
              </a:spcAft>
              <a:buClr>
                <a:srgbClr val="000000"/>
              </a:buClr>
              <a:buSzPts val="1800"/>
              <a:buChar char="-"/>
            </a:pPr>
            <a:r>
              <a:rPr lang="en" sz="1800">
                <a:solidFill>
                  <a:srgbClr val="000000"/>
                </a:solidFill>
              </a:rPr>
              <a:t>The most important part decided whether the reader will continue to read the rest of the report or not.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Explain the topic’s significance issue and document’s purpose, identify who is the audience group.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Account for any limitation (uncomplete or questionable data).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It has to be short so reader can have a quick look and decided if they want more information or not. </a:t>
            </a:r>
            <a:endParaRPr sz="1800">
              <a:solidFill>
                <a:srgbClr val="000000"/>
              </a:solidFill>
            </a:endParaRPr>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76A5AF"/>
        </a:solidFill>
      </p:bgPr>
    </p:bg>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Paragraphing Structure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sp>
        <p:nvSpPr>
          <p:cNvPr id="328" name="Google Shape;328;p21"/>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Central Section:</a:t>
            </a:r>
            <a:endParaRPr sz="1800">
              <a:solidFill>
                <a:srgbClr val="FF0000"/>
              </a:solidFill>
            </a:endParaRPr>
          </a:p>
          <a:p>
            <a:pPr indent="-342900" lvl="0" marL="457200" rtl="0" algn="l">
              <a:spcBef>
                <a:spcPts val="1600"/>
              </a:spcBef>
              <a:spcAft>
                <a:spcPts val="0"/>
              </a:spcAft>
              <a:buClr>
                <a:srgbClr val="000000"/>
              </a:buClr>
              <a:buSzPts val="1800"/>
              <a:buChar char="-"/>
            </a:pPr>
            <a:r>
              <a:rPr lang="en" sz="1800">
                <a:solidFill>
                  <a:srgbClr val="000000"/>
                </a:solidFill>
              </a:rPr>
              <a:t>Can have one paragraph or multiple paragraph (depends on the complexity of the problem)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Reveal all the problems, including statistics, recommendations and solutions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Each paragraph should only handle one problem + one solution (if applicable)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Be clear and concise about the issue, stay into the topic all the time</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