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  <p:sldMasterId id="2147483660" r:id="rId6"/>
    <p:sldMasterId id="2147483661" r:id="rId7"/>
    <p:sldMasterId id="2147483662" r:id="rId8"/>
    <p:sldMasterId id="2147483663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</p:sldIdLst>
  <p:sldSz cy="6858000" cx="9144000"/>
  <p:notesSz cx="6858000" cy="9296400"/>
  <p:embeddedFontLst>
    <p:embeddedFont>
      <p:font typeface="Libre Baskerville"/>
      <p:regular r:id="rId20"/>
      <p:bold r:id="rId21"/>
      <p:italic r:id="rId22"/>
    </p:embeddedFont>
    <p:embeddedFont>
      <p:font typeface="Helvetica Neue"/>
      <p:regular r:id="rId23"/>
      <p:bold r:id="rId24"/>
      <p:italic r:id="rId25"/>
      <p:boldItalic r:id="rId26"/>
    </p:embeddedFont>
    <p:embeddedFont>
      <p:font typeface="Source Sans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A01427B-B1AB-48B2-82A8-EF28DD7246E0}">
  <a:tblStyle styleId="{CA01427B-B1AB-48B2-82A8-EF28DD7246E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Baskerville-regular.fntdata"/><Relationship Id="rId22" Type="http://schemas.openxmlformats.org/officeDocument/2006/relationships/font" Target="fonts/LibreBaskerville-italic.fntdata"/><Relationship Id="rId21" Type="http://schemas.openxmlformats.org/officeDocument/2006/relationships/font" Target="fonts/LibreBaskerville-bold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SourceSansPro-bold.fntdata"/><Relationship Id="rId27" Type="http://schemas.openxmlformats.org/officeDocument/2006/relationships/font" Target="fonts/SourceSansPr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SourceSansPro-italic.fntdata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0" Type="http://schemas.openxmlformats.org/officeDocument/2006/relationships/font" Target="fonts/SourceSansPro-boldItalic.fntdata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04900" y="696912"/>
            <a:ext cx="4648200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829675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4675" lIns="89375" spcFirstLastPara="1" rIns="89375" wrap="square" tIns="44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/>
        </p:nvSpPr>
        <p:spPr>
          <a:xfrm>
            <a:off x="3884612" y="8829675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4675" lIns="89375" spcFirstLastPara="1" rIns="89375" wrap="square" tIns="44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04900" y="696912"/>
            <a:ext cx="4648200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4675" lIns="89375" spcFirstLastPara="1" rIns="89375" wrap="square" tIns="4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04900" y="696912"/>
            <a:ext cx="4648200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04900" y="696912"/>
            <a:ext cx="4648200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04900" y="696912"/>
            <a:ext cx="4648200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04900" y="696912"/>
            <a:ext cx="4648200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1104900" y="696912"/>
            <a:ext cx="4648200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04900" y="696912"/>
            <a:ext cx="4648200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1104900" y="696912"/>
            <a:ext cx="4648200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104900" y="696912"/>
            <a:ext cx="4648200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  <a:defRPr b="0" i="0" sz="26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ctr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ctr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ctr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ctr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ctr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ctr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ctr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ctr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8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900"/>
              <a:buFont typeface="Libre Baskerville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93369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Char char="●"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82575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850"/>
              <a:buFont typeface="Noto Sans Symbols"/>
              <a:buChar char="●"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74319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720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8575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900"/>
              <a:buFont typeface="Libre Baskerville"/>
              <a:buChar char="o"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8" name="Google Shape;128;p16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6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1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53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Libre Baskerville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1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53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Libre Baskerville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36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400"/>
              <a:buFont typeface="Libre Baskerville"/>
              <a:buNone/>
              <a:defRPr b="0" i="0" sz="1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2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5087" y="69850"/>
            <a:ext cx="9013825" cy="6691312"/>
          </a:xfrm>
          <a:prstGeom prst="roundRect">
            <a:avLst>
              <a:gd fmla="val 106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63500" y="1449387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63500" y="2976562"/>
            <a:ext cx="9020175" cy="1111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IRHRplainbanner"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7087" y="6237287"/>
            <a:ext cx="74295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1"/>
          <p:cNvGrpSpPr/>
          <p:nvPr/>
        </p:nvGrpSpPr>
        <p:grpSpPr>
          <a:xfrm>
            <a:off x="66675" y="66675"/>
            <a:ext cx="9017000" cy="6699250"/>
            <a:chOff x="66675" y="66675"/>
            <a:chExt cx="9017000" cy="6699250"/>
          </a:xfrm>
        </p:grpSpPr>
        <p:pic>
          <p:nvPicPr>
            <p:cNvPr id="81" name="Google Shape;81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6675" y="66675"/>
              <a:ext cx="9017000" cy="6699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11"/>
            <p:cNvSpPr txBox="1"/>
            <p:nvPr/>
          </p:nvSpPr>
          <p:spPr>
            <a:xfrm>
              <a:off x="161925" y="166687"/>
              <a:ext cx="8820150" cy="6499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1"/>
          <p:cNvSpPr txBox="1"/>
          <p:nvPr/>
        </p:nvSpPr>
        <p:spPr>
          <a:xfrm flipH="1" rot="10800000">
            <a:off x="69850" y="2376487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69850" y="2341562"/>
            <a:ext cx="901382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 txBox="1"/>
          <p:nvPr/>
        </p:nvSpPr>
        <p:spPr>
          <a:xfrm>
            <a:off x="68262" y="2468562"/>
            <a:ext cx="9015412" cy="46037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1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 flipH="1" rot="10800000">
            <a:off x="68262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68262" y="4649787"/>
            <a:ext cx="900747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68262" y="4773612"/>
            <a:ext cx="9007475" cy="476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5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ctrTitle"/>
          </p:nvPr>
        </p:nvSpPr>
        <p:spPr>
          <a:xfrm>
            <a:off x="428625" y="1857375"/>
            <a:ext cx="8229600" cy="414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 to Marketing</a:t>
            </a:r>
            <a:br>
              <a:rPr b="0" i="0" lang="en-US" sz="4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4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BAB235 </a:t>
            </a:r>
            <a:br>
              <a:rPr b="0" i="0" lang="en-US" sz="4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Preparation for Final Examination</a:t>
            </a:r>
            <a:br>
              <a:rPr b="0" i="0" lang="en-US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descr="seneca_logo.gif"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09600"/>
            <a:ext cx="2424112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2214562" y="1214437"/>
            <a:ext cx="6400800" cy="842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Format of Final Exam</a:t>
            </a:r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1071562" y="2000250"/>
            <a:ext cx="7500937" cy="4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Value:  30% of final grade    Duration: 2 hours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[A] Multiple Choice Questions 25 Points - Grade Master/Scantron using pencil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[B] Short-answer Questions (5 of 6) 35 Points - exam paper using pen</a:t>
            </a:r>
            <a:endParaRPr b="1" i="0" sz="2400" u="sng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60 Points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your section in large print on top of the exam paper</a:t>
            </a:r>
            <a:endParaRPr/>
          </a:p>
        </p:txBody>
      </p:sp>
      <p:pic>
        <p:nvPicPr>
          <p:cNvPr descr="seneca_logo.gif"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09600"/>
            <a:ext cx="2424112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idx="4294967295" type="title"/>
          </p:nvPr>
        </p:nvSpPr>
        <p:spPr>
          <a:xfrm>
            <a:off x="2214562" y="1214437"/>
            <a:ext cx="6400800" cy="842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Instructions on Final -  A</a:t>
            </a:r>
            <a:endParaRPr/>
          </a:p>
        </p:txBody>
      </p:sp>
      <p:sp>
        <p:nvSpPr>
          <p:cNvPr id="151" name="Google Shape;151;p19"/>
          <p:cNvSpPr txBox="1"/>
          <p:nvPr>
            <p:ph idx="4294967295" type="body"/>
          </p:nvPr>
        </p:nvSpPr>
        <p:spPr>
          <a:xfrm>
            <a:off x="1042987" y="2708275"/>
            <a:ext cx="7529512" cy="383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 A: Multiple Choice - 25 marks Answer on the Grade Master/Scantron using pencil. 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your test </a:t>
            </a:r>
            <a:r>
              <a:rPr b="1" i="1" lang="en-US" sz="28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Version</a:t>
            </a:r>
            <a:r>
              <a:rPr b="1" i="0" lang="en-US" sz="28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large print on the scantron  in the space provided for period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Identify the letter of the choice that best completes the statement or answers the question</a:t>
            </a:r>
            <a:endParaRPr/>
          </a:p>
        </p:txBody>
      </p:sp>
      <p:pic>
        <p:nvPicPr>
          <p:cNvPr descr="seneca_logo.gif" id="152" name="Google Shape;1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09600"/>
            <a:ext cx="2424112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idx="4294967295" type="title"/>
          </p:nvPr>
        </p:nvSpPr>
        <p:spPr>
          <a:xfrm>
            <a:off x="2214562" y="1214437"/>
            <a:ext cx="6400800" cy="842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Instructions on Final - B</a:t>
            </a:r>
            <a:endParaRPr/>
          </a:p>
        </p:txBody>
      </p:sp>
      <p:sp>
        <p:nvSpPr>
          <p:cNvPr id="158" name="Google Shape;158;p20"/>
          <p:cNvSpPr txBox="1"/>
          <p:nvPr>
            <p:ph idx="4294967295" type="body"/>
          </p:nvPr>
        </p:nvSpPr>
        <p:spPr>
          <a:xfrm>
            <a:off x="1042987" y="2636837"/>
            <a:ext cx="7529512" cy="391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 B: Short Answer Questions - 35 marks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Answer </a:t>
            </a:r>
            <a:r>
              <a:rPr b="1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four (5 of 6)</a:t>
            </a: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</a:t>
            </a: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1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full sentences and write in pen.</a:t>
            </a: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If you answer more than five questions, only the first five will be graded</a:t>
            </a:r>
            <a:r>
              <a:rPr b="0" i="0" lang="en-US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</p:txBody>
      </p:sp>
      <p:pic>
        <p:nvPicPr>
          <p:cNvPr descr="seneca_logo.gif"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09600"/>
            <a:ext cx="2424112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Google Shape;164;p21"/>
          <p:cNvGraphicFramePr/>
          <p:nvPr/>
        </p:nvGraphicFramePr>
        <p:xfrm>
          <a:off x="9144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{CA01427B-B1AB-48B2-82A8-EF28DD7246E0}</a:tableStyleId>
              </a:tblPr>
              <a:tblGrid>
                <a:gridCol w="1712900"/>
                <a:gridCol w="950900"/>
                <a:gridCol w="3313100"/>
              </a:tblGrid>
              <a:tr h="62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Source Sans Pro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Deliverable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Source Sans Pro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Source Sans Pro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Notes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Source Sans Pr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Individual Case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Source Sans Pr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Analysis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Source Sans Pro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Source Sans Pr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Due  week 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0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Source Sans Pr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Journal Article Review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Source Sans Pro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Source Sans Pr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See Assignment section of course on blackboard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Source Sans Pr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Term Test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Source Sans Pro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Source Sans Pr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Covers All Materials Up to week of test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Source Sans Pr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Marketing Plan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Source Sans Pr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Project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Source Sans Pro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Source Sans Pr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See Assignment section of course on blackboard for guideline, form Groups and hand in contract form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Source Sans Pr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Advert Age/Present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Source Sans Pro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Source Sans Pr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See Assignment section of course on blackboard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Source Sans Pr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Final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Source Sans Pro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Source Sans Pro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Total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Source Sans Pro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100%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seneca_logo.gif" id="165" name="Google Shape;1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09600"/>
            <a:ext cx="2424112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3536950" y="609600"/>
            <a:ext cx="39878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 Evaluation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idx="4294967295" type="title"/>
          </p:nvPr>
        </p:nvSpPr>
        <p:spPr>
          <a:xfrm>
            <a:off x="395287" y="876300"/>
            <a:ext cx="8034337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Strategizing for the Final Exam </a:t>
            </a:r>
            <a:endParaRPr/>
          </a:p>
        </p:txBody>
      </p:sp>
      <p:sp>
        <p:nvSpPr>
          <p:cNvPr id="172" name="Google Shape;172;p22"/>
          <p:cNvSpPr txBox="1"/>
          <p:nvPr>
            <p:ph idx="4294967295" type="subTitle"/>
          </p:nvPr>
        </p:nvSpPr>
        <p:spPr>
          <a:xfrm>
            <a:off x="571500" y="1785937"/>
            <a:ext cx="8382000" cy="470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30 % of  Total Grade for the Course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Closed Book, Covers the seven chapters after the  term test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 your time wisely. Make sure you answer every question on the multiple choice section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Points are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deducted for incorrect multiple choice answers – so do </a:t>
            </a:r>
            <a:r>
              <a:rPr b="0" i="1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leave a question blank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2192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descr="seneca_logo.gif" id="173" name="Google Shape;1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09600"/>
            <a:ext cx="2424112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idx="4294967295" type="title"/>
          </p:nvPr>
        </p:nvSpPr>
        <p:spPr>
          <a:xfrm>
            <a:off x="500062" y="1214437"/>
            <a:ext cx="8034337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Preparing for the Final Exam </a:t>
            </a:r>
            <a:endParaRPr/>
          </a:p>
        </p:txBody>
      </p:sp>
      <p:sp>
        <p:nvSpPr>
          <p:cNvPr id="179" name="Google Shape;179;p23"/>
          <p:cNvSpPr txBox="1"/>
          <p:nvPr>
            <p:ph idx="4294967295" type="subTitle"/>
          </p:nvPr>
        </p:nvSpPr>
        <p:spPr>
          <a:xfrm>
            <a:off x="571500" y="2428875"/>
            <a:ext cx="838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1" i="0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Study Tips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pressed for time to study, use the weekly Power Points  as your guide. Read the textbook and the summary at the end of each chapter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eneca_logo.gif" id="180" name="Google Shape;18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09600"/>
            <a:ext cx="2424112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1820862" y="1143000"/>
            <a:ext cx="6400800" cy="7985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-685800" lvl="0" marL="685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Materials to Review for Exam</a:t>
            </a:r>
            <a:endParaRPr/>
          </a:p>
        </p:txBody>
      </p:sp>
      <p:pic>
        <p:nvPicPr>
          <p:cNvPr descr="seneca_logo.gif" id="186" name="Google Shape;1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609600"/>
            <a:ext cx="2349500" cy="533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24"/>
          <p:cNvGraphicFramePr/>
          <p:nvPr/>
        </p:nvGraphicFramePr>
        <p:xfrm>
          <a:off x="684212" y="184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{CA01427B-B1AB-48B2-82A8-EF28DD7246E0}</a:tableStyleId>
              </a:tblPr>
              <a:tblGrid>
                <a:gridCol w="6586525"/>
                <a:gridCol w="1549400"/>
              </a:tblGrid>
              <a:tr h="79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Consumer Behaviour</a:t>
                      </a: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Types of Decision Making, Consumer Decision Making Process, Factors influencing consumer decision making: internal, situational and social.</a:t>
                      </a:r>
                      <a:endParaRPr/>
                    </a:p>
                  </a:txBody>
                  <a:tcPr marT="48225" marB="482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Ch. 4</a:t>
                      </a:r>
                      <a:endParaRPr/>
                    </a:p>
                  </a:txBody>
                  <a:tcPr marT="48225" marB="482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Strategic mktg planning</a:t>
                      </a: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: Levels of planning, SWOT Analysis, BCG Portfolio analysis, strategic business unit (SBU) Growth strategies, Going Global, International marketing entry strategy ,  International Marketing Mix Decisions, Customization, Localization and Standardization</a:t>
                      </a:r>
                      <a:endParaRPr/>
                    </a:p>
                  </a:txBody>
                  <a:tcPr marT="48225" marB="482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Ch.2</a:t>
                      </a:r>
                      <a:endParaRPr/>
                    </a:p>
                  </a:txBody>
                  <a:tcPr marT="48225" marB="482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Organizational Buying Behaviour</a:t>
                      </a: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B to B demand, Business buying situations, Types of B2B customers, The buying center,B2B buying decision process. </a:t>
                      </a:r>
                      <a:endParaRPr/>
                    </a:p>
                  </a:txBody>
                  <a:tcPr marT="48225" marB="482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Ch.5</a:t>
                      </a:r>
                      <a:endParaRPr/>
                    </a:p>
                  </a:txBody>
                  <a:tcPr marT="48225" marB="482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Promotion Strategy/ Marketing communication</a:t>
                      </a: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: The communication process, one to one, one to many, many to many, Advertising, sales promotion, personal selling, public relation, direct marketing</a:t>
                      </a:r>
                      <a:endParaRPr/>
                    </a:p>
                  </a:txBody>
                  <a:tcPr marT="48225" marB="482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Ch.11 &amp;10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8225" marB="482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Pricing</a:t>
                      </a: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: The Price Planning Process, Pricing objectives, Costs, Demand, Pricing Environment, Pricing Strategies, Pricing Tactics, Deceptive pricing, legal &amp; ethical issues in pricing</a:t>
                      </a:r>
                      <a:endParaRPr/>
                    </a:p>
                  </a:txBody>
                  <a:tcPr marT="48225" marB="482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Ch. 9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8225" marB="482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Distribution Strategy</a:t>
                      </a: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: Functions and types of distribution channels , supply chain mgt, steps in dist. Planning. Push and Pull strategy, Functions of logistics  Retailing, retail lifecycle, wheel of retailing, factors motivating retail innovation, ethical issues in retailing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ibre Baskerville"/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8225" marB="482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Ch.12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8225" marB="482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8225" marB="482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8225" marB="482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8" name="Google Shape;188;p24"/>
          <p:cNvGraphicFramePr/>
          <p:nvPr/>
        </p:nvGraphicFramePr>
        <p:xfrm>
          <a:off x="10909300" y="1941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{CA01427B-B1AB-48B2-82A8-EF28DD7246E0}</a:tableStyleId>
              </a:tblPr>
              <a:tblGrid>
                <a:gridCol w="207950"/>
              </a:tblGrid>
              <a:tr h="36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400" marB="45400" marR="91275" marL="912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827087" y="2924175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Best of Luck</a:t>
            </a:r>
            <a:endParaRPr/>
          </a:p>
        </p:txBody>
      </p:sp>
      <p:pic>
        <p:nvPicPr>
          <p:cNvPr descr="seneca_logo.gif" id="194" name="Google Shape;1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09600"/>
            <a:ext cx="2424112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4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