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9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6538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177954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98002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20878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6E16BBA-5FAE-9A47-B00E-F340BF44C748}" type="datetimeFigureOut">
              <a:rPr lang="en-US" smtClean="0"/>
              <a:t>17-08-08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16827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18336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6E16BBA-5FAE-9A47-B00E-F340BF44C748}" type="datetimeFigureOut">
              <a:rPr lang="en-US" smtClean="0"/>
              <a:t>17-08-08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68718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6E16BBA-5FAE-9A47-B00E-F340BF44C748}" type="datetimeFigureOut">
              <a:rPr lang="en-US" smtClean="0"/>
              <a:t>17-08-08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218786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16BBA-5FAE-9A47-B00E-F340BF44C748}" type="datetimeFigureOut">
              <a:rPr lang="en-US" smtClean="0"/>
              <a:t>17-08-08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40155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28847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6E16BBA-5FAE-9A47-B00E-F340BF44C748}" type="datetimeFigureOut">
              <a:rPr lang="en-US" smtClean="0"/>
              <a:t>17-08-08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7A1D4-CCEB-A040-85CF-FF6A6A1E7F28}" type="slidenum">
              <a:rPr lang="en-US" smtClean="0"/>
              <a:t>‹#›</a:t>
            </a:fld>
            <a:endParaRPr lang="en-US"/>
          </a:p>
        </p:txBody>
      </p:sp>
    </p:spTree>
    <p:extLst>
      <p:ext uri="{BB962C8B-B14F-4D97-AF65-F5344CB8AC3E}">
        <p14:creationId xmlns:p14="http://schemas.microsoft.com/office/powerpoint/2010/main" val="35621856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16BBA-5FAE-9A47-B00E-F340BF44C748}" type="datetimeFigureOut">
              <a:rPr lang="en-US" smtClean="0"/>
              <a:t>17-08-08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7A1D4-CCEB-A040-85CF-FF6A6A1E7F28}" type="slidenum">
              <a:rPr lang="en-US" smtClean="0"/>
              <a:t>‹#›</a:t>
            </a:fld>
            <a:endParaRPr lang="en-US"/>
          </a:p>
        </p:txBody>
      </p:sp>
    </p:spTree>
    <p:extLst>
      <p:ext uri="{BB962C8B-B14F-4D97-AF65-F5344CB8AC3E}">
        <p14:creationId xmlns:p14="http://schemas.microsoft.com/office/powerpoint/2010/main" val="39328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Cell Theory, Classical Genetics and Molecular Biology</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Trefil</a:t>
            </a:r>
            <a:r>
              <a:rPr lang="en-US" dirty="0" smtClean="0"/>
              <a:t> and Hazen</a:t>
            </a:r>
          </a:p>
          <a:p>
            <a:r>
              <a:rPr lang="en-US" dirty="0" smtClean="0"/>
              <a:t>Chapter 21:  The Living Cell</a:t>
            </a:r>
          </a:p>
          <a:p>
            <a:r>
              <a:rPr lang="en-US" dirty="0" smtClean="0"/>
              <a:t>Chapter 23:  Classical and Modern Genetics  </a:t>
            </a:r>
          </a:p>
          <a:p>
            <a:endParaRPr lang="en-US" dirty="0"/>
          </a:p>
        </p:txBody>
      </p:sp>
    </p:spTree>
    <p:extLst>
      <p:ext uri="{BB962C8B-B14F-4D97-AF65-F5344CB8AC3E}">
        <p14:creationId xmlns:p14="http://schemas.microsoft.com/office/powerpoint/2010/main" val="306363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Cell Cycle</a:t>
            </a:r>
            <a:endParaRPr lang="en-US" dirty="0"/>
          </a:p>
        </p:txBody>
      </p:sp>
      <p:sp>
        <p:nvSpPr>
          <p:cNvPr id="3" name="Content Placeholder 2"/>
          <p:cNvSpPr>
            <a:spLocks noGrp="1"/>
          </p:cNvSpPr>
          <p:nvPr>
            <p:ph idx="1"/>
          </p:nvPr>
        </p:nvSpPr>
        <p:spPr/>
        <p:txBody>
          <a:bodyPr/>
          <a:lstStyle/>
          <a:p>
            <a:r>
              <a:rPr lang="en-US" dirty="0" smtClean="0"/>
              <a:t>We discussed the cell cycle in class.</a:t>
            </a:r>
          </a:p>
          <a:p>
            <a:r>
              <a:rPr lang="en-US" dirty="0" smtClean="0"/>
              <a:t>An image of the cell cycle may be viewed in the </a:t>
            </a:r>
            <a:r>
              <a:rPr lang="en-US" dirty="0" err="1" smtClean="0"/>
              <a:t>linke</a:t>
            </a:r>
            <a:r>
              <a:rPr lang="en-US" dirty="0" smtClean="0"/>
              <a:t> below:</a:t>
            </a:r>
          </a:p>
          <a:p>
            <a:r>
              <a:rPr lang="en-US" dirty="0" smtClean="0"/>
              <a:t>https</a:t>
            </a:r>
            <a:r>
              <a:rPr lang="en-US" dirty="0"/>
              <a:t>://</a:t>
            </a:r>
            <a:r>
              <a:rPr lang="en-US" dirty="0" err="1"/>
              <a:t>upload.wikimedia.org</a:t>
            </a:r>
            <a:r>
              <a:rPr lang="en-US" dirty="0"/>
              <a:t>/</a:t>
            </a:r>
            <a:r>
              <a:rPr lang="en-US" dirty="0" err="1"/>
              <a:t>wikipedia</a:t>
            </a:r>
            <a:r>
              <a:rPr lang="en-US" dirty="0"/>
              <a:t>/commons/thumb/e/e0/Cell_Cycle_2-2.svg/2000px-Cell_Cycle_2-2.svg.png</a:t>
            </a:r>
          </a:p>
        </p:txBody>
      </p:sp>
    </p:spTree>
    <p:extLst>
      <p:ext uri="{BB962C8B-B14F-4D97-AF65-F5344CB8AC3E}">
        <p14:creationId xmlns:p14="http://schemas.microsoft.com/office/powerpoint/2010/main" val="125743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Division:  Mitosis and Meiosis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Cell theory states that all cells arise from previously existing cells.</a:t>
            </a:r>
          </a:p>
          <a:p>
            <a:r>
              <a:rPr lang="en-US" dirty="0" smtClean="0"/>
              <a:t>Cells can divide in one of two ways:</a:t>
            </a:r>
          </a:p>
          <a:p>
            <a:pPr marL="914400" lvl="1" indent="-514350">
              <a:buFont typeface="+mj-lt"/>
              <a:buAutoNum type="arabicPeriod"/>
            </a:pPr>
            <a:r>
              <a:rPr lang="en-US" dirty="0" smtClean="0"/>
              <a:t>Mitosis-division which produces two genetically identical daughter cells with 2n (diploid) genetic content.  Most typical form of division.  All somatic cells of the body.  </a:t>
            </a:r>
          </a:p>
          <a:p>
            <a:pPr marL="914400" lvl="1" indent="-514350">
              <a:buFont typeface="+mj-lt"/>
              <a:buAutoNum type="arabicPeriod"/>
            </a:pPr>
            <a:r>
              <a:rPr lang="en-US" dirty="0" smtClean="0"/>
              <a:t>Meiosis-division which produces four genetically distinct daughter cells or gametes with 1n (haploid) genetic content.  Occurs only in gonads of sexually reproducing species.  Called a reductive division because the daughter cells possess half the genetic material of regular somatic cells.  In </a:t>
            </a:r>
            <a:r>
              <a:rPr lang="en-US" dirty="0" err="1" smtClean="0"/>
              <a:t>fertilisation</a:t>
            </a:r>
            <a:r>
              <a:rPr lang="en-US" dirty="0" smtClean="0"/>
              <a:t> a male gamete fuses (sperm) to a female gamete (ovum) to create a zygote restoring diploid or 2n genetic content.  </a:t>
            </a:r>
          </a:p>
          <a:p>
            <a:pPr marL="514350" indent="-514350">
              <a:buFont typeface="+mj-lt"/>
              <a:buAutoNum type="arabicPeriod"/>
            </a:pPr>
            <a:endParaRPr lang="en-US" dirty="0"/>
          </a:p>
        </p:txBody>
      </p:sp>
    </p:spTree>
    <p:extLst>
      <p:ext uri="{BB962C8B-B14F-4D97-AF65-F5344CB8AC3E}">
        <p14:creationId xmlns:p14="http://schemas.microsoft.com/office/powerpoint/2010/main" val="3887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Mitosis and Meiosis</a:t>
            </a:r>
            <a:endParaRPr lang="en-US" dirty="0"/>
          </a:p>
        </p:txBody>
      </p:sp>
      <p:sp>
        <p:nvSpPr>
          <p:cNvPr id="3" name="Content Placeholder 2"/>
          <p:cNvSpPr>
            <a:spLocks noGrp="1"/>
          </p:cNvSpPr>
          <p:nvPr>
            <p:ph idx="1"/>
          </p:nvPr>
        </p:nvSpPr>
        <p:spPr/>
        <p:txBody>
          <a:bodyPr/>
          <a:lstStyle/>
          <a:p>
            <a:r>
              <a:rPr lang="en-US" dirty="0" smtClean="0"/>
              <a:t>Mitosis is depicted in Figure 21-16.</a:t>
            </a:r>
          </a:p>
          <a:p>
            <a:r>
              <a:rPr lang="en-US" dirty="0" smtClean="0"/>
              <a:t>Meiosis is depicted in figure 21-17</a:t>
            </a:r>
            <a:endParaRPr lang="en-US" dirty="0"/>
          </a:p>
        </p:txBody>
      </p:sp>
    </p:spTree>
    <p:extLst>
      <p:ext uri="{BB962C8B-B14F-4D97-AF65-F5344CB8AC3E}">
        <p14:creationId xmlns:p14="http://schemas.microsoft.com/office/powerpoint/2010/main" val="207433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and Modern Genetics (I)</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Our understanding of classical genetics can be traced to the seminal work of </a:t>
            </a:r>
            <a:r>
              <a:rPr lang="en-US" dirty="0" err="1" smtClean="0"/>
              <a:t>Gregor</a:t>
            </a:r>
            <a:r>
              <a:rPr lang="en-US" dirty="0" smtClean="0"/>
              <a:t> Mendel, a monk studying the inheritance of various traits of the pea plant (</a:t>
            </a:r>
            <a:r>
              <a:rPr lang="en-US" i="1" dirty="0" err="1" smtClean="0"/>
              <a:t>Pisum</a:t>
            </a:r>
            <a:r>
              <a:rPr lang="en-US" i="1" dirty="0" smtClean="0"/>
              <a:t> </a:t>
            </a:r>
            <a:r>
              <a:rPr lang="en-US" i="1" dirty="0" err="1" smtClean="0"/>
              <a:t>sativum</a:t>
            </a:r>
            <a:r>
              <a:rPr lang="en-US" dirty="0" smtClean="0"/>
              <a:t>) in the 1860s near Brno, </a:t>
            </a:r>
            <a:r>
              <a:rPr lang="en-US" dirty="0" err="1" smtClean="0"/>
              <a:t>Czach</a:t>
            </a:r>
            <a:r>
              <a:rPr lang="en-US" dirty="0" smtClean="0"/>
              <a:t> Republic.</a:t>
            </a:r>
          </a:p>
          <a:p>
            <a:r>
              <a:rPr lang="en-US" dirty="0" smtClean="0"/>
              <a:t>Mendel’s work was published in a local natural history society’s Proceedings but was largely lost to the scientific community until it was rediscovered in 1900 by </a:t>
            </a:r>
            <a:r>
              <a:rPr lang="en-US" dirty="0" err="1" smtClean="0"/>
              <a:t>Correns</a:t>
            </a:r>
            <a:r>
              <a:rPr lang="en-US" dirty="0" smtClean="0"/>
              <a:t>, von </a:t>
            </a:r>
            <a:r>
              <a:rPr lang="en-US" dirty="0" err="1" smtClean="0"/>
              <a:t>Tschermak</a:t>
            </a:r>
            <a:r>
              <a:rPr lang="en-US" dirty="0" smtClean="0"/>
              <a:t>, and </a:t>
            </a:r>
            <a:r>
              <a:rPr lang="en-US" dirty="0" err="1" smtClean="0"/>
              <a:t>deVries</a:t>
            </a:r>
            <a:r>
              <a:rPr lang="en-US" dirty="0" smtClean="0"/>
              <a:t>.</a:t>
            </a:r>
          </a:p>
          <a:p>
            <a:r>
              <a:rPr lang="en-US" dirty="0" smtClean="0"/>
              <a:t>Starting with “true-breeding” strains of plants which always maintain their particular trait-e.g. Tall or short (dwarf), Mendel crossed strains to produce hybrids and then he examined the inheritance of these “characters” or “traits” through 4-5 generation of crosses.</a:t>
            </a:r>
          </a:p>
          <a:p>
            <a:r>
              <a:rPr lang="en-US" dirty="0" smtClean="0"/>
              <a:t>It is important to note that Mendel conducted all of his work in the absence of any understanding of genes, alleles or any modern molecular biology involving DNA. He simply self- or cross-pollinated plants and painstakingly kept records on the numbers and type of progeny resulting from these crosses.</a:t>
            </a:r>
          </a:p>
        </p:txBody>
      </p:sp>
    </p:spTree>
    <p:extLst>
      <p:ext uri="{BB962C8B-B14F-4D97-AF65-F5344CB8AC3E}">
        <p14:creationId xmlns:p14="http://schemas.microsoft.com/office/powerpoint/2010/main" val="183746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and Modern Genetics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example of a cross involving Tall and Dwarf pea plants is shown in Figure 23-1.</a:t>
            </a:r>
          </a:p>
          <a:p>
            <a:r>
              <a:rPr lang="en-US" dirty="0"/>
              <a:t>Mendel observed that hybrid plants were tall in the first generation of this cross (called F1 for first filial generation).</a:t>
            </a:r>
          </a:p>
          <a:p>
            <a:r>
              <a:rPr lang="en-US" dirty="0"/>
              <a:t>When these F1 hybrids were crossed the F2 (second filial generation) progeny produced 3 tall plants for every 1 </a:t>
            </a:r>
            <a:r>
              <a:rPr lang="en-US" dirty="0" smtClean="0"/>
              <a:t>dwarf</a:t>
            </a:r>
            <a:r>
              <a:rPr lang="en-US" dirty="0"/>
              <a:t> </a:t>
            </a:r>
            <a:r>
              <a:rPr lang="en-US" dirty="0" smtClean="0"/>
              <a:t>a 3:1 ratio </a:t>
            </a:r>
            <a:r>
              <a:rPr lang="en-US" dirty="0"/>
              <a:t>(See Table 23-1).</a:t>
            </a:r>
          </a:p>
          <a:p>
            <a:r>
              <a:rPr lang="en-US" dirty="0"/>
              <a:t>This type of a breeding is a called a monohybrid cross</a:t>
            </a:r>
            <a:r>
              <a:rPr lang="en-US" dirty="0" smtClean="0"/>
              <a:t>.</a:t>
            </a:r>
          </a:p>
          <a:p>
            <a:r>
              <a:rPr lang="en-US" dirty="0" smtClean="0"/>
              <a:t>A similar cross may be performed examining two different true-breeding traits (See example 23-1 and Table 23-1).  This is called a </a:t>
            </a:r>
            <a:r>
              <a:rPr lang="en-US" dirty="0" err="1" smtClean="0"/>
              <a:t>dihybrid</a:t>
            </a:r>
            <a:r>
              <a:rPr lang="en-US" dirty="0" smtClean="0"/>
              <a:t> cross.</a:t>
            </a:r>
            <a:endParaRPr lang="en-US" dirty="0"/>
          </a:p>
          <a:p>
            <a:endParaRPr lang="en-US" dirty="0"/>
          </a:p>
        </p:txBody>
      </p:sp>
    </p:spTree>
    <p:extLst>
      <p:ext uri="{BB962C8B-B14F-4D97-AF65-F5344CB8AC3E}">
        <p14:creationId xmlns:p14="http://schemas.microsoft.com/office/powerpoint/2010/main" val="221413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Classical Genetics:  Mendel’s Observations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Based on thousands of experiments conducted over an 8 year period, Mendel derived a series of observations or rule about the inheritance </a:t>
            </a:r>
            <a:r>
              <a:rPr lang="en-US" dirty="0" err="1" smtClean="0"/>
              <a:t>behaviour</a:t>
            </a:r>
            <a:r>
              <a:rPr lang="en-US" dirty="0" smtClean="0"/>
              <a:t> of traits or characters.</a:t>
            </a:r>
          </a:p>
          <a:p>
            <a:pPr marL="914400" lvl="1" indent="-514350">
              <a:buFont typeface="+mj-lt"/>
              <a:buAutoNum type="arabicPeriod"/>
            </a:pPr>
            <a:r>
              <a:rPr lang="en-US" dirty="0" smtClean="0"/>
              <a:t>Traits are passed from parent to offspring by some unknown mechanism (now understood to be a gene).</a:t>
            </a:r>
          </a:p>
          <a:p>
            <a:pPr marL="914400" lvl="1" indent="-514350">
              <a:buFont typeface="+mj-lt"/>
              <a:buAutoNum type="arabicPeriod"/>
            </a:pPr>
            <a:r>
              <a:rPr lang="en-US" dirty="0" smtClean="0"/>
              <a:t>Each offspring has two “copies” (now known as alleles) of each trait-one from each parent.</a:t>
            </a:r>
          </a:p>
          <a:p>
            <a:pPr marL="914400" lvl="1" indent="-514350">
              <a:buFont typeface="+mj-lt"/>
              <a:buAutoNum type="arabicPeriod"/>
            </a:pPr>
            <a:r>
              <a:rPr lang="en-US" dirty="0" smtClean="0"/>
              <a:t>Some alleles are dominant and will be expressed in preference to recessive alleles.</a:t>
            </a:r>
          </a:p>
          <a:p>
            <a:pPr marL="914400" lvl="1" indent="-514350">
              <a:buFont typeface="+mj-lt"/>
              <a:buAutoNum type="arabicPeriod"/>
            </a:pPr>
            <a:endParaRPr lang="en-US" dirty="0"/>
          </a:p>
        </p:txBody>
      </p:sp>
    </p:spTree>
    <p:extLst>
      <p:ext uri="{BB962C8B-B14F-4D97-AF65-F5344CB8AC3E}">
        <p14:creationId xmlns:p14="http://schemas.microsoft.com/office/powerpoint/2010/main" val="356321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Transitioning from Mendel to Molecular Biology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is fair to say that the principles of </a:t>
            </a:r>
            <a:r>
              <a:rPr lang="en-US" dirty="0" err="1" smtClean="0"/>
              <a:t>Mendelian</a:t>
            </a:r>
            <a:r>
              <a:rPr lang="en-US" dirty="0" smtClean="0"/>
              <a:t> inheritance have been appreciated by breeders of plants and animals for hundreds of years before Mendel actually conducted his experiments.</a:t>
            </a:r>
          </a:p>
          <a:p>
            <a:r>
              <a:rPr lang="en-US" dirty="0" smtClean="0"/>
              <a:t>For example, selective breeding to enhance a particular character had been long been carried out in the agriculture community.  Choosing to breed cows with high milk production; sheep with superior wool; horses with exceptional strength or speed.  These are example of qualitative genetics.</a:t>
            </a:r>
          </a:p>
          <a:p>
            <a:r>
              <a:rPr lang="en-US" dirty="0" smtClean="0"/>
              <a:t>Mendel, when documenting, the number and type of offspring in his plant-crossing experiments was conducting quantitative genetics.</a:t>
            </a:r>
          </a:p>
          <a:p>
            <a:r>
              <a:rPr lang="en-US" dirty="0" smtClean="0"/>
              <a:t>We now know that the traits Mendel observed are genes (sequences that encode a DNA molecule that specifies a particular protein).  The different variants of these traits (Tall versus short) are caused by different alleles.   </a:t>
            </a:r>
          </a:p>
          <a:p>
            <a:r>
              <a:rPr lang="en-US" dirty="0" smtClean="0"/>
              <a:t> </a:t>
            </a:r>
            <a:endParaRPr lang="en-US" dirty="0"/>
          </a:p>
        </p:txBody>
      </p:sp>
    </p:spTree>
    <p:extLst>
      <p:ext uri="{BB962C8B-B14F-4D97-AF65-F5344CB8AC3E}">
        <p14:creationId xmlns:p14="http://schemas.microsoft.com/office/powerpoint/2010/main" val="271024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Biology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classical genetics and cell biology advanced as fields into the 20</a:t>
            </a:r>
            <a:r>
              <a:rPr lang="en-US" baseline="30000" dirty="0" smtClean="0"/>
              <a:t>th</a:t>
            </a:r>
            <a:r>
              <a:rPr lang="en-US" dirty="0" smtClean="0"/>
              <a:t> century, scientists began looking into the biochemical basis of cell division, activity and heredity with the idea that there must be molecules which underlie and regulate these processes.  </a:t>
            </a:r>
          </a:p>
          <a:p>
            <a:r>
              <a:rPr lang="en-US" dirty="0" smtClean="0"/>
              <a:t>Through the work of many scientists across a series of disciplines (Cell Biology, Protein Chemistry; X-ray crystallography; Virology; Microbiology) a series of important discoveries were made.</a:t>
            </a:r>
          </a:p>
          <a:p>
            <a:r>
              <a:rPr lang="en-US" dirty="0" smtClean="0"/>
              <a:t>These discoveries form the “canon” of modern molecular biology and have served as the basis for many new discoveries.</a:t>
            </a:r>
          </a:p>
          <a:p>
            <a:endParaRPr lang="en-US" dirty="0"/>
          </a:p>
        </p:txBody>
      </p:sp>
    </p:spTree>
    <p:extLst>
      <p:ext uri="{BB962C8B-B14F-4D97-AF65-F5344CB8AC3E}">
        <p14:creationId xmlns:p14="http://schemas.microsoft.com/office/powerpoint/2010/main" val="349783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Biology:  DNA</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DNA is the hereditary molecule of the cell. </a:t>
            </a:r>
            <a:endParaRPr lang="en-US" dirty="0" smtClean="0"/>
          </a:p>
          <a:p>
            <a:pPr marL="514350" indent="-514350">
              <a:buFont typeface="+mj-lt"/>
              <a:buAutoNum type="arabicPeriod"/>
            </a:pPr>
            <a:r>
              <a:rPr lang="en-US" dirty="0" smtClean="0"/>
              <a:t>Its chemical constituents are the </a:t>
            </a:r>
            <a:r>
              <a:rPr lang="en-US" dirty="0" err="1" smtClean="0"/>
              <a:t>deoxyribo</a:t>
            </a:r>
            <a:r>
              <a:rPr lang="en-US" dirty="0" smtClean="0"/>
              <a:t>-nucleotide bases:  Adenine (A); Cytosine </a:t>
            </a:r>
            <a:r>
              <a:rPr lang="de-DE" dirty="0" smtClean="0"/>
              <a:t>(C); </a:t>
            </a:r>
            <a:r>
              <a:rPr lang="de-DE" dirty="0" err="1" smtClean="0"/>
              <a:t>Guanine</a:t>
            </a:r>
            <a:r>
              <a:rPr lang="de-DE" dirty="0" smtClean="0"/>
              <a:t> (G) </a:t>
            </a:r>
            <a:r>
              <a:rPr lang="de-DE" dirty="0" err="1" smtClean="0"/>
              <a:t>and</a:t>
            </a:r>
            <a:r>
              <a:rPr lang="de-DE" dirty="0" smtClean="0"/>
              <a:t> </a:t>
            </a:r>
            <a:r>
              <a:rPr lang="de-DE" dirty="0" err="1" smtClean="0"/>
              <a:t>Thymine</a:t>
            </a:r>
            <a:r>
              <a:rPr lang="de-DE" dirty="0" smtClean="0"/>
              <a:t> (T).</a:t>
            </a:r>
            <a:r>
              <a:rPr lang="en-US" dirty="0" smtClean="0"/>
              <a:t>  </a:t>
            </a:r>
          </a:p>
          <a:p>
            <a:pPr marL="514350" indent="-514350">
              <a:buFont typeface="+mj-lt"/>
              <a:buAutoNum type="arabicPeriod"/>
            </a:pPr>
            <a:r>
              <a:rPr lang="en-US" dirty="0" smtClean="0"/>
              <a:t>Adenine pairs with Thymine through two hydrogen bonds and Cytosine pairs with Guanine through thee hydrogen bonds.   </a:t>
            </a:r>
          </a:p>
          <a:p>
            <a:pPr marL="514350" indent="-514350">
              <a:buFont typeface="+mj-lt"/>
              <a:buAutoNum type="arabicPeriod"/>
            </a:pPr>
            <a:r>
              <a:rPr lang="en-US" dirty="0" smtClean="0"/>
              <a:t>These paired bases form chains held together by a sugar-phosphate backbone in an anti</a:t>
            </a:r>
            <a:r>
              <a:rPr lang="en-US" dirty="0"/>
              <a:t>-parallel double-</a:t>
            </a:r>
            <a:r>
              <a:rPr lang="en-US" dirty="0" smtClean="0"/>
              <a:t>helix.  </a:t>
            </a:r>
          </a:p>
          <a:p>
            <a:pPr marL="514350" indent="-514350">
              <a:buFont typeface="+mj-lt"/>
              <a:buAutoNum type="arabicPeriod"/>
            </a:pPr>
            <a:r>
              <a:rPr lang="en-US" dirty="0" smtClean="0"/>
              <a:t>This molecule “unzips” and it replicated by enzymes in a semi-conservative manner.  This means that in every new molecule of DNA one strand derives from the parent molecule and the other is newly </a:t>
            </a:r>
            <a:r>
              <a:rPr lang="en-US" dirty="0" err="1" smtClean="0"/>
              <a:t>synthesised</a:t>
            </a:r>
            <a:r>
              <a:rPr lang="en-US" dirty="0" smtClean="0"/>
              <a:t>.</a:t>
            </a:r>
          </a:p>
          <a:p>
            <a:pPr marL="514350" indent="-514350">
              <a:buFont typeface="+mj-lt"/>
              <a:buAutoNum type="arabicPeriod"/>
            </a:pPr>
            <a:r>
              <a:rPr lang="en-US" dirty="0" smtClean="0"/>
              <a:t>DNA is found in the nucleus in the form of chromatin (DNA plus </a:t>
            </a:r>
            <a:r>
              <a:rPr lang="en-US" dirty="0" err="1" smtClean="0"/>
              <a:t>histon</a:t>
            </a:r>
            <a:r>
              <a:rPr lang="en-US" dirty="0" smtClean="0"/>
              <a:t> proteins) or chromosomes depending upon the cell state.  DNA does not normally leave the nucleus</a:t>
            </a:r>
          </a:p>
          <a:p>
            <a:pPr marL="514350" indent="-514350">
              <a:buFont typeface="+mj-lt"/>
              <a:buAutoNum type="arabicPeriod"/>
            </a:pPr>
            <a:r>
              <a:rPr lang="en-US" dirty="0" smtClean="0"/>
              <a:t>See Figures 23-4; 23-5; 23-6; 23-7.  </a:t>
            </a:r>
            <a:endParaRPr lang="en-US" dirty="0"/>
          </a:p>
          <a:p>
            <a:pPr marL="0" indent="0">
              <a:buNone/>
            </a:pPr>
            <a:endParaRPr lang="en-US" dirty="0"/>
          </a:p>
        </p:txBody>
      </p:sp>
    </p:spTree>
    <p:extLst>
      <p:ext uri="{BB962C8B-B14F-4D97-AF65-F5344CB8AC3E}">
        <p14:creationId xmlns:p14="http://schemas.microsoft.com/office/powerpoint/2010/main" val="271596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Biology:  RNA</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Ribonucleic acid or RNA is very similar to DNA.  It is composed of the same bases:  A,C and G except that Uracil is substituted for Thymine.</a:t>
            </a:r>
          </a:p>
          <a:p>
            <a:pPr marL="514350" indent="-514350">
              <a:buFont typeface="+mj-lt"/>
              <a:buAutoNum type="arabicPeriod"/>
            </a:pPr>
            <a:r>
              <a:rPr lang="en-US" dirty="0" smtClean="0"/>
              <a:t>In contrast to DNA, RNA is single stranded and contains ribose sugar instead of </a:t>
            </a:r>
            <a:r>
              <a:rPr lang="en-US" dirty="0" err="1" smtClean="0"/>
              <a:t>deoxyribose</a:t>
            </a:r>
            <a:r>
              <a:rPr lang="en-US" dirty="0" smtClean="0"/>
              <a:t> sugar.  </a:t>
            </a:r>
          </a:p>
          <a:p>
            <a:pPr marL="514350" indent="-514350">
              <a:buFont typeface="+mj-lt"/>
              <a:buAutoNum type="arabicPeriod"/>
            </a:pPr>
            <a:r>
              <a:rPr lang="en-US" dirty="0" smtClean="0"/>
              <a:t>RNA is produced using enzymes in a process called transcription as a complementary copy of DNA.</a:t>
            </a:r>
          </a:p>
          <a:p>
            <a:pPr marL="514350" indent="-514350">
              <a:buFont typeface="+mj-lt"/>
              <a:buAutoNum type="arabicPeriod"/>
            </a:pPr>
            <a:r>
              <a:rPr lang="en-US" dirty="0" smtClean="0"/>
              <a:t>RNA leaves the nucleus and enters the cytoplasm where it serves as the template for protein production (translation).  </a:t>
            </a:r>
          </a:p>
          <a:p>
            <a:pPr marL="514350" indent="-514350">
              <a:buFont typeface="+mj-lt"/>
              <a:buAutoNum type="arabicPeriod"/>
            </a:pPr>
            <a:r>
              <a:rPr lang="en-US" dirty="0" smtClean="0"/>
              <a:t>There are actually three types of RNA:  messenger RNA or mRNA (the transcribed copy of the gene on DNA); transfer RNA (</a:t>
            </a:r>
            <a:r>
              <a:rPr lang="en-US" dirty="0" err="1" smtClean="0"/>
              <a:t>tRNA</a:t>
            </a:r>
            <a:r>
              <a:rPr lang="en-US" dirty="0" smtClean="0"/>
              <a:t>) which specifies the amino acid needed for a specific codon and ribosomal RNA (</a:t>
            </a:r>
            <a:r>
              <a:rPr lang="en-US" dirty="0" err="1" smtClean="0"/>
              <a:t>rRNA</a:t>
            </a:r>
            <a:r>
              <a:rPr lang="en-US" dirty="0" smtClean="0"/>
              <a:t>) which forms a </a:t>
            </a:r>
            <a:r>
              <a:rPr lang="en-US" dirty="0" err="1" smtClean="0"/>
              <a:t>ribo</a:t>
            </a:r>
            <a:r>
              <a:rPr lang="en-US" dirty="0" smtClean="0"/>
              <a:t>-protein complex which serves as the machinery for protein synthesis.</a:t>
            </a:r>
          </a:p>
          <a:p>
            <a:pPr marL="514350" indent="-514350">
              <a:buFont typeface="+mj-lt"/>
              <a:buAutoNum type="arabicPeriod"/>
            </a:pPr>
            <a:r>
              <a:rPr lang="en-US" dirty="0" smtClean="0"/>
              <a:t>See Figure 23-9 </a:t>
            </a:r>
            <a:endParaRPr lang="en-US" dirty="0"/>
          </a:p>
        </p:txBody>
      </p:sp>
    </p:spTree>
    <p:extLst>
      <p:ext uri="{BB962C8B-B14F-4D97-AF65-F5344CB8AC3E}">
        <p14:creationId xmlns:p14="http://schemas.microsoft.com/office/powerpoint/2010/main" val="344420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Theory</a:t>
            </a:r>
            <a:endParaRPr lang="en-US" dirty="0"/>
          </a:p>
        </p:txBody>
      </p:sp>
      <p:sp>
        <p:nvSpPr>
          <p:cNvPr id="3" name="Content Placeholder 2"/>
          <p:cNvSpPr>
            <a:spLocks noGrp="1"/>
          </p:cNvSpPr>
          <p:nvPr>
            <p:ph idx="1"/>
          </p:nvPr>
        </p:nvSpPr>
        <p:spPr/>
        <p:txBody>
          <a:bodyPr/>
          <a:lstStyle/>
          <a:p>
            <a:r>
              <a:rPr lang="en-US" dirty="0" smtClean="0"/>
              <a:t>The cell is the fundamental unit of life</a:t>
            </a:r>
          </a:p>
          <a:p>
            <a:r>
              <a:rPr lang="en-US" dirty="0" smtClean="0"/>
              <a:t>All living things are composed of cells</a:t>
            </a:r>
          </a:p>
          <a:p>
            <a:r>
              <a:rPr lang="en-US" dirty="0" smtClean="0"/>
              <a:t>All cells arise from other cells</a:t>
            </a:r>
          </a:p>
          <a:p>
            <a:endParaRPr lang="en-US" dirty="0" smtClean="0"/>
          </a:p>
          <a:p>
            <a:endParaRPr lang="en-US" dirty="0"/>
          </a:p>
        </p:txBody>
      </p:sp>
    </p:spTree>
    <p:extLst>
      <p:ext uri="{BB962C8B-B14F-4D97-AF65-F5344CB8AC3E}">
        <p14:creationId xmlns:p14="http://schemas.microsoft.com/office/powerpoint/2010/main" val="2268994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Molecular Biology:  Protein production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A messenger RNA molecular contains a message or a set of chemical instructions to produce a protein.  </a:t>
            </a:r>
            <a:endParaRPr lang="en-US" dirty="0"/>
          </a:p>
          <a:p>
            <a:pPr marL="514350" indent="-514350">
              <a:buFont typeface="+mj-lt"/>
              <a:buAutoNum type="arabicPeriod"/>
            </a:pPr>
            <a:r>
              <a:rPr lang="en-US" dirty="0" smtClean="0"/>
              <a:t>The mRNA </a:t>
            </a:r>
            <a:r>
              <a:rPr lang="en-US" dirty="0" err="1" smtClean="0"/>
              <a:t>translocates</a:t>
            </a:r>
            <a:r>
              <a:rPr lang="en-US" dirty="0" smtClean="0"/>
              <a:t> from the nucleus to the rough endoplasmic reticulum where it encounters ribosomes.  There it binds the ribosome and the sequence is “read” in triplets called “codon”.  Each nucleotide triplet specifies a single amino acid.  </a:t>
            </a:r>
          </a:p>
          <a:p>
            <a:pPr marL="514350" indent="-514350">
              <a:buFont typeface="+mj-lt"/>
              <a:buAutoNum type="arabicPeriod"/>
            </a:pPr>
            <a:r>
              <a:rPr lang="en-US" dirty="0" err="1" smtClean="0"/>
              <a:t>tRNA</a:t>
            </a:r>
            <a:r>
              <a:rPr lang="en-US" dirty="0" smtClean="0"/>
              <a:t> contains a sequence called the “anticodon” (the complement of the codon).  The </a:t>
            </a:r>
            <a:r>
              <a:rPr lang="en-US" dirty="0" err="1" smtClean="0"/>
              <a:t>tRNA</a:t>
            </a:r>
            <a:r>
              <a:rPr lang="en-US" dirty="0" smtClean="0"/>
              <a:t> molecule binds the correct amino acid brings it to the ribosome and docks and the protein chain is assembled one amino acid at a time.  </a:t>
            </a:r>
          </a:p>
          <a:p>
            <a:pPr marL="514350" indent="-514350">
              <a:buFont typeface="+mj-lt"/>
              <a:buAutoNum type="arabicPeriod"/>
            </a:pPr>
            <a:r>
              <a:rPr lang="en-US" dirty="0" smtClean="0"/>
              <a:t>See Figures 23-10; 23-11; 23-12; 23-13 23-14.</a:t>
            </a:r>
            <a:endParaRPr lang="en-US" dirty="0"/>
          </a:p>
        </p:txBody>
      </p:sp>
    </p:spTree>
    <p:extLst>
      <p:ext uri="{BB962C8B-B14F-4D97-AF65-F5344CB8AC3E}">
        <p14:creationId xmlns:p14="http://schemas.microsoft.com/office/powerpoint/2010/main" val="251385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Biology:  Viruses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of the characteristics of living things is the ability to reproduce itself.</a:t>
            </a:r>
          </a:p>
          <a:p>
            <a:r>
              <a:rPr lang="en-US" dirty="0" smtClean="0"/>
              <a:t>By this measure, viruses and not considered to be alive because alone they do not possess everything they need to reproduce, being heavily reliant on the host cell machinery for reproduction.  </a:t>
            </a:r>
          </a:p>
          <a:p>
            <a:r>
              <a:rPr lang="en-US" dirty="0" smtClean="0"/>
              <a:t>As pathogens, successful viruses “travel light” and only carry on their genetic material (either DNA or RNA) unique viral genes. It looks to find everything else within the host cell’s genetic material or cellular machinery.</a:t>
            </a:r>
          </a:p>
          <a:p>
            <a:r>
              <a:rPr lang="en-US" dirty="0" smtClean="0"/>
              <a:t>Read </a:t>
            </a:r>
            <a:r>
              <a:rPr lang="en-US" dirty="0" err="1" smtClean="0"/>
              <a:t>pgs</a:t>
            </a:r>
            <a:r>
              <a:rPr lang="en-US" dirty="0" smtClean="0"/>
              <a:t> 515-517.  See figures 23-15 and 23-16</a:t>
            </a:r>
            <a:endParaRPr lang="en-US" dirty="0"/>
          </a:p>
        </p:txBody>
      </p:sp>
    </p:spTree>
    <p:extLst>
      <p:ext uri="{BB962C8B-B14F-4D97-AF65-F5344CB8AC3E}">
        <p14:creationId xmlns:p14="http://schemas.microsoft.com/office/powerpoint/2010/main" val="15085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Articulated independently by Theodor Schwann (animals) and Matthias </a:t>
            </a:r>
            <a:r>
              <a:rPr lang="en-US" dirty="0" err="1" smtClean="0"/>
              <a:t>Schleiden</a:t>
            </a:r>
            <a:r>
              <a:rPr lang="en-US" dirty="0" smtClean="0"/>
              <a:t> (plants)(1838)</a:t>
            </a:r>
          </a:p>
          <a:p>
            <a:r>
              <a:rPr lang="en-US" dirty="0" smtClean="0"/>
              <a:t>The English scientist Robert Hooke was an early observer of cells in cork using a rudimentary microscope (1663)</a:t>
            </a:r>
          </a:p>
          <a:p>
            <a:r>
              <a:rPr lang="en-US" dirty="0" smtClean="0"/>
              <a:t>Anton van Leeuwenhoek using a microscope of his own design superior to that of Hooke examined plants, tissues, pond water and observed small organisms he called “</a:t>
            </a:r>
            <a:r>
              <a:rPr lang="en-US" dirty="0" err="1" smtClean="0"/>
              <a:t>animacules</a:t>
            </a:r>
            <a:r>
              <a:rPr lang="en-US" dirty="0" smtClean="0"/>
              <a:t>”(1676)</a:t>
            </a:r>
          </a:p>
          <a:p>
            <a:r>
              <a:rPr lang="en-US" dirty="0" smtClean="0"/>
              <a:t>See Figure 21-1 for an image of cork.</a:t>
            </a:r>
            <a:endParaRPr lang="en-US" dirty="0"/>
          </a:p>
        </p:txBody>
      </p:sp>
    </p:spTree>
    <p:extLst>
      <p:ext uri="{BB962C8B-B14F-4D97-AF65-F5344CB8AC3E}">
        <p14:creationId xmlns:p14="http://schemas.microsoft.com/office/powerpoint/2010/main" val="34690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 of the Microscope in the Advancement of Cell Biology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recurring theme in in LSO322 is the relationship between advances in knowledge and improved instrumentation.  This is no less true with the microscope and cell biology than it is with astronomy and the telescope.  </a:t>
            </a:r>
          </a:p>
          <a:p>
            <a:r>
              <a:rPr lang="en-US" dirty="0" smtClean="0"/>
              <a:t>Microscopes use a light source and lenses to magnify the structures within cells. </a:t>
            </a:r>
            <a:r>
              <a:rPr lang="en-US" dirty="0" err="1" smtClean="0"/>
              <a:t>Visualising</a:t>
            </a:r>
            <a:r>
              <a:rPr lang="en-US" dirty="0" smtClean="0"/>
              <a:t> these structures is sometimes aided by the use of dyes or pigments.   Magnification is the factor by which a lens can make an object appear larger. Resolution refers to the ability of a lens or microscope to discern two separate objects which are close together.  The power or usefulness of a microscope is a combination of its magnification and its resolution.</a:t>
            </a:r>
          </a:p>
          <a:p>
            <a:r>
              <a:rPr lang="en-US" dirty="0" smtClean="0"/>
              <a:t>The earliest microscopes were really tubes with a magnifying lens on each end.  Though limited in their magnification and resolution, their general design is remarkably similar to their modern descendants.</a:t>
            </a:r>
          </a:p>
          <a:p>
            <a:r>
              <a:rPr lang="en-US" dirty="0" smtClean="0"/>
              <a:t>There are two main types of microscopes in use today in cell biology:  light/optical microscope (includes confocal and fluorescent adaptations) and the electron microscope (transmitting (TEM) and scanning (SEM))</a:t>
            </a:r>
          </a:p>
          <a:p>
            <a:r>
              <a:rPr lang="en-US" dirty="0" smtClean="0"/>
              <a:t>See Figures 21-2, 21-3 for images of light and electron microscopes.</a:t>
            </a:r>
          </a:p>
          <a:p>
            <a:pPr marL="0" indent="0">
              <a:buNone/>
            </a:pPr>
            <a:endParaRPr lang="en-US" dirty="0"/>
          </a:p>
        </p:txBody>
      </p:sp>
    </p:spTree>
    <p:extLst>
      <p:ext uri="{BB962C8B-B14F-4D97-AF65-F5344CB8AC3E}">
        <p14:creationId xmlns:p14="http://schemas.microsoft.com/office/powerpoint/2010/main" val="91205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Cells (I)</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All cells are separated from their environment by a remarkable, permeable structure called a cell membrane.  Prokaryotes (single-celled organisms including bacteria like </a:t>
            </a:r>
            <a:r>
              <a:rPr lang="en-US" i="1" dirty="0" smtClean="0"/>
              <a:t>Escherichia coli</a:t>
            </a:r>
            <a:r>
              <a:rPr lang="en-US" dirty="0" smtClean="0"/>
              <a:t>) have a single membrane while eukaryotes (mammals, plants) have a double-membrane around the outside of the cell.</a:t>
            </a:r>
          </a:p>
          <a:p>
            <a:r>
              <a:rPr lang="en-US" dirty="0" smtClean="0"/>
              <a:t>The cell membrane separates the parts of the cell from one another and the environment and it mediates transportation of water, nutrients and other important molecules into and out of the cell.  Sometimes this transport is passive (diffusion) sometimes it requires energy and is mediated by structures called receptors which allow uptake of very specific substances.</a:t>
            </a:r>
          </a:p>
          <a:p>
            <a:r>
              <a:rPr lang="en-US" dirty="0" smtClean="0"/>
              <a:t>See Figures 21-5,21-6.</a:t>
            </a:r>
          </a:p>
          <a:p>
            <a:r>
              <a:rPr lang="en-US" dirty="0" smtClean="0"/>
              <a:t>In addition to the cell membrane, certain types of cells (plants; prokaryotes) also have a cell wall composed of polymers like cellulose.</a:t>
            </a:r>
          </a:p>
          <a:p>
            <a:r>
              <a:rPr lang="en-US" dirty="0" smtClean="0"/>
              <a:t>Prokaryotes (including bacteria) have cell walls and circular genetic material but no membrane-bound organelles like a nucleus).  Eukaryotes (all multi-cellular organisms including mammals, insects, plants) have membrane-bound organelles and linear genetic material (chromosomes).</a:t>
            </a:r>
          </a:p>
          <a:p>
            <a:pPr marL="0" indent="0">
              <a:buNone/>
            </a:pPr>
            <a:endParaRPr lang="en-US" dirty="0" smtClean="0"/>
          </a:p>
          <a:p>
            <a:endParaRPr lang="en-US" dirty="0" smtClean="0"/>
          </a:p>
          <a:p>
            <a:pPr marL="0" indent="0">
              <a:buNone/>
            </a:pPr>
            <a:endParaRPr lang="en-US" i="1" dirty="0"/>
          </a:p>
        </p:txBody>
      </p:sp>
    </p:spTree>
    <p:extLst>
      <p:ext uri="{BB962C8B-B14F-4D97-AF65-F5344CB8AC3E}">
        <p14:creationId xmlns:p14="http://schemas.microsoft.com/office/powerpoint/2010/main" val="79118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Cells (II)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eukaryotes the nucleus is a membrane bound compartment (organelle) which contains the genetic material (DNA) and serves as the control </a:t>
            </a:r>
            <a:r>
              <a:rPr lang="en-US" dirty="0" err="1" smtClean="0"/>
              <a:t>centre</a:t>
            </a:r>
            <a:r>
              <a:rPr lang="en-US" dirty="0" smtClean="0"/>
              <a:t> of the cell.  </a:t>
            </a:r>
          </a:p>
          <a:p>
            <a:r>
              <a:rPr lang="en-US" dirty="0" smtClean="0"/>
              <a:t>It has been </a:t>
            </a:r>
            <a:r>
              <a:rPr lang="en-US" dirty="0" err="1" smtClean="0"/>
              <a:t>hypothesised</a:t>
            </a:r>
            <a:r>
              <a:rPr lang="en-US" dirty="0" smtClean="0"/>
              <a:t> that the nucleus has a double-membrane because it evolved from a smaller formerly free-living organism that was engulfed by a larger organism and a symbiotic relationship was established.  See Figure 21-8</a:t>
            </a:r>
          </a:p>
          <a:p>
            <a:r>
              <a:rPr lang="en-US" dirty="0" smtClean="0"/>
              <a:t>Other important organelles include:  mitochondria (site of energy generation); chloroplasts (site of photosynthesis in plants); vacuoles and lysosomes (vesicular storage and digestive organelles); Endoplasmic reticulum (rough ER-protein synthesis; smooth ER lipid synthesis and storage); cytoskeleton a dynamic network of microfilaments, microtubules and intermediate filaments which provides a scaffold for the cell’s contents.  Critical for maintain cell shape and integrity.   </a:t>
            </a:r>
          </a:p>
        </p:txBody>
      </p:sp>
    </p:spTree>
    <p:extLst>
      <p:ext uri="{BB962C8B-B14F-4D97-AF65-F5344CB8AC3E}">
        <p14:creationId xmlns:p14="http://schemas.microsoft.com/office/powerpoint/2010/main" val="386396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Structure (III)</a:t>
            </a:r>
            <a:endParaRPr lang="en-US" dirty="0"/>
          </a:p>
        </p:txBody>
      </p:sp>
      <p:sp>
        <p:nvSpPr>
          <p:cNvPr id="3" name="Content Placeholder 2"/>
          <p:cNvSpPr>
            <a:spLocks noGrp="1"/>
          </p:cNvSpPr>
          <p:nvPr>
            <p:ph idx="1"/>
          </p:nvPr>
        </p:nvSpPr>
        <p:spPr/>
        <p:txBody>
          <a:bodyPr/>
          <a:lstStyle/>
          <a:p>
            <a:r>
              <a:rPr lang="en-US" dirty="0" smtClean="0"/>
              <a:t>See Figure 21-7 for images of a typical plant cell</a:t>
            </a:r>
          </a:p>
          <a:p>
            <a:r>
              <a:rPr lang="en-US" dirty="0" smtClean="0"/>
              <a:t>See figure 21-9 for images of a typical animal cell</a:t>
            </a:r>
          </a:p>
          <a:p>
            <a:r>
              <a:rPr lang="en-US" dirty="0" smtClean="0"/>
              <a:t>Figure 21-10 shows an image of the cytoskeleton</a:t>
            </a:r>
          </a:p>
          <a:p>
            <a:r>
              <a:rPr lang="en-US" dirty="0" smtClean="0"/>
              <a:t>In class, we looked at images of cells from the central nervous system</a:t>
            </a:r>
          </a:p>
          <a:p>
            <a:endParaRPr lang="en-US" dirty="0"/>
          </a:p>
        </p:txBody>
      </p:sp>
    </p:spTree>
    <p:extLst>
      <p:ext uri="{BB962C8B-B14F-4D97-AF65-F5344CB8AC3E}">
        <p14:creationId xmlns:p14="http://schemas.microsoft.com/office/powerpoint/2010/main" val="124389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Cell Function </a:t>
            </a:r>
            <a:br>
              <a:rPr lang="en-US" dirty="0" smtClean="0"/>
            </a:br>
            <a:r>
              <a:rPr lang="en-US" dirty="0" smtClean="0"/>
              <a:t>Energy and the Mitochondrion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Much of the cell’s energy is derived from breaking down high-energy phosphate bonds in the adenosine tri-phosphate (ATP) molecule (See Figure 21-11).  ATP is used as the energy currency for virtually all activity in the cell.</a:t>
            </a:r>
          </a:p>
          <a:p>
            <a:r>
              <a:rPr lang="en-US" dirty="0" smtClean="0"/>
              <a:t>This process is illustrated in the equation below: </a:t>
            </a:r>
          </a:p>
          <a:p>
            <a:pPr marL="0" indent="0">
              <a:buNone/>
            </a:pPr>
            <a:r>
              <a:rPr lang="en-US" dirty="0" smtClean="0"/>
              <a:t>				ATP-&gt; ADP + PO</a:t>
            </a:r>
            <a:r>
              <a:rPr lang="en-US" baseline="-25000" dirty="0" smtClean="0"/>
              <a:t>4</a:t>
            </a:r>
            <a:r>
              <a:rPr lang="en-US" dirty="0" smtClean="0"/>
              <a:t> + energy</a:t>
            </a:r>
          </a:p>
          <a:p>
            <a:r>
              <a:rPr lang="en-US" dirty="0" smtClean="0"/>
              <a:t>Energy is generated in chemical reactions that take place in the mitochondrion (See Figure 21-13).   It is interesting to note that ATP is also needed to start the chemical reactions which eventually generate more ATP for the cell.</a:t>
            </a:r>
          </a:p>
          <a:p>
            <a:r>
              <a:rPr lang="en-US" i="1" dirty="0" smtClean="0"/>
              <a:t>Don’t worry about </a:t>
            </a:r>
            <a:r>
              <a:rPr lang="en-US" i="1" dirty="0" err="1" smtClean="0"/>
              <a:t>memorising</a:t>
            </a:r>
            <a:r>
              <a:rPr lang="en-US" i="1" dirty="0" smtClean="0"/>
              <a:t> the sequence of reactions in glycolysis or </a:t>
            </a:r>
            <a:r>
              <a:rPr lang="en-US" i="1" dirty="0" err="1" smtClean="0"/>
              <a:t>Kreb’s</a:t>
            </a:r>
            <a:r>
              <a:rPr lang="en-US" i="1" dirty="0" smtClean="0"/>
              <a:t> cycle. Just have an understanding that ATP is generated through this series of reactions and the approximate number of molecules that result.</a:t>
            </a:r>
            <a:endParaRPr lang="en-US" dirty="0" smtClean="0"/>
          </a:p>
          <a:p>
            <a:endParaRPr lang="en-US" dirty="0" smtClean="0"/>
          </a:p>
          <a:p>
            <a:endParaRPr lang="en-US" dirty="0" smtClean="0"/>
          </a:p>
        </p:txBody>
      </p:sp>
    </p:spTree>
    <p:extLst>
      <p:ext uri="{BB962C8B-B14F-4D97-AF65-F5344CB8AC3E}">
        <p14:creationId xmlns:p14="http://schemas.microsoft.com/office/powerpoint/2010/main" val="141951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Cell Function: </a:t>
            </a:r>
            <a:br>
              <a:rPr lang="en-US" dirty="0" smtClean="0"/>
            </a:br>
            <a:r>
              <a:rPr lang="en-US" dirty="0" smtClean="0"/>
              <a:t>Photosynthesis and Cellular Energy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plants and in a few photosynthetic animals (</a:t>
            </a:r>
            <a:r>
              <a:rPr lang="en-US" i="1" dirty="0" smtClean="0"/>
              <a:t>Euglena </a:t>
            </a:r>
            <a:r>
              <a:rPr lang="en-US" i="1" dirty="0" err="1" smtClean="0"/>
              <a:t>spp</a:t>
            </a:r>
            <a:r>
              <a:rPr lang="en-US" dirty="0" smtClean="0"/>
              <a:t>) the chloroplast is the site of photosynthesis.</a:t>
            </a:r>
          </a:p>
          <a:p>
            <a:r>
              <a:rPr lang="en-US" dirty="0" smtClean="0"/>
              <a:t>Photosynthesis is the process where plants “fix” the energy of the sun through a series of chemical reactions and store it as carbohydrates.</a:t>
            </a:r>
          </a:p>
          <a:p>
            <a:r>
              <a:rPr lang="en-US" dirty="0" smtClean="0"/>
              <a:t>The general process of photosynthesis may be described in the following simplified reaction:</a:t>
            </a:r>
          </a:p>
          <a:p>
            <a:pPr marL="0" indent="0">
              <a:buNone/>
            </a:pPr>
            <a:r>
              <a:rPr lang="en-US" dirty="0" smtClean="0"/>
              <a:t>	Energy + CO</a:t>
            </a:r>
            <a:r>
              <a:rPr lang="en-US" baseline="-25000" dirty="0" smtClean="0"/>
              <a:t>2</a:t>
            </a:r>
            <a:r>
              <a:rPr lang="en-US" dirty="0" smtClean="0"/>
              <a:t> + H</a:t>
            </a:r>
            <a:r>
              <a:rPr lang="en-US" baseline="-25000" dirty="0" smtClean="0"/>
              <a:t>2</a:t>
            </a:r>
            <a:r>
              <a:rPr lang="en-US" dirty="0" smtClean="0"/>
              <a:t>O -&gt; Carbohydrate (CHO) + O</a:t>
            </a:r>
            <a:r>
              <a:rPr lang="en-US" baseline="-25000" dirty="0" smtClean="0"/>
              <a:t>2</a:t>
            </a:r>
            <a:endParaRPr lang="en-US" dirty="0" smtClean="0"/>
          </a:p>
          <a:p>
            <a:r>
              <a:rPr lang="en-US" dirty="0" smtClean="0"/>
              <a:t>Chloroplasts contain chlorophyll an important molecule in photosynthesis.  Chlorophyll absorbs blue and red wavelengths from the white light of the sun and reflects green, giving plants a green appearance.</a:t>
            </a:r>
          </a:p>
          <a:p>
            <a:r>
              <a:rPr lang="en-US" dirty="0" smtClean="0"/>
              <a:t>When leaves senesce and die in the autumn, chlorophyll is no longer produced so the leaves appear to change </a:t>
            </a:r>
            <a:r>
              <a:rPr lang="en-US" dirty="0" err="1" smtClean="0"/>
              <a:t>colour</a:t>
            </a:r>
            <a:r>
              <a:rPr lang="en-US" dirty="0" smtClean="0"/>
              <a:t>.  What actually occurs is that in the absence of chlorophyll, the other </a:t>
            </a:r>
            <a:r>
              <a:rPr lang="en-US" dirty="0" err="1" smtClean="0"/>
              <a:t>colours</a:t>
            </a:r>
            <a:r>
              <a:rPr lang="en-US" dirty="0" smtClean="0"/>
              <a:t> may be seen (they were always there though).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0127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TotalTime>
  <Words>2325</Words>
  <Application>Microsoft Macintosh PowerPoint</Application>
  <PresentationFormat>On-screen Show (4:3)</PresentationFormat>
  <Paragraphs>111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Cell Theory, Classical Genetics and Molecular Biology</vt:lpstr>
      <vt:lpstr>Cell Theory</vt:lpstr>
      <vt:lpstr>Cell Theory</vt:lpstr>
      <vt:lpstr>The Role of the Microscope in the Advancement of Cell Biology</vt:lpstr>
      <vt:lpstr>Structure of Cells (I)</vt:lpstr>
      <vt:lpstr>Structure of Cells (II) </vt:lpstr>
      <vt:lpstr>Cell Structure (III)</vt:lpstr>
      <vt:lpstr>Cell Function  Energy and the Mitochondrion</vt:lpstr>
      <vt:lpstr>Cell Function:  Photosynthesis and Cellular Energy</vt:lpstr>
      <vt:lpstr>The Cell Cycle</vt:lpstr>
      <vt:lpstr>Cell Division:  Mitosis and Meiosis</vt:lpstr>
      <vt:lpstr>Mitosis and Meiosis</vt:lpstr>
      <vt:lpstr>Classical and Modern Genetics (I)</vt:lpstr>
      <vt:lpstr>Classical and Modern Genetics (II)</vt:lpstr>
      <vt:lpstr>Classical Genetics:  Mendel’s Observations</vt:lpstr>
      <vt:lpstr>Transitioning from Mendel to Molecular Biology</vt:lpstr>
      <vt:lpstr>Molecular Biology</vt:lpstr>
      <vt:lpstr>Molecular Biology:  DNA</vt:lpstr>
      <vt:lpstr>Molecular Biology:  RNA</vt:lpstr>
      <vt:lpstr>Molecular Biology:  Protein production</vt:lpstr>
      <vt:lpstr>Molecular Biology:  Viruses</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Griffin</dc:creator>
  <cp:lastModifiedBy>Jenny Griffin</cp:lastModifiedBy>
  <cp:revision>76</cp:revision>
  <dcterms:created xsi:type="dcterms:W3CDTF">2016-04-04T02:03:31Z</dcterms:created>
  <dcterms:modified xsi:type="dcterms:W3CDTF">2017-08-08T05:49:49Z</dcterms:modified>
</cp:coreProperties>
</file>