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8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6538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177954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98002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20878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16827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6E16BBA-5FAE-9A47-B00E-F340BF44C748}" type="datetimeFigureOut">
              <a:rPr lang="en-US" smtClean="0"/>
              <a:t>17-08-08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183366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6E16BBA-5FAE-9A47-B00E-F340BF44C748}" type="datetimeFigureOut">
              <a:rPr lang="en-US" smtClean="0"/>
              <a:t>17-08-08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68718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6E16BBA-5FAE-9A47-B00E-F340BF44C748}" type="datetimeFigureOut">
              <a:rPr lang="en-US" smtClean="0"/>
              <a:t>17-08-08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18786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16BBA-5FAE-9A47-B00E-F340BF44C748}" type="datetimeFigureOut">
              <a:rPr lang="en-US" smtClean="0"/>
              <a:t>17-08-08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40155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6E16BBA-5FAE-9A47-B00E-F340BF44C748}" type="datetimeFigureOut">
              <a:rPr lang="en-US" smtClean="0"/>
              <a:t>17-08-08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28847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6E16BBA-5FAE-9A47-B00E-F340BF44C748}" type="datetimeFigureOut">
              <a:rPr lang="en-US" smtClean="0"/>
              <a:t>17-08-08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5621856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16BBA-5FAE-9A47-B00E-F340BF44C748}" type="datetimeFigureOut">
              <a:rPr lang="en-US" smtClean="0"/>
              <a:t>17-08-08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7A1D4-CCEB-A040-85CF-FF6A6A1E7F28}" type="slidenum">
              <a:rPr lang="en-US" smtClean="0"/>
              <a:t>‹#›</a:t>
            </a:fld>
            <a:endParaRPr lang="en-US"/>
          </a:p>
        </p:txBody>
      </p:sp>
    </p:spTree>
    <p:extLst>
      <p:ext uri="{BB962C8B-B14F-4D97-AF65-F5344CB8AC3E}">
        <p14:creationId xmlns:p14="http://schemas.microsoft.com/office/powerpoint/2010/main" val="393288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Cell Theory</a:t>
            </a:r>
            <a:endParaRPr lang="en-US" dirty="0"/>
          </a:p>
        </p:txBody>
      </p:sp>
      <p:sp>
        <p:nvSpPr>
          <p:cNvPr id="3" name="Subtitle 2"/>
          <p:cNvSpPr>
            <a:spLocks noGrp="1"/>
          </p:cNvSpPr>
          <p:nvPr>
            <p:ph type="subTitle" idx="1"/>
          </p:nvPr>
        </p:nvSpPr>
        <p:spPr/>
        <p:txBody>
          <a:bodyPr/>
          <a:lstStyle/>
          <a:p>
            <a:r>
              <a:rPr lang="en-US" dirty="0" err="1" smtClean="0"/>
              <a:t>Trefil</a:t>
            </a:r>
            <a:r>
              <a:rPr lang="en-US" dirty="0" smtClean="0"/>
              <a:t> and Hazen</a:t>
            </a:r>
          </a:p>
          <a:p>
            <a:r>
              <a:rPr lang="en-US" dirty="0" smtClean="0"/>
              <a:t>Chapter 21:  The Living Cell </a:t>
            </a:r>
          </a:p>
          <a:p>
            <a:endParaRPr lang="en-US" dirty="0"/>
          </a:p>
        </p:txBody>
      </p:sp>
    </p:spTree>
    <p:extLst>
      <p:ext uri="{BB962C8B-B14F-4D97-AF65-F5344CB8AC3E}">
        <p14:creationId xmlns:p14="http://schemas.microsoft.com/office/powerpoint/2010/main" val="306363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Theory</a:t>
            </a:r>
            <a:endParaRPr lang="en-US" dirty="0"/>
          </a:p>
        </p:txBody>
      </p:sp>
      <p:sp>
        <p:nvSpPr>
          <p:cNvPr id="3" name="Content Placeholder 2"/>
          <p:cNvSpPr>
            <a:spLocks noGrp="1"/>
          </p:cNvSpPr>
          <p:nvPr>
            <p:ph idx="1"/>
          </p:nvPr>
        </p:nvSpPr>
        <p:spPr/>
        <p:txBody>
          <a:bodyPr/>
          <a:lstStyle/>
          <a:p>
            <a:r>
              <a:rPr lang="en-US" dirty="0" smtClean="0"/>
              <a:t>The cell is the fundamental unit of life</a:t>
            </a:r>
          </a:p>
          <a:p>
            <a:r>
              <a:rPr lang="en-US" dirty="0" smtClean="0"/>
              <a:t>All living things are composed of cells</a:t>
            </a:r>
          </a:p>
          <a:p>
            <a:r>
              <a:rPr lang="en-US" dirty="0" smtClean="0"/>
              <a:t>All cells arise from other cells</a:t>
            </a:r>
          </a:p>
          <a:p>
            <a:endParaRPr lang="en-US" dirty="0" smtClean="0"/>
          </a:p>
          <a:p>
            <a:endParaRPr lang="en-US" dirty="0"/>
          </a:p>
        </p:txBody>
      </p:sp>
    </p:spTree>
    <p:extLst>
      <p:ext uri="{BB962C8B-B14F-4D97-AF65-F5344CB8AC3E}">
        <p14:creationId xmlns:p14="http://schemas.microsoft.com/office/powerpoint/2010/main" val="226899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Theory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Articulated independently by Theodor Schwann (animals) and Matthias </a:t>
            </a:r>
            <a:r>
              <a:rPr lang="en-US" dirty="0" err="1" smtClean="0"/>
              <a:t>Schleiden</a:t>
            </a:r>
            <a:r>
              <a:rPr lang="en-US" dirty="0" smtClean="0"/>
              <a:t> (plants)(1838)</a:t>
            </a:r>
          </a:p>
          <a:p>
            <a:r>
              <a:rPr lang="en-US" dirty="0" smtClean="0"/>
              <a:t>The English scientist Robert Hooke was an early observer of cells in cork using a rudimentary microscope (1663)</a:t>
            </a:r>
          </a:p>
          <a:p>
            <a:r>
              <a:rPr lang="en-US" dirty="0" smtClean="0"/>
              <a:t>Anton van Leeuwenhoek using a microscope of his own design superior to that of Hooke examined plants, tissues, pond water and observed small organisms he called “</a:t>
            </a:r>
            <a:r>
              <a:rPr lang="en-US" dirty="0" err="1" smtClean="0"/>
              <a:t>animacules</a:t>
            </a:r>
            <a:r>
              <a:rPr lang="en-US" dirty="0" smtClean="0"/>
              <a:t>”(1676)</a:t>
            </a:r>
          </a:p>
          <a:p>
            <a:r>
              <a:rPr lang="en-US" dirty="0" smtClean="0"/>
              <a:t>See Figure 21-1 for an image of cork.</a:t>
            </a:r>
            <a:endParaRPr lang="en-US" dirty="0"/>
          </a:p>
        </p:txBody>
      </p:sp>
    </p:spTree>
    <p:extLst>
      <p:ext uri="{BB962C8B-B14F-4D97-AF65-F5344CB8AC3E}">
        <p14:creationId xmlns:p14="http://schemas.microsoft.com/office/powerpoint/2010/main" val="34690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 of the Microscope in the Advancement of Cell Biology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recurring theme in in LSO322 is the relationship between advances in knowledge and improved instrumentation.  This is no less true with the microscope and cell biology than it is with astronomy and the telescope.  </a:t>
            </a:r>
          </a:p>
          <a:p>
            <a:r>
              <a:rPr lang="en-US" dirty="0" smtClean="0"/>
              <a:t>Microscopes use a light source and lenses to magnify the structures within cells.  Magnification is the factor by which a lens can make an object appear larger. Resolution refers to the ability of a lens or microscope to discern two objects which are close together.  The power or usefulness of a microscope is a combination of its magnification and its resolution.</a:t>
            </a:r>
          </a:p>
          <a:p>
            <a:r>
              <a:rPr lang="en-US" dirty="0" smtClean="0"/>
              <a:t>The earliest microscopes were really tubes with a magnifying lens on each end.  Though limited in their magnification and resolution, their general design is remarkably similar to their modern descendants.</a:t>
            </a:r>
          </a:p>
          <a:p>
            <a:r>
              <a:rPr lang="en-US" dirty="0" smtClean="0"/>
              <a:t>There are two main types of microscopes in use today in cell biology:  light/optical microscope (includes confocal and fluorescent adaptations) and the electron microscope (transmitting (TEM) and scanning (SEM))</a:t>
            </a:r>
          </a:p>
          <a:p>
            <a:r>
              <a:rPr lang="en-US" dirty="0" smtClean="0"/>
              <a:t>See Figures 21-2, 21-3 for images of light and electron microscopes.</a:t>
            </a:r>
          </a:p>
          <a:p>
            <a:pPr marL="0" indent="0">
              <a:buNone/>
            </a:pPr>
            <a:endParaRPr lang="en-US" dirty="0"/>
          </a:p>
        </p:txBody>
      </p:sp>
    </p:spTree>
    <p:extLst>
      <p:ext uri="{BB962C8B-B14F-4D97-AF65-F5344CB8AC3E}">
        <p14:creationId xmlns:p14="http://schemas.microsoft.com/office/powerpoint/2010/main" val="91205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Cells (I)</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All cells are separated from their environment by a remarkable, permeable structure called a cell membrane.  Prokaryotes (single-celled organisms including bacteria like </a:t>
            </a:r>
            <a:r>
              <a:rPr lang="en-US" i="1" dirty="0" smtClean="0"/>
              <a:t>Escherichia coli</a:t>
            </a:r>
            <a:r>
              <a:rPr lang="en-US" dirty="0" smtClean="0"/>
              <a:t>) have a single membrane while eukaryotes (mammals, plants) have a a double-membrane around the outside of the cell.</a:t>
            </a:r>
          </a:p>
          <a:p>
            <a:r>
              <a:rPr lang="en-US" dirty="0" smtClean="0"/>
              <a:t>The cell membrane separates the parts of the cell from one another and mediates transportation of water, nutrients and other important molecules into and out of the cell.  Sometimes this transport is passive (diffusion) sometimes it is mediated by structures called receptors which allow uptake of very specific substances.</a:t>
            </a:r>
          </a:p>
          <a:p>
            <a:r>
              <a:rPr lang="en-US" dirty="0" smtClean="0"/>
              <a:t>See Figures 21-5,21-6.</a:t>
            </a:r>
          </a:p>
          <a:p>
            <a:r>
              <a:rPr lang="en-US" dirty="0" smtClean="0"/>
              <a:t>In addition to the cell membrane, certain types of cells (plants; prokaryotes) also have a cell wall composed of polymers like cellulose.</a:t>
            </a:r>
          </a:p>
          <a:p>
            <a:r>
              <a:rPr lang="en-US" dirty="0" smtClean="0"/>
              <a:t>Prokaryotes (including bacteria) have cell walls and circular genetic material but no membrane-bound organelles like a nucleus).  Eukaryotes (all multi-cellular organisms including mammals, insects, plants) have membrane-bound organelles and linear genetic material (chromosomes).</a:t>
            </a:r>
          </a:p>
          <a:p>
            <a:pPr marL="0" indent="0">
              <a:buNone/>
            </a:pPr>
            <a:endParaRPr lang="en-US" dirty="0" smtClean="0"/>
          </a:p>
          <a:p>
            <a:endParaRPr lang="en-US" dirty="0" smtClean="0"/>
          </a:p>
          <a:p>
            <a:pPr marL="0" indent="0">
              <a:buNone/>
            </a:pPr>
            <a:endParaRPr lang="en-US" i="1" dirty="0"/>
          </a:p>
        </p:txBody>
      </p:sp>
    </p:spTree>
    <p:extLst>
      <p:ext uri="{BB962C8B-B14F-4D97-AF65-F5344CB8AC3E}">
        <p14:creationId xmlns:p14="http://schemas.microsoft.com/office/powerpoint/2010/main" val="79118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Cells (II)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eukaryotes the nucleus is a membrane bound compartment (organelle) which contains the genetic material (DNA) and serves as the control </a:t>
            </a:r>
            <a:r>
              <a:rPr lang="en-US" dirty="0" err="1" smtClean="0"/>
              <a:t>centre</a:t>
            </a:r>
            <a:r>
              <a:rPr lang="en-US" dirty="0" smtClean="0"/>
              <a:t> of the cell.  </a:t>
            </a:r>
          </a:p>
          <a:p>
            <a:r>
              <a:rPr lang="en-US" dirty="0" smtClean="0"/>
              <a:t>It has been </a:t>
            </a:r>
            <a:r>
              <a:rPr lang="en-US" dirty="0" err="1" smtClean="0"/>
              <a:t>hypothesised</a:t>
            </a:r>
            <a:r>
              <a:rPr lang="en-US" dirty="0" smtClean="0"/>
              <a:t> that the nucleus has a double-membrane because it evolved from a smaller formerly free-living organism that was engulfed by a larger organism and a symbiotic relationship was established.  See Figure 21-8</a:t>
            </a:r>
          </a:p>
          <a:p>
            <a:r>
              <a:rPr lang="en-US" dirty="0" smtClean="0"/>
              <a:t>Other important organelles include:  mitochondria (site of energy generation); chloroplasts (site of photosynthesis in plants); vacuoles and lysosomes (vesicular storage and digestive organelles); Endoplasmic reticulum (rough ER-protein synthesis; smooth ER lipid synthesis and storage); cytoskeleton a dynamic network of microfilaments, microtubules and intermediate filaments which provides a scaffold for the cell’s contents.  Critical for maintain cell shape and integrity.   </a:t>
            </a:r>
          </a:p>
        </p:txBody>
      </p:sp>
    </p:spTree>
    <p:extLst>
      <p:ext uri="{BB962C8B-B14F-4D97-AF65-F5344CB8AC3E}">
        <p14:creationId xmlns:p14="http://schemas.microsoft.com/office/powerpoint/2010/main" val="386396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Structure (III)</a:t>
            </a:r>
            <a:endParaRPr lang="en-US" dirty="0"/>
          </a:p>
        </p:txBody>
      </p:sp>
      <p:sp>
        <p:nvSpPr>
          <p:cNvPr id="3" name="Content Placeholder 2"/>
          <p:cNvSpPr>
            <a:spLocks noGrp="1"/>
          </p:cNvSpPr>
          <p:nvPr>
            <p:ph idx="1"/>
          </p:nvPr>
        </p:nvSpPr>
        <p:spPr/>
        <p:txBody>
          <a:bodyPr/>
          <a:lstStyle/>
          <a:p>
            <a:r>
              <a:rPr lang="en-US" dirty="0" smtClean="0"/>
              <a:t>See Figure 21-7 for images of a typical plant cell</a:t>
            </a:r>
          </a:p>
          <a:p>
            <a:r>
              <a:rPr lang="en-US" dirty="0" smtClean="0"/>
              <a:t>See figure 21-9 for images of a typical animal cell</a:t>
            </a:r>
          </a:p>
          <a:p>
            <a:r>
              <a:rPr lang="en-US" dirty="0" smtClean="0"/>
              <a:t>Figure 21-10 shows an image of </a:t>
            </a:r>
            <a:r>
              <a:rPr lang="en-US" smtClean="0"/>
              <a:t>the cytoskeleton</a:t>
            </a:r>
            <a:endParaRPr lang="en-US" dirty="0" smtClean="0"/>
          </a:p>
          <a:p>
            <a:endParaRPr lang="en-US" dirty="0"/>
          </a:p>
        </p:txBody>
      </p:sp>
    </p:spTree>
    <p:extLst>
      <p:ext uri="{BB962C8B-B14F-4D97-AF65-F5344CB8AC3E}">
        <p14:creationId xmlns:p14="http://schemas.microsoft.com/office/powerpoint/2010/main" val="1243896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715</Words>
  <Application>Microsoft Macintosh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Cell Theory</vt:lpstr>
      <vt:lpstr>Cell Theory</vt:lpstr>
      <vt:lpstr>Cell Theory</vt:lpstr>
      <vt:lpstr>The Role of the Microscope in the Advancement of Cell Biology</vt:lpstr>
      <vt:lpstr>Structure of Cells (I)</vt:lpstr>
      <vt:lpstr>Structure of Cells (II) </vt:lpstr>
      <vt:lpstr>Cell Structure (III)</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Griffin</dc:creator>
  <cp:lastModifiedBy>Jenny Griffin</cp:lastModifiedBy>
  <cp:revision>20</cp:revision>
  <dcterms:created xsi:type="dcterms:W3CDTF">2016-04-04T02:03:31Z</dcterms:created>
  <dcterms:modified xsi:type="dcterms:W3CDTF">2017-08-08T05:50:06Z</dcterms:modified>
</cp:coreProperties>
</file>