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4" d="100"/>
          <a:sy n="94" d="100"/>
        </p:scale>
        <p:origin x="-84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5EABF4F6-6326-8F4A-9E0F-1B94A2DFA491}" type="datetimeFigureOut">
              <a:rPr lang="en-US" smtClean="0"/>
              <a:t>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2E6B1-968D-8B43-B79D-A4A97CA3E3E1}" type="slidenum">
              <a:rPr lang="en-US" smtClean="0"/>
              <a:t>‹#›</a:t>
            </a:fld>
            <a:endParaRPr lang="en-US"/>
          </a:p>
        </p:txBody>
      </p:sp>
    </p:spTree>
    <p:extLst>
      <p:ext uri="{BB962C8B-B14F-4D97-AF65-F5344CB8AC3E}">
        <p14:creationId xmlns:p14="http://schemas.microsoft.com/office/powerpoint/2010/main" val="1682993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5EABF4F6-6326-8F4A-9E0F-1B94A2DFA491}" type="datetimeFigureOut">
              <a:rPr lang="en-US" smtClean="0"/>
              <a:t>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2E6B1-968D-8B43-B79D-A4A97CA3E3E1}" type="slidenum">
              <a:rPr lang="en-US" smtClean="0"/>
              <a:t>‹#›</a:t>
            </a:fld>
            <a:endParaRPr lang="en-US"/>
          </a:p>
        </p:txBody>
      </p:sp>
    </p:spTree>
    <p:extLst>
      <p:ext uri="{BB962C8B-B14F-4D97-AF65-F5344CB8AC3E}">
        <p14:creationId xmlns:p14="http://schemas.microsoft.com/office/powerpoint/2010/main" val="162908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5EABF4F6-6326-8F4A-9E0F-1B94A2DFA491}" type="datetimeFigureOut">
              <a:rPr lang="en-US" smtClean="0"/>
              <a:t>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2E6B1-968D-8B43-B79D-A4A97CA3E3E1}" type="slidenum">
              <a:rPr lang="en-US" smtClean="0"/>
              <a:t>‹#›</a:t>
            </a:fld>
            <a:endParaRPr lang="en-US"/>
          </a:p>
        </p:txBody>
      </p:sp>
    </p:spTree>
    <p:extLst>
      <p:ext uri="{BB962C8B-B14F-4D97-AF65-F5344CB8AC3E}">
        <p14:creationId xmlns:p14="http://schemas.microsoft.com/office/powerpoint/2010/main" val="1372222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5EABF4F6-6326-8F4A-9E0F-1B94A2DFA491}" type="datetimeFigureOut">
              <a:rPr lang="en-US" smtClean="0"/>
              <a:t>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2E6B1-968D-8B43-B79D-A4A97CA3E3E1}" type="slidenum">
              <a:rPr lang="en-US" smtClean="0"/>
              <a:t>‹#›</a:t>
            </a:fld>
            <a:endParaRPr lang="en-US"/>
          </a:p>
        </p:txBody>
      </p:sp>
    </p:spTree>
    <p:extLst>
      <p:ext uri="{BB962C8B-B14F-4D97-AF65-F5344CB8AC3E}">
        <p14:creationId xmlns:p14="http://schemas.microsoft.com/office/powerpoint/2010/main" val="310918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5EABF4F6-6326-8F4A-9E0F-1B94A2DFA491}" type="datetimeFigureOut">
              <a:rPr lang="en-US" smtClean="0"/>
              <a:t>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2E6B1-968D-8B43-B79D-A4A97CA3E3E1}" type="slidenum">
              <a:rPr lang="en-US" smtClean="0"/>
              <a:t>‹#›</a:t>
            </a:fld>
            <a:endParaRPr lang="en-US"/>
          </a:p>
        </p:txBody>
      </p:sp>
    </p:spTree>
    <p:extLst>
      <p:ext uri="{BB962C8B-B14F-4D97-AF65-F5344CB8AC3E}">
        <p14:creationId xmlns:p14="http://schemas.microsoft.com/office/powerpoint/2010/main" val="45066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5EABF4F6-6326-8F4A-9E0F-1B94A2DFA491}" type="datetimeFigureOut">
              <a:rPr lang="en-US" smtClean="0"/>
              <a:t>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2E6B1-968D-8B43-B79D-A4A97CA3E3E1}" type="slidenum">
              <a:rPr lang="en-US" smtClean="0"/>
              <a:t>‹#›</a:t>
            </a:fld>
            <a:endParaRPr lang="en-US"/>
          </a:p>
        </p:txBody>
      </p:sp>
    </p:spTree>
    <p:extLst>
      <p:ext uri="{BB962C8B-B14F-4D97-AF65-F5344CB8AC3E}">
        <p14:creationId xmlns:p14="http://schemas.microsoft.com/office/powerpoint/2010/main" val="385672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5EABF4F6-6326-8F4A-9E0F-1B94A2DFA491}" type="datetimeFigureOut">
              <a:rPr lang="en-US" smtClean="0"/>
              <a:t>18-03-15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52E6B1-968D-8B43-B79D-A4A97CA3E3E1}" type="slidenum">
              <a:rPr lang="en-US" smtClean="0"/>
              <a:t>‹#›</a:t>
            </a:fld>
            <a:endParaRPr lang="en-US"/>
          </a:p>
        </p:txBody>
      </p:sp>
    </p:spTree>
    <p:extLst>
      <p:ext uri="{BB962C8B-B14F-4D97-AF65-F5344CB8AC3E}">
        <p14:creationId xmlns:p14="http://schemas.microsoft.com/office/powerpoint/2010/main" val="177352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5EABF4F6-6326-8F4A-9E0F-1B94A2DFA491}" type="datetimeFigureOut">
              <a:rPr lang="en-US" smtClean="0"/>
              <a:t>18-03-15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2E6B1-968D-8B43-B79D-A4A97CA3E3E1}" type="slidenum">
              <a:rPr lang="en-US" smtClean="0"/>
              <a:t>‹#›</a:t>
            </a:fld>
            <a:endParaRPr lang="en-US"/>
          </a:p>
        </p:txBody>
      </p:sp>
    </p:spTree>
    <p:extLst>
      <p:ext uri="{BB962C8B-B14F-4D97-AF65-F5344CB8AC3E}">
        <p14:creationId xmlns:p14="http://schemas.microsoft.com/office/powerpoint/2010/main" val="180141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BF4F6-6326-8F4A-9E0F-1B94A2DFA491}" type="datetimeFigureOut">
              <a:rPr lang="en-US" smtClean="0"/>
              <a:t>18-03-15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2E6B1-968D-8B43-B79D-A4A97CA3E3E1}" type="slidenum">
              <a:rPr lang="en-US" smtClean="0"/>
              <a:t>‹#›</a:t>
            </a:fld>
            <a:endParaRPr lang="en-US"/>
          </a:p>
        </p:txBody>
      </p:sp>
    </p:spTree>
    <p:extLst>
      <p:ext uri="{BB962C8B-B14F-4D97-AF65-F5344CB8AC3E}">
        <p14:creationId xmlns:p14="http://schemas.microsoft.com/office/powerpoint/2010/main" val="384724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5EABF4F6-6326-8F4A-9E0F-1B94A2DFA491}" type="datetimeFigureOut">
              <a:rPr lang="en-US" smtClean="0"/>
              <a:t>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2E6B1-968D-8B43-B79D-A4A97CA3E3E1}" type="slidenum">
              <a:rPr lang="en-US" smtClean="0"/>
              <a:t>‹#›</a:t>
            </a:fld>
            <a:endParaRPr lang="en-US"/>
          </a:p>
        </p:txBody>
      </p:sp>
    </p:spTree>
    <p:extLst>
      <p:ext uri="{BB962C8B-B14F-4D97-AF65-F5344CB8AC3E}">
        <p14:creationId xmlns:p14="http://schemas.microsoft.com/office/powerpoint/2010/main" val="78404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5EABF4F6-6326-8F4A-9E0F-1B94A2DFA491}" type="datetimeFigureOut">
              <a:rPr lang="en-US" smtClean="0"/>
              <a:t>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2E6B1-968D-8B43-B79D-A4A97CA3E3E1}" type="slidenum">
              <a:rPr lang="en-US" smtClean="0"/>
              <a:t>‹#›</a:t>
            </a:fld>
            <a:endParaRPr lang="en-US"/>
          </a:p>
        </p:txBody>
      </p:sp>
    </p:spTree>
    <p:extLst>
      <p:ext uri="{BB962C8B-B14F-4D97-AF65-F5344CB8AC3E}">
        <p14:creationId xmlns:p14="http://schemas.microsoft.com/office/powerpoint/2010/main" val="33742560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BF4F6-6326-8F4A-9E0F-1B94A2DFA491}" type="datetimeFigureOut">
              <a:rPr lang="en-US" smtClean="0"/>
              <a:t>18-03-15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2E6B1-968D-8B43-B79D-A4A97CA3E3E1}" type="slidenum">
              <a:rPr lang="en-US" smtClean="0"/>
              <a:t>‹#›</a:t>
            </a:fld>
            <a:endParaRPr lang="en-US"/>
          </a:p>
        </p:txBody>
      </p:sp>
    </p:spTree>
    <p:extLst>
      <p:ext uri="{BB962C8B-B14F-4D97-AF65-F5344CB8AC3E}">
        <p14:creationId xmlns:p14="http://schemas.microsoft.com/office/powerpoint/2010/main" val="2936355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Geology:  The Dynamic Earth and Plate Tectonics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952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mechanism can explain all these phenomena?</a:t>
            </a:r>
            <a:endParaRPr lang="en-US" dirty="0"/>
          </a:p>
        </p:txBody>
      </p:sp>
      <p:sp>
        <p:nvSpPr>
          <p:cNvPr id="3" name="Content Placeholder 2"/>
          <p:cNvSpPr>
            <a:spLocks noGrp="1"/>
          </p:cNvSpPr>
          <p:nvPr>
            <p:ph idx="1"/>
          </p:nvPr>
        </p:nvSpPr>
        <p:spPr/>
        <p:txBody>
          <a:bodyPr>
            <a:normAutofit/>
          </a:bodyPr>
          <a:lstStyle/>
          <a:p>
            <a:r>
              <a:rPr lang="en-US" dirty="0" smtClean="0"/>
              <a:t>The model of the earth that emerged from the ocean floor, </a:t>
            </a:r>
            <a:r>
              <a:rPr lang="en-US" dirty="0" err="1" smtClean="0"/>
              <a:t>paleomagnetism</a:t>
            </a:r>
            <a:r>
              <a:rPr lang="en-US" dirty="0" smtClean="0"/>
              <a:t>, rock age studies and the </a:t>
            </a:r>
            <a:r>
              <a:rPr lang="en-US" dirty="0" err="1" smtClean="0"/>
              <a:t>radiowave</a:t>
            </a:r>
            <a:r>
              <a:rPr lang="en-US" dirty="0" smtClean="0"/>
              <a:t> measurement is called </a:t>
            </a:r>
            <a:r>
              <a:rPr lang="en-US" i="1" dirty="0" smtClean="0"/>
              <a:t>plate tectonics</a:t>
            </a:r>
            <a:endParaRPr lang="en-US" dirty="0" smtClean="0"/>
          </a:p>
          <a:p>
            <a:r>
              <a:rPr lang="en-US" dirty="0" smtClean="0"/>
              <a:t>The main idea of plate tectonics is that the earth is made up of about a dozen plates of rock</a:t>
            </a:r>
          </a:p>
          <a:p>
            <a:r>
              <a:rPr lang="en-US" dirty="0" smtClean="0"/>
              <a:t>Each plate is a rigid, moving sheet of rock</a:t>
            </a:r>
          </a:p>
          <a:p>
            <a:pPr marL="0" indent="0">
              <a:buNone/>
            </a:pPr>
            <a:endParaRPr lang="en-US" dirty="0"/>
          </a:p>
        </p:txBody>
      </p:sp>
    </p:spTree>
    <p:extLst>
      <p:ext uri="{BB962C8B-B14F-4D97-AF65-F5344CB8AC3E}">
        <p14:creationId xmlns:p14="http://schemas.microsoft.com/office/powerpoint/2010/main" val="363383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Tectonic Plates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Large, rigid sheet of rock composed of the crust and upper mantle that constantly moving</a:t>
            </a:r>
          </a:p>
          <a:p>
            <a:r>
              <a:rPr lang="en-US" dirty="0" smtClean="0"/>
              <a:t>Continental plates </a:t>
            </a:r>
          </a:p>
          <a:p>
            <a:pPr lvl="1"/>
            <a:r>
              <a:rPr lang="en-US" dirty="0" smtClean="0"/>
              <a:t>Made of granite (lower density)</a:t>
            </a:r>
          </a:p>
          <a:p>
            <a:pPr lvl="1"/>
            <a:r>
              <a:rPr lang="en-US" dirty="0" smtClean="0"/>
              <a:t>100km thick</a:t>
            </a:r>
          </a:p>
          <a:p>
            <a:r>
              <a:rPr lang="en-US" dirty="0" smtClean="0"/>
              <a:t>Oceanic plates</a:t>
            </a:r>
          </a:p>
          <a:p>
            <a:pPr lvl="1"/>
            <a:r>
              <a:rPr lang="en-US" dirty="0" smtClean="0"/>
              <a:t>8-10km thick (about 1/10 the thickness of continental plates)</a:t>
            </a:r>
          </a:p>
          <a:p>
            <a:pPr lvl="1"/>
            <a:r>
              <a:rPr lang="en-US" dirty="0" smtClean="0"/>
              <a:t>Composed of dense basalt rock</a:t>
            </a:r>
          </a:p>
          <a:p>
            <a:r>
              <a:rPr lang="en-US" dirty="0" smtClean="0"/>
              <a:t>Earth is about ¼ continent and ¾  water so oceanic plates occupy a greater area</a:t>
            </a:r>
          </a:p>
          <a:p>
            <a:r>
              <a:rPr lang="en-US" dirty="0" smtClean="0"/>
              <a:t>The plates shift slowly over millions of years and move the continents (rather like passengers on a raft).  Continental motion as envisioned by Wegener is one consequence of plate movement</a:t>
            </a:r>
          </a:p>
          <a:p>
            <a:r>
              <a:rPr lang="en-US" dirty="0" smtClean="0"/>
              <a:t>See figure 17-12</a:t>
            </a:r>
          </a:p>
          <a:p>
            <a:endParaRPr lang="en-US" dirty="0"/>
          </a:p>
        </p:txBody>
      </p:sp>
    </p:spTree>
    <p:extLst>
      <p:ext uri="{BB962C8B-B14F-4D97-AF65-F5344CB8AC3E}">
        <p14:creationId xmlns:p14="http://schemas.microsoft.com/office/powerpoint/2010/main" val="68938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Plate Movement:  </a:t>
            </a:r>
            <a:br>
              <a:rPr lang="en-US" dirty="0" smtClean="0"/>
            </a:br>
            <a:r>
              <a:rPr lang="en-US" dirty="0" smtClean="0"/>
              <a:t>The </a:t>
            </a:r>
            <a:r>
              <a:rPr lang="en-US" dirty="0" err="1" smtClean="0"/>
              <a:t>Convecting</a:t>
            </a:r>
            <a:r>
              <a:rPr lang="en-US" dirty="0" smtClean="0"/>
              <a:t> Mantle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forces could be responsible for the movement of plates?</a:t>
            </a:r>
          </a:p>
          <a:p>
            <a:r>
              <a:rPr lang="en-US" dirty="0" smtClean="0"/>
              <a:t>The most widely accepted theory is that the forces are generated by mantle convection-motions driven by the internal heat of the planet</a:t>
            </a:r>
          </a:p>
          <a:p>
            <a:r>
              <a:rPr lang="en-US" dirty="0" smtClean="0"/>
              <a:t>Two sources of energy are thought to contribute to this internal heat:</a:t>
            </a:r>
          </a:p>
          <a:p>
            <a:pPr lvl="1"/>
            <a:r>
              <a:rPr lang="en-US" dirty="0" smtClean="0"/>
              <a:t>Gravitational potential energy:  due to potential energy released during the great bombardment of formation of the earth’s mantle and core</a:t>
            </a:r>
          </a:p>
          <a:p>
            <a:pPr lvl="1"/>
            <a:r>
              <a:rPr lang="en-US" dirty="0" smtClean="0"/>
              <a:t>Decay of radioactive elements:  radioactive decay produces fast-moving particles that release heat as they collide with atoms and molecules</a:t>
            </a:r>
            <a:endParaRPr lang="en-US" dirty="0"/>
          </a:p>
        </p:txBody>
      </p:sp>
    </p:spTree>
    <p:extLst>
      <p:ext uri="{BB962C8B-B14F-4D97-AF65-F5344CB8AC3E}">
        <p14:creationId xmlns:p14="http://schemas.microsoft.com/office/powerpoint/2010/main" val="342136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Consequences of the </a:t>
            </a:r>
            <a:r>
              <a:rPr lang="en-US" dirty="0" err="1" smtClean="0"/>
              <a:t>Convecting</a:t>
            </a:r>
            <a:r>
              <a:rPr lang="en-US" dirty="0" smtClean="0"/>
              <a:t> Mantle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As heat is produced is must move to cooler regions.  In small bodies , this heat can be carried by conduction.  The earth is too large for however for conduction to be the only model of heat transfer.  The heat melts rock in the mantle until it melts and can flow slowly.</a:t>
            </a:r>
          </a:p>
          <a:p>
            <a:r>
              <a:rPr lang="en-US" dirty="0" smtClean="0"/>
              <a:t>This flow of hot rocks forms convection cells in the mantle of the earth.  This flow is very slow but over millions of years can travel great distances.  Hot rocks rise to the surface and are replaced by other hot rocks.</a:t>
            </a:r>
          </a:p>
          <a:p>
            <a:r>
              <a:rPr lang="en-US" dirty="0" smtClean="0"/>
              <a:t>As the hot molten mantle </a:t>
            </a:r>
            <a:r>
              <a:rPr lang="en-US" smtClean="0"/>
              <a:t>rock approaches </a:t>
            </a:r>
            <a:r>
              <a:rPr lang="en-US" dirty="0" smtClean="0"/>
              <a:t>the surface they encounter relatively thin, brittle plates which then fracture allowing basaltic lava to erupt.  This process initiates seafloor spreading.</a:t>
            </a:r>
          </a:p>
          <a:p>
            <a:r>
              <a:rPr lang="en-US" dirty="0" smtClean="0"/>
              <a:t>Plates move, fracture and rejoin one another on top of these convection cells</a:t>
            </a:r>
          </a:p>
          <a:p>
            <a:r>
              <a:rPr lang="en-US" dirty="0" smtClean="0"/>
              <a:t>See Figure 17-13, 17-14 and 17-15</a:t>
            </a:r>
          </a:p>
          <a:p>
            <a:r>
              <a:rPr lang="en-US" i="1" dirty="0" smtClean="0"/>
              <a:t>Plate Tectonics is a unifying theory in that it explains the movement of the continents, the oceans as well as events on the interior of the planet.</a:t>
            </a:r>
            <a:endParaRPr lang="en-US" i="1" dirty="0"/>
          </a:p>
        </p:txBody>
      </p:sp>
    </p:spTree>
    <p:extLst>
      <p:ext uri="{BB962C8B-B14F-4D97-AF65-F5344CB8AC3E}">
        <p14:creationId xmlns:p14="http://schemas.microsoft.com/office/powerpoint/2010/main" val="12423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happens at the boundaries between plates?</a:t>
            </a:r>
            <a:endParaRPr lang="en-US" dirty="0"/>
          </a:p>
        </p:txBody>
      </p:sp>
      <p:sp>
        <p:nvSpPr>
          <p:cNvPr id="3" name="Content Placeholder 2"/>
          <p:cNvSpPr>
            <a:spLocks noGrp="1"/>
          </p:cNvSpPr>
          <p:nvPr>
            <p:ph idx="1"/>
          </p:nvPr>
        </p:nvSpPr>
        <p:spPr/>
        <p:txBody>
          <a:bodyPr/>
          <a:lstStyle/>
          <a:p>
            <a:r>
              <a:rPr lang="en-US" dirty="0" smtClean="0"/>
              <a:t>There are three main type of boundaries</a:t>
            </a:r>
          </a:p>
          <a:p>
            <a:pPr lvl="1"/>
            <a:r>
              <a:rPr lang="en-US" dirty="0" smtClean="0"/>
              <a:t>Divergent (plates move apart)</a:t>
            </a:r>
          </a:p>
          <a:p>
            <a:pPr lvl="1"/>
            <a:r>
              <a:rPr lang="en-US" dirty="0" smtClean="0"/>
              <a:t>Convergent (plates move together)</a:t>
            </a:r>
          </a:p>
          <a:p>
            <a:pPr lvl="1"/>
            <a:r>
              <a:rPr lang="en-US" dirty="0" smtClean="0"/>
              <a:t>Transform (plates move against one another)</a:t>
            </a:r>
            <a:endParaRPr lang="en-US" dirty="0"/>
          </a:p>
        </p:txBody>
      </p:sp>
    </p:spTree>
    <p:extLst>
      <p:ext uri="{BB962C8B-B14F-4D97-AF65-F5344CB8AC3E}">
        <p14:creationId xmlns:p14="http://schemas.microsoft.com/office/powerpoint/2010/main" val="3054306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Divergent Plate Boundary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Plates move away from one another at a divergent plate boundary</a:t>
            </a:r>
          </a:p>
          <a:p>
            <a:r>
              <a:rPr lang="en-US" dirty="0" smtClean="0"/>
              <a:t>This is observed in seafloor spreading that occurs above an area where magma comes to the surface (old spreading </a:t>
            </a:r>
            <a:r>
              <a:rPr lang="en-US" dirty="0" err="1" smtClean="0"/>
              <a:t>centre</a:t>
            </a:r>
            <a:r>
              <a:rPr lang="en-US" dirty="0" smtClean="0"/>
              <a:t>).  Mountains form and new material fills in and pushes the plates apart.</a:t>
            </a:r>
          </a:p>
          <a:p>
            <a:r>
              <a:rPr lang="en-US" dirty="0" smtClean="0"/>
              <a:t>This newly erupted molten rock cools to become plate material itself.  As tectonic plates break and separate shallow, low-energy earthquakes occur.</a:t>
            </a:r>
          </a:p>
          <a:p>
            <a:r>
              <a:rPr lang="en-US" dirty="0" smtClean="0"/>
              <a:t> New spreading </a:t>
            </a:r>
            <a:r>
              <a:rPr lang="en-US" dirty="0" err="1" smtClean="0"/>
              <a:t>centres</a:t>
            </a:r>
            <a:r>
              <a:rPr lang="en-US" dirty="0" smtClean="0"/>
              <a:t> can begin anywhere-if they become a divergent plate boundary then the landmass can be torn apart.</a:t>
            </a:r>
          </a:p>
          <a:p>
            <a:r>
              <a:rPr lang="en-US" dirty="0" smtClean="0"/>
              <a:t>See figures 17-14, 17-15</a:t>
            </a:r>
            <a:endParaRPr lang="en-US" dirty="0"/>
          </a:p>
        </p:txBody>
      </p:sp>
    </p:spTree>
    <p:extLst>
      <p:ext uri="{BB962C8B-B14F-4D97-AF65-F5344CB8AC3E}">
        <p14:creationId xmlns:p14="http://schemas.microsoft.com/office/powerpoint/2010/main" val="1948553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Convergent Plate Boundaries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Convergent plate boundaries occur when plates are moving toward one another (converging)</a:t>
            </a:r>
          </a:p>
          <a:p>
            <a:r>
              <a:rPr lang="en-US" dirty="0" smtClean="0"/>
              <a:t>Usually one plate will sink below the other (</a:t>
            </a:r>
            <a:r>
              <a:rPr lang="en-US" dirty="0" err="1" smtClean="0"/>
              <a:t>subduced</a:t>
            </a:r>
            <a:r>
              <a:rPr lang="en-US" dirty="0" smtClean="0"/>
              <a:t>) forming a “</a:t>
            </a:r>
            <a:r>
              <a:rPr lang="en-US" dirty="0" err="1" smtClean="0"/>
              <a:t>subduction</a:t>
            </a:r>
            <a:r>
              <a:rPr lang="en-US" dirty="0" smtClean="0"/>
              <a:t> zone”.  The </a:t>
            </a:r>
            <a:r>
              <a:rPr lang="en-US" dirty="0" err="1" smtClean="0"/>
              <a:t>subduced</a:t>
            </a:r>
            <a:r>
              <a:rPr lang="en-US" dirty="0" smtClean="0"/>
              <a:t> plate sinks, melts and rejoins the mantle from which it originated.</a:t>
            </a:r>
          </a:p>
          <a:p>
            <a:r>
              <a:rPr lang="en-US" dirty="0" smtClean="0"/>
              <a:t>Three different kinds of surface features result from convergent plate interactions.</a:t>
            </a:r>
          </a:p>
          <a:p>
            <a:pPr lvl="1"/>
            <a:r>
              <a:rPr lang="en-US" dirty="0" smtClean="0"/>
              <a:t>Ocean-Ocean:  </a:t>
            </a:r>
            <a:r>
              <a:rPr lang="en-US" dirty="0" err="1" smtClean="0"/>
              <a:t>Subduced</a:t>
            </a:r>
            <a:r>
              <a:rPr lang="en-US" dirty="0" smtClean="0"/>
              <a:t> plate form a deep trench, magma is released and chain of volcanic islands forms</a:t>
            </a:r>
          </a:p>
          <a:p>
            <a:pPr lvl="1"/>
            <a:r>
              <a:rPr lang="en-US" dirty="0" smtClean="0"/>
              <a:t>Continent-continent: both continental plates buckle forming non-volcanic mountains</a:t>
            </a:r>
          </a:p>
          <a:p>
            <a:pPr lvl="1"/>
            <a:r>
              <a:rPr lang="en-US" dirty="0" smtClean="0"/>
              <a:t>Continent-ocean: the oceanic plate is </a:t>
            </a:r>
            <a:r>
              <a:rPr lang="en-US" dirty="0" err="1" smtClean="0"/>
              <a:t>subducted</a:t>
            </a:r>
            <a:r>
              <a:rPr lang="en-US" dirty="0" smtClean="0"/>
              <a:t> and a deep trench forms off-shore with a coastal range of mountains created on land</a:t>
            </a:r>
          </a:p>
          <a:p>
            <a:endParaRPr lang="en-US" dirty="0"/>
          </a:p>
        </p:txBody>
      </p:sp>
    </p:spTree>
    <p:extLst>
      <p:ext uri="{BB962C8B-B14F-4D97-AF65-F5344CB8AC3E}">
        <p14:creationId xmlns:p14="http://schemas.microsoft.com/office/powerpoint/2010/main" val="428931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Plate boundaries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Transform plate boundaries occur when two plates are moving against one another and no new plate material is created.  </a:t>
            </a:r>
          </a:p>
          <a:p>
            <a:r>
              <a:rPr lang="en-US" dirty="0" smtClean="0"/>
              <a:t>The most famous (and only continental) transform plate boundary is the San Andreas Fault . The Pacific plate is moving northwest in relation to the North American plate.</a:t>
            </a:r>
          </a:p>
          <a:p>
            <a:r>
              <a:rPr lang="en-US" dirty="0" smtClean="0"/>
              <a:t>This plate movement is not smooth and plate compress and strain.  The rocks break resulting in earthquakes.</a:t>
            </a:r>
            <a:endParaRPr lang="en-US" dirty="0"/>
          </a:p>
        </p:txBody>
      </p:sp>
    </p:spTree>
    <p:extLst>
      <p:ext uri="{BB962C8B-B14F-4D97-AF65-F5344CB8AC3E}">
        <p14:creationId xmlns:p14="http://schemas.microsoft.com/office/powerpoint/2010/main" val="2897859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can Plate Tectonics tell us about </a:t>
            </a:r>
            <a:r>
              <a:rPr lang="en-US" dirty="0" err="1" smtClean="0"/>
              <a:t>volcanos</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Distribution of </a:t>
            </a:r>
            <a:r>
              <a:rPr lang="en-US" dirty="0" err="1" smtClean="0"/>
              <a:t>volcanos</a:t>
            </a:r>
            <a:r>
              <a:rPr lang="en-US" dirty="0" smtClean="0"/>
              <a:t> can be explained by plate tectonics.</a:t>
            </a:r>
          </a:p>
          <a:p>
            <a:r>
              <a:rPr lang="en-US" dirty="0" err="1" smtClean="0"/>
              <a:t>Volcanos</a:t>
            </a:r>
            <a:r>
              <a:rPr lang="en-US" dirty="0" smtClean="0"/>
              <a:t> form at divergent plate boundaries, convergent plate boundaries and at hot spots.</a:t>
            </a:r>
          </a:p>
          <a:p>
            <a:r>
              <a:rPr lang="en-US" dirty="0" smtClean="0"/>
              <a:t>The deposition of new crust rock occurs along volcanic spreading ridges</a:t>
            </a:r>
          </a:p>
          <a:p>
            <a:r>
              <a:rPr lang="en-US" dirty="0" err="1" smtClean="0"/>
              <a:t>Volcanos</a:t>
            </a:r>
            <a:r>
              <a:rPr lang="en-US" dirty="0" smtClean="0"/>
              <a:t> are common at </a:t>
            </a:r>
            <a:r>
              <a:rPr lang="en-US" dirty="0" err="1" smtClean="0"/>
              <a:t>subduction</a:t>
            </a:r>
            <a:r>
              <a:rPr lang="en-US" dirty="0" smtClean="0"/>
              <a:t> zones at convergent plate boundaries</a:t>
            </a:r>
          </a:p>
          <a:p>
            <a:r>
              <a:rPr lang="en-US" dirty="0" smtClean="0"/>
              <a:t>Hot spots are areas where magma ascends through mantle plumes (rather like chimneys for rock).  If a tectonic plate moves over a hotspot, </a:t>
            </a:r>
            <a:r>
              <a:rPr lang="en-US" dirty="0" err="1" smtClean="0"/>
              <a:t>volcanos</a:t>
            </a:r>
            <a:r>
              <a:rPr lang="en-US" dirty="0" smtClean="0"/>
              <a:t> are likely to form </a:t>
            </a:r>
          </a:p>
          <a:p>
            <a:r>
              <a:rPr lang="en-US" dirty="0" smtClean="0"/>
              <a:t>See figures 17-19, 17-20</a:t>
            </a:r>
            <a:endParaRPr lang="en-US" dirty="0"/>
          </a:p>
        </p:txBody>
      </p:sp>
    </p:spTree>
    <p:extLst>
      <p:ext uri="{BB962C8B-B14F-4D97-AF65-F5344CB8AC3E}">
        <p14:creationId xmlns:p14="http://schemas.microsoft.com/office/powerpoint/2010/main" val="2625010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can Plate Tectonics tell us about earthquakes?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Stress in rocks can lead to breakage and earthquakes</a:t>
            </a:r>
          </a:p>
          <a:p>
            <a:r>
              <a:rPr lang="en-US" dirty="0" smtClean="0"/>
              <a:t>The expansion of heated rocks and the cooling of hot rocks can cause solid formations to warp and and changes in pressure under mountains may lead to a build-up of stress</a:t>
            </a:r>
          </a:p>
          <a:p>
            <a:r>
              <a:rPr lang="en-US" dirty="0" smtClean="0"/>
              <a:t>Stress also builds up at transform plate boundaries.</a:t>
            </a:r>
          </a:p>
          <a:p>
            <a:r>
              <a:rPr lang="en-US" dirty="0" smtClean="0"/>
              <a:t>Earthquakes may be felt at any plate boundary-minor earthquakes occur as oceanic plates diverge.</a:t>
            </a:r>
          </a:p>
          <a:p>
            <a:r>
              <a:rPr lang="en-US" dirty="0" smtClean="0"/>
              <a:t>Stronger earthquakes may occur at </a:t>
            </a:r>
            <a:r>
              <a:rPr lang="en-US" dirty="0" err="1" smtClean="0"/>
              <a:t>subduction</a:t>
            </a:r>
            <a:r>
              <a:rPr lang="en-US" dirty="0" smtClean="0"/>
              <a:t> zones (deep-focus earthquakes)</a:t>
            </a:r>
          </a:p>
          <a:p>
            <a:endParaRPr lang="en-US" dirty="0"/>
          </a:p>
        </p:txBody>
      </p:sp>
    </p:spTree>
    <p:extLst>
      <p:ext uri="{BB962C8B-B14F-4D97-AF65-F5344CB8AC3E}">
        <p14:creationId xmlns:p14="http://schemas.microsoft.com/office/powerpoint/2010/main" val="56048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permanent is the earth?</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tend to think of the earth, rocks and mountains as being very permanent but are they?</a:t>
            </a:r>
          </a:p>
          <a:p>
            <a:r>
              <a:rPr lang="en-US" dirty="0" smtClean="0"/>
              <a:t>We see small scale changes in the earth daily-sand or dirt blowing the wind, erosion of soil or rock due to water but there are examples of dramatic and catastrophic changes that occur as well (volcanic eruption, tsunamis)</a:t>
            </a:r>
          </a:p>
          <a:p>
            <a:r>
              <a:rPr lang="en-US" dirty="0" smtClean="0"/>
              <a:t>Read “How long could a mountain last” (</a:t>
            </a:r>
            <a:r>
              <a:rPr lang="en-US" dirty="0" err="1" smtClean="0"/>
              <a:t>pgs</a:t>
            </a:r>
            <a:r>
              <a:rPr lang="en-US" dirty="0" smtClean="0"/>
              <a:t> 368-369).  It give an example calculation of how long a mountain could exist if it were subject only to the forces of erosion.</a:t>
            </a:r>
          </a:p>
          <a:p>
            <a:r>
              <a:rPr lang="en-US" dirty="0" smtClean="0"/>
              <a:t>We know that the earth can’t be static because new mountains form as old ones are worn down.  There are many forces at work.</a:t>
            </a:r>
            <a:endParaRPr lang="en-US" dirty="0"/>
          </a:p>
        </p:txBody>
      </p:sp>
    </p:spTree>
    <p:extLst>
      <p:ext uri="{BB962C8B-B14F-4D97-AF65-F5344CB8AC3E}">
        <p14:creationId xmlns:p14="http://schemas.microsoft.com/office/powerpoint/2010/main" val="3009134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Seismology</a:t>
            </a:r>
            <a:endParaRPr lang="en-US" dirty="0"/>
          </a:p>
        </p:txBody>
      </p:sp>
      <p:sp>
        <p:nvSpPr>
          <p:cNvPr id="3" name="Content Placeholder 2"/>
          <p:cNvSpPr>
            <a:spLocks noGrp="1"/>
          </p:cNvSpPr>
          <p:nvPr>
            <p:ph idx="1"/>
          </p:nvPr>
        </p:nvSpPr>
        <p:spPr/>
        <p:txBody>
          <a:bodyPr>
            <a:noAutofit/>
          </a:bodyPr>
          <a:lstStyle/>
          <a:p>
            <a:r>
              <a:rPr lang="en-US" sz="1800" dirty="0" smtClean="0"/>
              <a:t>Seismology is the study and measurement of sound vibrations within the earth</a:t>
            </a:r>
          </a:p>
          <a:p>
            <a:r>
              <a:rPr lang="en-US" sz="1800" dirty="0" smtClean="0"/>
              <a:t>In an earthquake, waves of vibrational energy are released, move through rocks and travel through the earth’s </a:t>
            </a:r>
            <a:r>
              <a:rPr lang="en-US" sz="1800" dirty="0" err="1" smtClean="0"/>
              <a:t>centre</a:t>
            </a:r>
            <a:endParaRPr lang="en-US" sz="1800" dirty="0" smtClean="0"/>
          </a:p>
          <a:p>
            <a:r>
              <a:rPr lang="en-US" sz="1800" dirty="0" smtClean="0"/>
              <a:t>There are two types of seismic waves:</a:t>
            </a:r>
          </a:p>
          <a:p>
            <a:pPr lvl="1"/>
            <a:r>
              <a:rPr lang="en-US" sz="1800" dirty="0" smtClean="0"/>
              <a:t>Compressional or longitudinal</a:t>
            </a:r>
          </a:p>
          <a:p>
            <a:pPr lvl="1"/>
            <a:r>
              <a:rPr lang="en-US" sz="1800" dirty="0" smtClean="0"/>
              <a:t>Shear or Transverse</a:t>
            </a:r>
          </a:p>
          <a:p>
            <a:r>
              <a:rPr lang="en-US" sz="1800" dirty="0" smtClean="0"/>
              <a:t>These waves travel through the earth at different velocities and are measure after earthquakes to determine the intensity (and kind) of energy and the material it passed through.</a:t>
            </a:r>
          </a:p>
          <a:p>
            <a:r>
              <a:rPr lang="en-US" sz="1800" dirty="0" smtClean="0"/>
              <a:t>In this way, Seismology is a way of studying the composition of the core of the earth to understand its make-up.</a:t>
            </a:r>
          </a:p>
          <a:p>
            <a:r>
              <a:rPr lang="en-US" sz="1800" dirty="0" smtClean="0"/>
              <a:t>Seismic Tomography is a technique that generates three-dimensional pictures of the deepest areas of the earth.  This information may help us to document the basic movements of plates </a:t>
            </a:r>
            <a:r>
              <a:rPr lang="en-US" sz="1800" dirty="0" err="1" smtClean="0"/>
              <a:t>subducting</a:t>
            </a:r>
            <a:r>
              <a:rPr lang="en-US" sz="1800" dirty="0" smtClean="0"/>
              <a:t>, mantle plumes in the crust and mantle of the earth and the convection cells that control the movement of tectonic plates.</a:t>
            </a:r>
            <a:endParaRPr lang="en-US" sz="1800" dirty="0"/>
          </a:p>
        </p:txBody>
      </p:sp>
    </p:spTree>
    <p:extLst>
      <p:ext uri="{BB962C8B-B14F-4D97-AF65-F5344CB8AC3E}">
        <p14:creationId xmlns:p14="http://schemas.microsoft.com/office/powerpoint/2010/main" val="310618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Earth is Dynamic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Both small and large scale changes are occurring on the earth every day</a:t>
            </a:r>
          </a:p>
          <a:p>
            <a:r>
              <a:rPr lang="en-US" dirty="0" smtClean="0"/>
              <a:t>Small-scale changes are things like erosion of dirt at a construction site by rain</a:t>
            </a:r>
          </a:p>
          <a:p>
            <a:r>
              <a:rPr lang="en-US" dirty="0" smtClean="0"/>
              <a:t>Large-scale changes include volcanic eruptions, earthquakes and erosion of rock by water (river valleys carved out from rock over millions of years)</a:t>
            </a:r>
          </a:p>
          <a:p>
            <a:r>
              <a:rPr lang="en-US" dirty="0" smtClean="0"/>
              <a:t>These large-scale events are evidence </a:t>
            </a:r>
            <a:r>
              <a:rPr lang="en-US" smtClean="0"/>
              <a:t>that there are </a:t>
            </a:r>
            <a:r>
              <a:rPr lang="en-US" dirty="0" smtClean="0"/>
              <a:t>forces within the earth acting upon it</a:t>
            </a:r>
            <a:endParaRPr lang="en-US" dirty="0"/>
          </a:p>
        </p:txBody>
      </p:sp>
    </p:spTree>
    <p:extLst>
      <p:ext uri="{BB962C8B-B14F-4D97-AF65-F5344CB8AC3E}">
        <p14:creationId xmlns:p14="http://schemas.microsoft.com/office/powerpoint/2010/main" val="375322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Inner forces create large effects at the earth’s surface</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Volcanos</a:t>
            </a:r>
            <a:endParaRPr lang="en-US" dirty="0"/>
          </a:p>
          <a:p>
            <a:pPr lvl="1"/>
            <a:r>
              <a:rPr lang="en-US" dirty="0" smtClean="0"/>
              <a:t>Volcanic eruptions occur when hot molten subsurface rock (magma) breaks through the surface of the earth.  Volcanic eruptions can be quick and explosive.  They can also be slow with a steady flow of molten rock (lava)</a:t>
            </a:r>
          </a:p>
          <a:p>
            <a:r>
              <a:rPr lang="en-US" dirty="0" smtClean="0"/>
              <a:t>Earthquakes</a:t>
            </a:r>
          </a:p>
          <a:p>
            <a:pPr lvl="1"/>
            <a:r>
              <a:rPr lang="en-US" dirty="0" smtClean="0"/>
              <a:t>Earthquakes occur when rocks break along a flat surface called a fault.  Large amounts of potential energy are release and this is transformed into sound and seismic waves .  As they waves travel through the earth they cause it to move and pitch.  Earthquakes can also occur on the floor of the ocean, causing the formation of huge waves which can travel hundred of </a:t>
            </a:r>
            <a:r>
              <a:rPr lang="en-US" dirty="0" err="1" smtClean="0"/>
              <a:t>kilometres</a:t>
            </a:r>
            <a:r>
              <a:rPr lang="en-US" dirty="0" smtClean="0"/>
              <a:t> and damage coastal land areas.  The Richter scale measure the severity of an earthquake.</a:t>
            </a:r>
          </a:p>
          <a:p>
            <a:pPr marL="57150" indent="0">
              <a:buNone/>
            </a:pPr>
            <a:r>
              <a:rPr lang="en-US" dirty="0" smtClean="0"/>
              <a:t>See Figures 17-3, 17-4, 17-5, 17-6</a:t>
            </a:r>
          </a:p>
        </p:txBody>
      </p:sp>
    </p:spTree>
    <p:extLst>
      <p:ext uri="{BB962C8B-B14F-4D97-AF65-F5344CB8AC3E}">
        <p14:creationId xmlns:p14="http://schemas.microsoft.com/office/powerpoint/2010/main" val="327218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the Continents Move?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Scientists including Francis Bacon have long observed that the coastlines of North/South America and Eurasia/Africa seem like they fit together like puzzle pieces</a:t>
            </a:r>
          </a:p>
          <a:p>
            <a:r>
              <a:rPr lang="en-US" dirty="0" smtClean="0"/>
              <a:t>Alfred Wegener, a German </a:t>
            </a:r>
            <a:r>
              <a:rPr lang="en-US" dirty="0" err="1" smtClean="0"/>
              <a:t>Meterologist</a:t>
            </a:r>
            <a:r>
              <a:rPr lang="en-US" dirty="0" smtClean="0"/>
              <a:t> suggested that in fact the continents did fit together and that they moved away from one another.  This theory is called “Continental Drift”.  Wegener’s data were unconvincing however he did not provide any mechanism by which this movement could occur.</a:t>
            </a:r>
          </a:p>
          <a:p>
            <a:r>
              <a:rPr lang="en-US" dirty="0" smtClean="0"/>
              <a:t>Continental drift was revisited in the 1960s as a consequence of new surveys being conducted on the </a:t>
            </a:r>
            <a:r>
              <a:rPr lang="en-US" dirty="0" err="1" smtClean="0"/>
              <a:t>toplogy</a:t>
            </a:r>
            <a:r>
              <a:rPr lang="en-US" dirty="0" smtClean="0"/>
              <a:t> of the ocean floor </a:t>
            </a:r>
          </a:p>
          <a:p>
            <a:r>
              <a:rPr lang="en-US" dirty="0" smtClean="0"/>
              <a:t>See Figure 17-7</a:t>
            </a:r>
            <a:endParaRPr lang="en-US" dirty="0"/>
          </a:p>
        </p:txBody>
      </p:sp>
    </p:spTree>
    <p:extLst>
      <p:ext uri="{BB962C8B-B14F-4D97-AF65-F5344CB8AC3E}">
        <p14:creationId xmlns:p14="http://schemas.microsoft.com/office/powerpoint/2010/main" val="142806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Revisiting Continental Movement:  The Ocean Floor</a:t>
            </a:r>
            <a:endParaRPr lang="en-US" dirty="0"/>
          </a:p>
        </p:txBody>
      </p:sp>
      <p:sp>
        <p:nvSpPr>
          <p:cNvPr id="3" name="Content Placeholder 2"/>
          <p:cNvSpPr>
            <a:spLocks noGrp="1"/>
          </p:cNvSpPr>
          <p:nvPr>
            <p:ph idx="1"/>
          </p:nvPr>
        </p:nvSpPr>
        <p:spPr/>
        <p:txBody>
          <a:bodyPr/>
          <a:lstStyle/>
          <a:p>
            <a:r>
              <a:rPr lang="en-US" dirty="0" smtClean="0"/>
              <a:t>After World War II, a comprehensive mapping of the contours of the ocean floor was undertaken.  Instead of observing a relatively flat ocean bed, it was found to contain fissures (trenches), canyons and mountain ranges.</a:t>
            </a:r>
          </a:p>
          <a:p>
            <a:r>
              <a:rPr lang="en-US" dirty="0" smtClean="0"/>
              <a:t>The ocean floor was found to be as dynamic as the surface of continental land masses.</a:t>
            </a:r>
          </a:p>
          <a:p>
            <a:endParaRPr lang="en-US" dirty="0"/>
          </a:p>
        </p:txBody>
      </p:sp>
    </p:spTree>
    <p:extLst>
      <p:ext uri="{BB962C8B-B14F-4D97-AF65-F5344CB8AC3E}">
        <p14:creationId xmlns:p14="http://schemas.microsoft.com/office/powerpoint/2010/main" val="222687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Revisiting Continental Movement:  Magnetic Reversals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As rock formed, small crystals of iron oxide oriented themselves (like magnets) in relation to the earth’s magnetic field such that their orientation was the same when the rock hardened.  </a:t>
            </a:r>
            <a:endParaRPr lang="en-US" dirty="0"/>
          </a:p>
          <a:p>
            <a:r>
              <a:rPr lang="en-US" dirty="0" smtClean="0"/>
              <a:t>Throughout earth’s history, its magnetic field has reversed at least 300 times, the orientation of these small dipoles depended upon when they formed.  The study of this effect is called </a:t>
            </a:r>
            <a:r>
              <a:rPr lang="en-US" dirty="0" err="1" smtClean="0"/>
              <a:t>Paleomagnetism</a:t>
            </a:r>
            <a:r>
              <a:rPr lang="en-US" dirty="0" smtClean="0"/>
              <a:t>.</a:t>
            </a:r>
          </a:p>
          <a:p>
            <a:r>
              <a:rPr lang="en-US" dirty="0" smtClean="0"/>
              <a:t>Magnetic readings taken of the ocean floor revealed unusual patterns of striping in the rocks on the seabed suggesting that the rock had formed at different times (Figure 17-10).  Effectively, magma would erupt from deep within the earth pushing aside the existing rock and depositing new rock which may have a different dipole orientation depending on the earth’s magnetic field.</a:t>
            </a:r>
            <a:endParaRPr lang="en-US" dirty="0"/>
          </a:p>
          <a:p>
            <a:r>
              <a:rPr lang="en-US" dirty="0" smtClean="0"/>
              <a:t>This observation supports the idea that the sea floor is expanding or spreading.</a:t>
            </a:r>
            <a:endParaRPr lang="en-US" dirty="0"/>
          </a:p>
        </p:txBody>
      </p:sp>
    </p:spTree>
    <p:extLst>
      <p:ext uri="{BB962C8B-B14F-4D97-AF65-F5344CB8AC3E}">
        <p14:creationId xmlns:p14="http://schemas.microsoft.com/office/powerpoint/2010/main" val="23827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Revisiting Continental Movement:  Age of Rocks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Aging studies of volcanic rock using radioisotopes revealed that some rocks were quite young such as those near the mid-Atlantic Ridge whereas rocks further away from the ridge were considerably older.</a:t>
            </a:r>
          </a:p>
          <a:p>
            <a:r>
              <a:rPr lang="en-US" i="1" dirty="0" smtClean="0"/>
              <a:t>The observations of: dynamic change of the topology of the ocean floor; the magnetic reversals in rock and the age of rocks in the ocean all support the idea that the ocean floor is expanding and that the continents are moving.</a:t>
            </a:r>
          </a:p>
          <a:p>
            <a:r>
              <a:rPr lang="en-US" dirty="0" smtClean="0"/>
              <a:t>See figures 17-8, 17-9, 17-10</a:t>
            </a:r>
            <a:endParaRPr lang="en-US" dirty="0"/>
          </a:p>
        </p:txBody>
      </p:sp>
    </p:spTree>
    <p:extLst>
      <p:ext uri="{BB962C8B-B14F-4D97-AF65-F5344CB8AC3E}">
        <p14:creationId xmlns:p14="http://schemas.microsoft.com/office/powerpoint/2010/main" val="110729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Continental Movement: </a:t>
            </a:r>
            <a:br>
              <a:rPr lang="en-US" dirty="0" smtClean="0"/>
            </a:br>
            <a:r>
              <a:rPr lang="en-US" dirty="0" smtClean="0"/>
              <a:t>Other Supporting 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More direct measurement of continental movement was provided by measurements between sites of </a:t>
            </a:r>
            <a:r>
              <a:rPr lang="en-US" dirty="0" err="1" smtClean="0"/>
              <a:t>radiotelescopes</a:t>
            </a:r>
            <a:r>
              <a:rPr lang="en-US" dirty="0" smtClean="0"/>
              <a:t>.</a:t>
            </a:r>
          </a:p>
          <a:p>
            <a:r>
              <a:rPr lang="en-US" dirty="0" smtClean="0"/>
              <a:t>Measurements were made for several years and it was determined by the amount of time it took for </a:t>
            </a:r>
            <a:r>
              <a:rPr lang="en-US" dirty="0" err="1" smtClean="0"/>
              <a:t>radiowaves</a:t>
            </a:r>
            <a:r>
              <a:rPr lang="en-US" dirty="0" smtClean="0"/>
              <a:t> to travel between telescopes that they were moving away from one another.</a:t>
            </a:r>
          </a:p>
          <a:p>
            <a:r>
              <a:rPr lang="en-US" dirty="0" smtClean="0"/>
              <a:t>By making these measurements over a number of years, the astronomers were able to determine that North America is moving away from Europe at a rate of 5cm per year.</a:t>
            </a:r>
          </a:p>
          <a:p>
            <a:r>
              <a:rPr lang="en-US" dirty="0" smtClean="0"/>
              <a:t>Using this figure, an estimate of the age of </a:t>
            </a:r>
            <a:r>
              <a:rPr lang="en-US" dirty="0" err="1" smtClean="0"/>
              <a:t>Atlanic</a:t>
            </a:r>
            <a:r>
              <a:rPr lang="en-US" dirty="0" smtClean="0"/>
              <a:t> ocean is possible (Figure 17-10 </a:t>
            </a:r>
            <a:r>
              <a:rPr lang="en-US" dirty="0" err="1" smtClean="0"/>
              <a:t>pg</a:t>
            </a:r>
            <a:r>
              <a:rPr lang="en-US" dirty="0" smtClean="0"/>
              <a:t> 375).</a:t>
            </a:r>
          </a:p>
          <a:p>
            <a:r>
              <a:rPr lang="en-US" dirty="0" smtClean="0"/>
              <a:t>The speed of movement can be used to predict what the earth must have looked like more than 200 million years ago (Figure 17-11).</a:t>
            </a:r>
          </a:p>
          <a:p>
            <a:endParaRPr lang="en-US" dirty="0"/>
          </a:p>
        </p:txBody>
      </p:sp>
    </p:spTree>
    <p:extLst>
      <p:ext uri="{BB962C8B-B14F-4D97-AF65-F5344CB8AC3E}">
        <p14:creationId xmlns:p14="http://schemas.microsoft.com/office/powerpoint/2010/main" val="580315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1766</TotalTime>
  <Words>2071</Words>
  <Application>Microsoft Macintosh PowerPoint</Application>
  <PresentationFormat>On-screen Show (4:3)</PresentationFormat>
  <Paragraphs>112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Geology:  The Dynamic Earth and Plate Tectonics</vt:lpstr>
      <vt:lpstr>How permanent is the earth?</vt:lpstr>
      <vt:lpstr>The Earth is Dynamic</vt:lpstr>
      <vt:lpstr>Inner forces create large effects at the earth’s surface</vt:lpstr>
      <vt:lpstr>Do the Continents Move?</vt:lpstr>
      <vt:lpstr>Revisiting Continental Movement:  The Ocean Floor</vt:lpstr>
      <vt:lpstr>Revisiting Continental Movement:  Magnetic Reversals</vt:lpstr>
      <vt:lpstr>Revisiting Continental Movement:  Age of Rocks</vt:lpstr>
      <vt:lpstr>Continental Movement:  Other Supporting Data</vt:lpstr>
      <vt:lpstr>What mechanism can explain all these phenomena?</vt:lpstr>
      <vt:lpstr>Tectonic Plates</vt:lpstr>
      <vt:lpstr>Plate Movement:   The Convecting Mantle</vt:lpstr>
      <vt:lpstr>Consequences of the Convecting Mantle</vt:lpstr>
      <vt:lpstr>What happens at the boundaries between plates?</vt:lpstr>
      <vt:lpstr>Divergent Plate Boundary </vt:lpstr>
      <vt:lpstr>Convergent Plate Boundaries</vt:lpstr>
      <vt:lpstr>Transform Plate boundaries</vt:lpstr>
      <vt:lpstr>What can Plate Tectonics tell us about volcanos?</vt:lpstr>
      <vt:lpstr>What can Plate Tectonics tell us about earthquakes?</vt:lpstr>
      <vt:lpstr>Seismology</vt:lpstr>
    </vt:vector>
  </TitlesOfParts>
  <Company>University of Toronto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Geology:  The Dynamic Earth and Plate Tectonics</dc:title>
  <dc:creator>Jenny Griffin</dc:creator>
  <cp:lastModifiedBy>Jenny Griffin</cp:lastModifiedBy>
  <cp:revision>56</cp:revision>
  <dcterms:created xsi:type="dcterms:W3CDTF">2014-07-04T18:56:59Z</dcterms:created>
  <dcterms:modified xsi:type="dcterms:W3CDTF">2018-03-16T03:07:46Z</dcterms:modified>
</cp:coreProperties>
</file>