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slide" Target="slides/slide43.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4" name="Google Shape;164;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9" name="Google Shape;169;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5" name="Google Shape;175;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 name="Google Shape;181;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6" name="Google Shape;186;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 name="Google Shape;192;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8" name="Google Shape;198;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5: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9" name="Google Shape;99;p5:notes"/>
          <p:cNvSpPr txBox="1"/>
          <p:nvPr>
            <p:ph idx="1" type="body"/>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4" name="Google Shape;204;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0" name="Google Shape;210;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6" name="Google Shape;216;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2" name="Google Shape;222;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8" name="Google Shape;228;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2" name="Google Shape;242;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8" name="Google Shape;248;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4" name="Google Shape;254;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9" name="Google Shape;259;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5" name="Google Shape;265;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1" name="Google Shape;271;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7" name="Google Shape;277;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3" name="Google Shape;283;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8" name="Google Shape;288;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4" name="Google Shape;294;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0" name="Google Shape;300;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6" name="Google Shape;306;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2" name="Google Shape;312;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8" name="Google Shape;318;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4" name="Google Shape;324;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0" name="Google Shape;330;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6" name="Google Shape;336;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2" name="Google Shape;342;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2" name="Shape 72"/>
        <p:cNvGrpSpPr/>
        <p:nvPr/>
      </p:nvGrpSpPr>
      <p:grpSpPr>
        <a:xfrm>
          <a:off x="0" y="0"/>
          <a:ext cx="0" cy="0"/>
          <a:chOff x="0" y="0"/>
          <a:chExt cx="0" cy="0"/>
        </a:xfrm>
      </p:grpSpPr>
      <p:sp>
        <p:nvSpPr>
          <p:cNvPr id="73" name="Google Shape;73;p11"/>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11"/>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5" name="Google Shape;75;p11"/>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76" name="Google Shape;76;p1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9" name="Shape 79"/>
        <p:cNvGrpSpPr/>
        <p:nvPr/>
      </p:nvGrpSpPr>
      <p:grpSpPr>
        <a:xfrm>
          <a:off x="0" y="0"/>
          <a:ext cx="0" cy="0"/>
          <a:chOff x="0" y="0"/>
          <a:chExt cx="0" cy="0"/>
        </a:xfrm>
      </p:grpSpPr>
      <p:sp>
        <p:nvSpPr>
          <p:cNvPr id="80" name="Google Shape;80;p1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1" name="Google Shape;81;p12"/>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2" name="Google Shape;82;p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3"/>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7" name="Google Shape;87;p13"/>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8" name="Google Shape;88;p1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1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0" name="Google Shape;9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 name="Shape 27"/>
        <p:cNvGrpSpPr/>
        <p:nvPr/>
      </p:nvGrpSpPr>
      <p:grpSpPr>
        <a:xfrm>
          <a:off x="0" y="0"/>
          <a:ext cx="0" cy="0"/>
          <a:chOff x="0" y="0"/>
          <a:chExt cx="0" cy="0"/>
        </a:xfrm>
      </p:grpSpPr>
      <p:sp>
        <p:nvSpPr>
          <p:cNvPr id="28" name="Google Shape;28;p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ontent" showMasterSp="0" type="txAndObj">
  <p:cSld name="TEXT_AND_OBJECT">
    <p:spTree>
      <p:nvGrpSpPr>
        <p:cNvPr id="31" name="Shape 31"/>
        <p:cNvGrpSpPr/>
        <p:nvPr/>
      </p:nvGrpSpPr>
      <p:grpSpPr>
        <a:xfrm>
          <a:off x="0" y="0"/>
          <a:ext cx="0" cy="0"/>
          <a:chOff x="0" y="0"/>
          <a:chExt cx="0" cy="0"/>
        </a:xfrm>
      </p:grpSpPr>
      <p:sp>
        <p:nvSpPr>
          <p:cNvPr id="32" name="Google Shape;32;p5"/>
          <p:cNvSpPr txBox="1"/>
          <p:nvPr/>
        </p:nvSpPr>
        <p:spPr>
          <a:xfrm>
            <a:off x="2209800" y="6356350"/>
            <a:ext cx="47244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98989"/>
                </a:solidFill>
                <a:latin typeface="Arial"/>
                <a:ea typeface="Arial"/>
                <a:cs typeface="Arial"/>
                <a:sym typeface="Arial"/>
              </a:rPr>
              <a:t>Copyright ©  2013 John Wiley &amp; Sons, Inc. All rights reserved.</a:t>
            </a:r>
            <a:endParaRPr/>
          </a:p>
        </p:txBody>
      </p:sp>
      <p:sp>
        <p:nvSpPr>
          <p:cNvPr id="33" name="Google Shape;33;p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4" name="Google Shape;34;p5"/>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5" name="Google Shape;35;p5"/>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6" name="Google Shape;36;p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8" name="Shape 38"/>
        <p:cNvGrpSpPr/>
        <p:nvPr/>
      </p:nvGrpSpPr>
      <p:grpSpPr>
        <a:xfrm>
          <a:off x="0" y="0"/>
          <a:ext cx="0" cy="0"/>
          <a:chOff x="0" y="0"/>
          <a:chExt cx="0" cy="0"/>
        </a:xfrm>
      </p:grpSpPr>
      <p:sp>
        <p:nvSpPr>
          <p:cNvPr id="39" name="Google Shape;39;p6"/>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0" name="Google Shape;40;p6"/>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6" name="Google Shape;46;p7"/>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 name="Google Shape;50;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1" name="Shape 51"/>
        <p:cNvGrpSpPr/>
        <p:nvPr/>
      </p:nvGrpSpPr>
      <p:grpSpPr>
        <a:xfrm>
          <a:off x="0" y="0"/>
          <a:ext cx="0" cy="0"/>
          <a:chOff x="0" y="0"/>
          <a:chExt cx="0" cy="0"/>
        </a:xfrm>
      </p:grpSpPr>
      <p:sp>
        <p:nvSpPr>
          <p:cNvPr id="52" name="Google Shape;52;p8"/>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3" name="Google Shape;53;p8"/>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4" name="Google Shape;54;p8"/>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5" name="Google Shape;55;p8"/>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6" name="Google Shape;56;p8"/>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7" name="Google Shape;57;p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0" name="Shape 60"/>
        <p:cNvGrpSpPr/>
        <p:nvPr/>
      </p:nvGrpSpPr>
      <p:grpSpPr>
        <a:xfrm>
          <a:off x="0" y="0"/>
          <a:ext cx="0" cy="0"/>
          <a:chOff x="0" y="0"/>
          <a:chExt cx="0" cy="0"/>
        </a:xfrm>
      </p:grpSpPr>
      <p:sp>
        <p:nvSpPr>
          <p:cNvPr id="61" name="Google Shape;61;p9"/>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Google Shape;67;p1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LSO322 YA	</a:t>
            </a:r>
            <a:br>
              <a:rPr b="0" i="0" lang="en-US" sz="3959" u="none" cap="none" strike="noStrike">
                <a:solidFill>
                  <a:schemeClr val="dk1"/>
                </a:solidFill>
                <a:latin typeface="Calibri"/>
                <a:ea typeface="Calibri"/>
                <a:cs typeface="Calibri"/>
                <a:sym typeface="Calibri"/>
              </a:rPr>
            </a:br>
            <a:r>
              <a:rPr b="0" i="0" lang="en-US" sz="3959" u="none" cap="none" strike="noStrike">
                <a:solidFill>
                  <a:schemeClr val="dk1"/>
                </a:solidFill>
                <a:latin typeface="Calibri"/>
                <a:ea typeface="Calibri"/>
                <a:cs typeface="Calibri"/>
                <a:sym typeface="Calibri"/>
              </a:rPr>
              <a:t>The Five Greatest Ideas in Science</a:t>
            </a:r>
            <a:endParaRPr b="0" i="0" sz="3959" u="none" cap="none" strike="noStrike">
              <a:solidFill>
                <a:schemeClr val="dk1"/>
              </a:solidFill>
              <a:latin typeface="Calibri"/>
              <a:ea typeface="Calibri"/>
              <a:cs typeface="Calibri"/>
              <a:sym typeface="Calibri"/>
            </a:endParaRPr>
          </a:p>
        </p:txBody>
      </p:sp>
      <p:sp>
        <p:nvSpPr>
          <p:cNvPr id="96" name="Google Shape;96;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SzPts val="3200"/>
              <a:buFont typeface="Arial"/>
              <a:buNone/>
            </a:pPr>
            <a:r>
              <a:rPr b="0" i="0" lang="en-US" sz="3200" u="none" cap="none" strike="noStrike">
                <a:solidFill>
                  <a:srgbClr val="888888"/>
                </a:solidFill>
                <a:latin typeface="Calibri"/>
                <a:ea typeface="Calibri"/>
                <a:cs typeface="Calibri"/>
                <a:sym typeface="Calibri"/>
              </a:rPr>
              <a:t>Week 1:  Introduction and The Scientific Method</a:t>
            </a:r>
            <a:endParaRPr b="0" i="0" sz="3200" u="none" cap="none" strike="noStrik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What you will need this term</a:t>
            </a:r>
            <a:endParaRPr b="0" i="0" sz="4400" u="none" cap="none" strike="noStrike">
              <a:solidFill>
                <a:schemeClr val="dk1"/>
              </a:solidFill>
              <a:latin typeface="Calibri"/>
              <a:ea typeface="Calibri"/>
              <a:cs typeface="Calibri"/>
              <a:sym typeface="Calibri"/>
            </a:endParaRPr>
          </a:p>
        </p:txBody>
      </p:sp>
      <p:sp>
        <p:nvSpPr>
          <p:cNvPr id="149" name="Google Shape;149;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2720"/>
              <a:buFont typeface="Arial"/>
              <a:buNone/>
            </a:pPr>
            <a:r>
              <a:rPr b="1" i="0" lang="en-US" sz="2720" u="none" cap="none" strike="noStrike">
                <a:solidFill>
                  <a:schemeClr val="dk1"/>
                </a:solidFill>
                <a:latin typeface="Calibri"/>
                <a:ea typeface="Calibri"/>
                <a:cs typeface="Calibri"/>
                <a:sym typeface="Calibri"/>
              </a:rPr>
              <a:t>"The Sciences An Integrated Approach 7th Edition"</a:t>
            </a:r>
            <a:endParaRPr b="0" i="0" sz="2720" u="none" cap="none" strike="noStrike">
              <a:solidFill>
                <a:schemeClr val="dk1"/>
              </a:solidFill>
              <a:latin typeface="Calibri"/>
              <a:ea typeface="Calibri"/>
              <a:cs typeface="Calibri"/>
              <a:sym typeface="Calibri"/>
            </a:endParaRPr>
          </a:p>
          <a:p>
            <a:pPr indent="0" lvl="0" marL="0" marR="0" rtl="0" algn="l">
              <a:lnSpc>
                <a:spcPct val="80000"/>
              </a:lnSpc>
              <a:spcBef>
                <a:spcPts val="544"/>
              </a:spcBef>
              <a:spcAft>
                <a:spcPts val="0"/>
              </a:spcAft>
              <a:buClr>
                <a:schemeClr val="dk1"/>
              </a:buClr>
              <a:buSzPts val="2720"/>
              <a:buFont typeface="Arial"/>
              <a:buNone/>
            </a:pPr>
            <a:r>
              <a:rPr b="0" i="0" lang="en-US" sz="2720" u="none" cap="none" strike="noStrike">
                <a:solidFill>
                  <a:schemeClr val="dk1"/>
                </a:solidFill>
                <a:latin typeface="Calibri"/>
                <a:ea typeface="Calibri"/>
                <a:cs typeface="Calibri"/>
                <a:sym typeface="Calibri"/>
              </a:rPr>
              <a:t>Authors:  James Trefil and Robert Hazen (T&amp;H)</a:t>
            </a:r>
            <a:endParaRPr/>
          </a:p>
          <a:p>
            <a:pPr indent="0" lvl="0" marL="0" marR="0" rtl="0" algn="l">
              <a:lnSpc>
                <a:spcPct val="80000"/>
              </a:lnSpc>
              <a:spcBef>
                <a:spcPts val="544"/>
              </a:spcBef>
              <a:spcAft>
                <a:spcPts val="0"/>
              </a:spcAft>
              <a:buClr>
                <a:schemeClr val="dk1"/>
              </a:buClr>
              <a:buSzPts val="2720"/>
              <a:buFont typeface="Arial"/>
              <a:buNone/>
            </a:pPr>
            <a:r>
              <a:rPr b="0" i="0" lang="en-US" sz="2720" u="none" cap="none" strike="noStrike">
                <a:solidFill>
                  <a:schemeClr val="dk1"/>
                </a:solidFill>
                <a:latin typeface="Calibri"/>
                <a:ea typeface="Calibri"/>
                <a:cs typeface="Calibri"/>
                <a:sym typeface="Calibri"/>
              </a:rPr>
              <a:t>Published 2013 by Wiley  (Available at Seneca Bookstore)</a:t>
            </a:r>
            <a:endParaRPr/>
          </a:p>
          <a:p>
            <a:pPr indent="0" lvl="0" marL="0" marR="0" rtl="0" algn="l">
              <a:lnSpc>
                <a:spcPct val="80000"/>
              </a:lnSpc>
              <a:spcBef>
                <a:spcPts val="544"/>
              </a:spcBef>
              <a:spcAft>
                <a:spcPts val="0"/>
              </a:spcAft>
              <a:buClr>
                <a:schemeClr val="dk1"/>
              </a:buClr>
              <a:buSzPts val="2720"/>
              <a:buFont typeface="Arial"/>
              <a:buNone/>
            </a:pPr>
            <a:r>
              <a:rPr b="0" i="0" lang="en-US" sz="2720" u="none" cap="none" strike="noStrike">
                <a:solidFill>
                  <a:schemeClr val="dk1"/>
                </a:solidFill>
                <a:latin typeface="Calibri"/>
                <a:ea typeface="Calibri"/>
                <a:cs typeface="Calibri"/>
                <a:sym typeface="Calibri"/>
              </a:rPr>
              <a:t> </a:t>
            </a:r>
            <a:endParaRPr/>
          </a:p>
          <a:p>
            <a:pPr indent="0" lvl="0" marL="0" marR="0" rtl="0" algn="l">
              <a:lnSpc>
                <a:spcPct val="80000"/>
              </a:lnSpc>
              <a:spcBef>
                <a:spcPts val="544"/>
              </a:spcBef>
              <a:spcAft>
                <a:spcPts val="0"/>
              </a:spcAft>
              <a:buClr>
                <a:schemeClr val="dk1"/>
              </a:buClr>
              <a:buSzPts val="2720"/>
              <a:buFont typeface="Arial"/>
              <a:buNone/>
            </a:pPr>
            <a:r>
              <a:rPr b="0" i="0" lang="en-US" sz="2720" u="none" cap="none" strike="noStrike">
                <a:solidFill>
                  <a:schemeClr val="dk1"/>
                </a:solidFill>
                <a:latin typeface="Calibri"/>
                <a:ea typeface="Calibri"/>
                <a:cs typeface="Calibri"/>
                <a:sym typeface="Calibri"/>
              </a:rPr>
              <a:t>A good print dictionary and thesaurus</a:t>
            </a:r>
            <a:endParaRPr/>
          </a:p>
          <a:p>
            <a:pPr indent="0" lvl="0" marL="0" marR="0" rtl="0" algn="l">
              <a:lnSpc>
                <a:spcPct val="80000"/>
              </a:lnSpc>
              <a:spcBef>
                <a:spcPts val="544"/>
              </a:spcBef>
              <a:spcAft>
                <a:spcPts val="0"/>
              </a:spcAft>
              <a:buClr>
                <a:schemeClr val="dk1"/>
              </a:buClr>
              <a:buSzPts val="2720"/>
              <a:buFont typeface="Arial"/>
              <a:buNone/>
            </a:pPr>
            <a:r>
              <a:rPr b="0" i="0" lang="en-US" sz="2720" u="none" cap="none" strike="noStrike">
                <a:solidFill>
                  <a:schemeClr val="dk1"/>
                </a:solidFill>
                <a:latin typeface="Calibri"/>
                <a:ea typeface="Calibri"/>
                <a:cs typeface="Calibri"/>
                <a:sym typeface="Calibri"/>
              </a:rPr>
              <a:t>Folder or binder to keep assignments and handouts</a:t>
            </a:r>
            <a:endParaRPr/>
          </a:p>
          <a:p>
            <a:pPr indent="0" lvl="0" marL="0" marR="0" rtl="0" algn="l">
              <a:lnSpc>
                <a:spcPct val="80000"/>
              </a:lnSpc>
              <a:spcBef>
                <a:spcPts val="544"/>
              </a:spcBef>
              <a:spcAft>
                <a:spcPts val="0"/>
              </a:spcAft>
              <a:buClr>
                <a:schemeClr val="dk1"/>
              </a:buClr>
              <a:buSzPts val="2720"/>
              <a:buFont typeface="Arial"/>
              <a:buNone/>
            </a:pPr>
            <a:r>
              <a:rPr b="0" i="0" lang="en-US" sz="2720" u="none" cap="none" strike="noStrike">
                <a:solidFill>
                  <a:schemeClr val="dk1"/>
                </a:solidFill>
                <a:latin typeface="Calibri"/>
                <a:ea typeface="Calibri"/>
                <a:cs typeface="Calibri"/>
                <a:sym typeface="Calibri"/>
              </a:rPr>
              <a:t>Pens and paper</a:t>
            </a:r>
            <a:endParaRPr/>
          </a:p>
          <a:p>
            <a:pPr indent="0" lvl="0" marL="0" marR="0" rtl="0" algn="l">
              <a:lnSpc>
                <a:spcPct val="80000"/>
              </a:lnSpc>
              <a:spcBef>
                <a:spcPts val="544"/>
              </a:spcBef>
              <a:spcAft>
                <a:spcPts val="0"/>
              </a:spcAft>
              <a:buClr>
                <a:schemeClr val="dk1"/>
              </a:buClr>
              <a:buSzPts val="2720"/>
              <a:buFont typeface="Arial"/>
              <a:buNone/>
            </a:pPr>
            <a:r>
              <a:rPr b="0" i="0" lang="en-US" sz="2720" u="none" cap="none" strike="noStrike">
                <a:solidFill>
                  <a:schemeClr val="dk1"/>
                </a:solidFill>
                <a:latin typeface="Calibri"/>
                <a:ea typeface="Calibri"/>
                <a:cs typeface="Calibri"/>
                <a:sym typeface="Calibri"/>
              </a:rPr>
              <a:t>Calculator</a:t>
            </a:r>
            <a:endParaRPr/>
          </a:p>
          <a:p>
            <a:pPr indent="0" lvl="0" marL="0" marR="0" rtl="0" algn="l">
              <a:lnSpc>
                <a:spcPct val="80000"/>
              </a:lnSpc>
              <a:spcBef>
                <a:spcPts val="544"/>
              </a:spcBef>
              <a:spcAft>
                <a:spcPts val="0"/>
              </a:spcAft>
              <a:buClr>
                <a:schemeClr val="dk1"/>
              </a:buClr>
              <a:buSzPts val="2720"/>
              <a:buFont typeface="Arial"/>
              <a:buNone/>
            </a:pPr>
            <a:r>
              <a:rPr b="1" i="0" lang="en-US" sz="2720" u="none" cap="none" strike="noStrike">
                <a:solidFill>
                  <a:schemeClr val="dk1"/>
                </a:solidFill>
                <a:latin typeface="Calibri"/>
                <a:ea typeface="Calibri"/>
                <a:cs typeface="Calibri"/>
                <a:sym typeface="Calibri"/>
              </a:rPr>
              <a:t> </a:t>
            </a:r>
            <a:endParaRPr b="0" i="0" sz="2720" u="none" cap="none" strike="noStrike">
              <a:solidFill>
                <a:schemeClr val="dk1"/>
              </a:solidFill>
              <a:latin typeface="Calibri"/>
              <a:ea typeface="Calibri"/>
              <a:cs typeface="Calibri"/>
              <a:sym typeface="Calibri"/>
            </a:endParaRPr>
          </a:p>
          <a:p>
            <a:pPr indent="0" lvl="0" marL="0" marR="0" rtl="0" algn="l">
              <a:lnSpc>
                <a:spcPct val="80000"/>
              </a:lnSpc>
              <a:spcBef>
                <a:spcPts val="544"/>
              </a:spcBef>
              <a:spcAft>
                <a:spcPts val="0"/>
              </a:spcAft>
              <a:buClr>
                <a:schemeClr val="dk1"/>
              </a:buClr>
              <a:buSzPts val="2720"/>
              <a:buFont typeface="Arial"/>
              <a:buNone/>
            </a:pPr>
            <a:r>
              <a:rPr b="1" i="0" lang="en-US" sz="2720" u="none" cap="none" strike="noStrike">
                <a:solidFill>
                  <a:schemeClr val="dk1"/>
                </a:solidFill>
                <a:latin typeface="Calibri"/>
                <a:ea typeface="Calibri"/>
                <a:cs typeface="Calibri"/>
                <a:sym typeface="Calibri"/>
              </a:rPr>
              <a:t>Course information will be posted on Blackboard</a:t>
            </a:r>
            <a:r>
              <a:rPr b="0" i="0" lang="en-US" sz="2720" u="none" cap="none" strike="noStrike">
                <a:solidFill>
                  <a:schemeClr val="dk1"/>
                </a:solidFill>
                <a:latin typeface="Calibri"/>
                <a:ea typeface="Calibri"/>
                <a:cs typeface="Calibri"/>
                <a:sym typeface="Calibri"/>
              </a:rPr>
              <a:t> </a:t>
            </a:r>
            <a:endParaRPr b="0" i="0" sz="272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Observation, Science and the World Around You…</a:t>
            </a:r>
            <a:endParaRPr b="0" i="0" sz="3959" u="none" cap="none" strike="noStrike">
              <a:solidFill>
                <a:schemeClr val="dk1"/>
              </a:solidFill>
              <a:latin typeface="Calibri"/>
              <a:ea typeface="Calibri"/>
              <a:cs typeface="Calibri"/>
              <a:sym typeface="Calibri"/>
            </a:endParaRPr>
          </a:p>
        </p:txBody>
      </p:sp>
      <p:sp>
        <p:nvSpPr>
          <p:cNvPr id="155" name="Google Shape;155;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Science is a means to ask and answer questions to understand the physical universe.</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How is this done?</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Observation (“noticing”)</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Asking question(s)</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Observation</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Description/Testing ideas/Comparison</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Form Conclusions</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68AE22"/>
              </a:buClr>
              <a:buSzPts val="4400"/>
              <a:buFont typeface="Calibri"/>
              <a:buNone/>
            </a:pPr>
            <a:r>
              <a:rPr b="0" i="0" lang="en-US" sz="4400" u="none" cap="none" strike="noStrike">
                <a:solidFill>
                  <a:srgbClr val="68AE22"/>
                </a:solidFill>
                <a:latin typeface="Calibri"/>
                <a:ea typeface="Calibri"/>
                <a:cs typeface="Calibri"/>
                <a:sym typeface="Calibri"/>
              </a:rPr>
              <a:t>Chapter Outline</a:t>
            </a:r>
            <a:endParaRPr b="0" i="0" sz="4400" u="none" cap="none" strike="noStrike">
              <a:solidFill>
                <a:schemeClr val="dk1"/>
              </a:solidFill>
              <a:latin typeface="Calibri"/>
              <a:ea typeface="Calibri"/>
              <a:cs typeface="Calibri"/>
              <a:sym typeface="Calibri"/>
            </a:endParaRPr>
          </a:p>
        </p:txBody>
      </p:sp>
      <p:sp>
        <p:nvSpPr>
          <p:cNvPr id="161" name="Google Shape;161;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70C0"/>
              </a:buClr>
              <a:buSzPts val="3200"/>
              <a:buFont typeface="Arial"/>
              <a:buChar char="•"/>
            </a:pPr>
            <a:r>
              <a:rPr b="0" i="0" lang="en-US" sz="3200" u="none" cap="none" strike="noStrike">
                <a:solidFill>
                  <a:srgbClr val="0070C0"/>
                </a:solidFill>
                <a:latin typeface="Calibri"/>
                <a:ea typeface="Calibri"/>
                <a:cs typeface="Calibri"/>
                <a:sym typeface="Calibri"/>
              </a:rPr>
              <a:t>The Role of Science</a:t>
            </a:r>
            <a:endParaRPr/>
          </a:p>
          <a:p>
            <a:pPr indent="-342900" lvl="0" marL="342900" marR="0" rtl="0" algn="l">
              <a:spcBef>
                <a:spcPts val="640"/>
              </a:spcBef>
              <a:spcAft>
                <a:spcPts val="0"/>
              </a:spcAft>
              <a:buClr>
                <a:srgbClr val="0070C0"/>
              </a:buClr>
              <a:buSzPts val="3200"/>
              <a:buFont typeface="Arial"/>
              <a:buChar char="•"/>
            </a:pPr>
            <a:r>
              <a:rPr b="0" i="0" lang="en-US" sz="3200" u="none" cap="none" strike="noStrike">
                <a:solidFill>
                  <a:srgbClr val="0070C0"/>
                </a:solidFill>
                <a:latin typeface="Calibri"/>
                <a:ea typeface="Calibri"/>
                <a:cs typeface="Calibri"/>
                <a:sym typeface="Calibri"/>
              </a:rPr>
              <a:t>The Scientific Method</a:t>
            </a:r>
            <a:endParaRPr/>
          </a:p>
          <a:p>
            <a:pPr indent="-342900" lvl="0" marL="342900" marR="0" rtl="0" algn="l">
              <a:spcBef>
                <a:spcPts val="640"/>
              </a:spcBef>
              <a:spcAft>
                <a:spcPts val="0"/>
              </a:spcAft>
              <a:buClr>
                <a:srgbClr val="0070C0"/>
              </a:buClr>
              <a:buSzPts val="3200"/>
              <a:buFont typeface="Arial"/>
              <a:buChar char="•"/>
            </a:pPr>
            <a:r>
              <a:rPr b="0" i="0" lang="en-US" sz="3200" u="none" cap="none" strike="noStrike">
                <a:solidFill>
                  <a:srgbClr val="0070C0"/>
                </a:solidFill>
                <a:latin typeface="Calibri"/>
                <a:ea typeface="Calibri"/>
                <a:cs typeface="Calibri"/>
                <a:sym typeface="Calibri"/>
              </a:rPr>
              <a:t>Other Ways of Knowing</a:t>
            </a:r>
            <a:endParaRPr/>
          </a:p>
          <a:p>
            <a:pPr indent="-342900" lvl="0" marL="342900" marR="0" rtl="0" algn="l">
              <a:spcBef>
                <a:spcPts val="640"/>
              </a:spcBef>
              <a:spcAft>
                <a:spcPts val="0"/>
              </a:spcAft>
              <a:buClr>
                <a:srgbClr val="0070C0"/>
              </a:buClr>
              <a:buSzPts val="3200"/>
              <a:buFont typeface="Arial"/>
              <a:buChar char="•"/>
            </a:pPr>
            <a:r>
              <a:rPr b="0" i="0" lang="en-US" sz="3200" u="none" cap="none" strike="noStrike">
                <a:solidFill>
                  <a:srgbClr val="0070C0"/>
                </a:solidFill>
                <a:latin typeface="Calibri"/>
                <a:ea typeface="Calibri"/>
                <a:cs typeface="Calibri"/>
                <a:sym typeface="Calibri"/>
              </a:rPr>
              <a:t>The Organization of Science</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ctrTitle"/>
          </p:nvPr>
        </p:nvSpPr>
        <p:spPr>
          <a:xfrm>
            <a:off x="533400" y="1981200"/>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70C0"/>
              </a:buClr>
              <a:buSzPts val="4400"/>
              <a:buFont typeface="Calibri"/>
              <a:buNone/>
            </a:pPr>
            <a:r>
              <a:rPr b="0" i="0" lang="en-US" sz="4400" u="none" cap="none" strike="noStrike">
                <a:solidFill>
                  <a:srgbClr val="0070C0"/>
                </a:solidFill>
                <a:latin typeface="Calibri"/>
                <a:ea typeface="Calibri"/>
                <a:cs typeface="Calibri"/>
                <a:sym typeface="Calibri"/>
              </a:rPr>
              <a:t>The Role of Science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70C0"/>
              </a:buClr>
              <a:buSzPts val="4400"/>
              <a:buFont typeface="Calibri"/>
              <a:buNone/>
            </a:pPr>
            <a:r>
              <a:rPr b="0" i="0" lang="en-US" sz="4400" u="none" cap="none" strike="noStrike">
                <a:solidFill>
                  <a:srgbClr val="0070C0"/>
                </a:solidFill>
                <a:latin typeface="Calibri"/>
                <a:ea typeface="Calibri"/>
                <a:cs typeface="Calibri"/>
                <a:sym typeface="Calibri"/>
              </a:rPr>
              <a:t>The Role of Science</a:t>
            </a:r>
            <a:endParaRPr/>
          </a:p>
        </p:txBody>
      </p:sp>
      <p:sp>
        <p:nvSpPr>
          <p:cNvPr id="172" name="Google Shape;172;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Making Choices</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Ask questions, make observations, form conclusions</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Applied in a more formal, quantitative way equals science</a:t>
            </a:r>
            <a:endParaRPr/>
          </a:p>
          <a:p>
            <a:pPr indent="-3429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C00000"/>
              </a:buClr>
              <a:buSzPts val="4400"/>
              <a:buFont typeface="Calibri"/>
              <a:buNone/>
            </a:pPr>
            <a:r>
              <a:rPr b="0" i="0" lang="en-US" sz="4400" u="none" cap="none" strike="noStrike">
                <a:solidFill>
                  <a:srgbClr val="C00000"/>
                </a:solidFill>
                <a:latin typeface="Calibri"/>
                <a:ea typeface="Calibri"/>
                <a:cs typeface="Calibri"/>
                <a:sym typeface="Calibri"/>
              </a:rPr>
              <a:t>Why Study Science?</a:t>
            </a:r>
            <a:endParaRPr/>
          </a:p>
        </p:txBody>
      </p:sp>
      <p:sp>
        <p:nvSpPr>
          <p:cNvPr id="178" name="Google Shape;178;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Most powerful tool for understanding </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Incorporates basic ideas and theories </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Provides framework for new questions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Provides unparalleled view of order and symmetry of the universe and its workings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9"/>
          <p:cNvSpPr txBox="1"/>
          <p:nvPr>
            <p:ph type="ctrTitle"/>
          </p:nvPr>
        </p:nvSpPr>
        <p:spPr>
          <a:xfrm>
            <a:off x="533400" y="1981200"/>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70C0"/>
              </a:buClr>
              <a:buSzPts val="4400"/>
              <a:buFont typeface="Calibri"/>
              <a:buNone/>
            </a:pPr>
            <a:r>
              <a:rPr b="0" i="0" lang="en-US" sz="4400" u="none" cap="none" strike="noStrike">
                <a:solidFill>
                  <a:srgbClr val="0070C0"/>
                </a:solidFill>
                <a:latin typeface="Calibri"/>
                <a:ea typeface="Calibri"/>
                <a:cs typeface="Calibri"/>
                <a:sym typeface="Calibri"/>
              </a:rPr>
              <a:t>The Scientific Method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C00000"/>
              </a:buClr>
              <a:buSzPts val="4400"/>
              <a:buFont typeface="Calibri"/>
              <a:buNone/>
            </a:pPr>
            <a:r>
              <a:rPr b="0" i="0" lang="en-US" sz="4400" u="none" cap="none" strike="noStrike">
                <a:solidFill>
                  <a:srgbClr val="C00000"/>
                </a:solidFill>
                <a:latin typeface="Calibri"/>
                <a:ea typeface="Calibri"/>
                <a:cs typeface="Calibri"/>
                <a:sym typeface="Calibri"/>
              </a:rPr>
              <a:t>Elements</a:t>
            </a:r>
            <a:endParaRPr b="0" i="0" sz="4400" u="none" cap="none" strike="noStrike">
              <a:solidFill>
                <a:schemeClr val="dk1"/>
              </a:solidFill>
              <a:latin typeface="Calibri"/>
              <a:ea typeface="Calibri"/>
              <a:cs typeface="Calibri"/>
              <a:sym typeface="Calibri"/>
            </a:endParaRPr>
          </a:p>
        </p:txBody>
      </p:sp>
      <p:sp>
        <p:nvSpPr>
          <p:cNvPr id="189" name="Google Shape;189;p30"/>
          <p:cNvSpPr txBox="1"/>
          <p:nvPr>
            <p:ph idx="1" type="body"/>
          </p:nvPr>
        </p:nvSpPr>
        <p:spPr>
          <a:xfrm>
            <a:off x="457200" y="1524000"/>
            <a:ext cx="7772400" cy="46021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History</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Greek Philosophers</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Middle Ages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Observation – no manipulation</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Experiment – manipulation</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C00000"/>
              </a:buClr>
              <a:buSzPts val="3959"/>
              <a:buFont typeface="Calibri"/>
              <a:buNone/>
            </a:pPr>
            <a:r>
              <a:rPr b="0" i="0" lang="en-US" sz="3959" u="none" cap="none" strike="noStrike">
                <a:solidFill>
                  <a:srgbClr val="C00000"/>
                </a:solidFill>
                <a:latin typeface="Calibri"/>
                <a:ea typeface="Calibri"/>
                <a:cs typeface="Calibri"/>
                <a:sym typeface="Calibri"/>
              </a:rPr>
              <a:t>Identifying Patterns and Regularities</a:t>
            </a:r>
            <a:endParaRPr/>
          </a:p>
        </p:txBody>
      </p:sp>
      <p:sp>
        <p:nvSpPr>
          <p:cNvPr id="195" name="Google Shape;195;p31"/>
          <p:cNvSpPr txBox="1"/>
          <p:nvPr>
            <p:ph idx="1" type="body"/>
          </p:nvPr>
        </p:nvSpPr>
        <p:spPr>
          <a:xfrm>
            <a:off x="609600" y="1524000"/>
            <a:ext cx="79248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Measurement-better description</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Data-table or graph</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Patterns emerge</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Describe:</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 words</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 equation form</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 symbols</a:t>
            </a:r>
            <a:endParaRPr/>
          </a:p>
          <a:p>
            <a:pPr indent="-3429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C00000"/>
              </a:buClr>
              <a:buSzPts val="3959"/>
              <a:buFont typeface="Calibri"/>
              <a:buNone/>
            </a:pPr>
            <a:r>
              <a:rPr b="0" i="0" lang="en-US" sz="3959" u="none" cap="none" strike="noStrike">
                <a:solidFill>
                  <a:srgbClr val="C00000"/>
                </a:solidFill>
                <a:latin typeface="Calibri"/>
                <a:ea typeface="Calibri"/>
                <a:cs typeface="Calibri"/>
                <a:sym typeface="Calibri"/>
              </a:rPr>
              <a:t>Mathematics: </a:t>
            </a:r>
            <a:br>
              <a:rPr b="0" i="0" lang="en-US" sz="3959" u="none" cap="none" strike="noStrike">
                <a:solidFill>
                  <a:srgbClr val="C00000"/>
                </a:solidFill>
                <a:latin typeface="Calibri"/>
                <a:ea typeface="Calibri"/>
                <a:cs typeface="Calibri"/>
                <a:sym typeface="Calibri"/>
              </a:rPr>
            </a:br>
            <a:r>
              <a:rPr b="0" i="0" lang="en-US" sz="3959" u="none" cap="none" strike="noStrike">
                <a:solidFill>
                  <a:srgbClr val="C00000"/>
                </a:solidFill>
                <a:latin typeface="Calibri"/>
                <a:ea typeface="Calibri"/>
                <a:cs typeface="Calibri"/>
                <a:sym typeface="Calibri"/>
              </a:rPr>
              <a:t>The Language of Science</a:t>
            </a:r>
            <a:endParaRPr/>
          </a:p>
        </p:txBody>
      </p:sp>
      <p:sp>
        <p:nvSpPr>
          <p:cNvPr id="201" name="Google Shape;201;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Description</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General</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Mathematical</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Mathematics</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Equation</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Description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457200" y="274638"/>
            <a:ext cx="8229600" cy="1143000"/>
          </a:xfrm>
          <a:prstGeom prst="rect">
            <a:avLst/>
          </a:prstGeom>
          <a:noFill/>
          <a:ln>
            <a:noFill/>
          </a:ln>
        </p:spPr>
        <p:txBody>
          <a:bodyPr anchorCtr="0" anchor="ctr" bIns="35650" lIns="35650" spcFirstLastPara="1" rIns="35650" wrap="square" tIns="65425">
            <a:noAutofit/>
          </a:bodyPr>
          <a:lstStyle/>
          <a:p>
            <a:pPr indent="0" lvl="0" marL="0" marR="0" rtl="0" algn="ctr">
              <a:spcBef>
                <a:spcPts val="0"/>
              </a:spcBef>
              <a:spcAft>
                <a:spcPts val="0"/>
              </a:spcAft>
              <a:buClr>
                <a:schemeClr val="dk1"/>
              </a:buClr>
              <a:buSzPts val="2790"/>
              <a:buFont typeface="Calibri"/>
              <a:buNone/>
            </a:pPr>
            <a:br>
              <a:rPr b="0" i="0" lang="en-US" sz="2790" u="none" cap="none" strike="noStrike">
                <a:solidFill>
                  <a:schemeClr val="dk1"/>
                </a:solidFill>
                <a:latin typeface="Calibri"/>
                <a:ea typeface="Calibri"/>
                <a:cs typeface="Calibri"/>
                <a:sym typeface="Calibri"/>
              </a:rPr>
            </a:br>
            <a:r>
              <a:rPr b="0" i="0" lang="en-US" sz="2790" u="none" cap="none" strike="noStrike">
                <a:solidFill>
                  <a:schemeClr val="dk1"/>
                </a:solidFill>
                <a:latin typeface="Calibri"/>
                <a:ea typeface="Calibri"/>
                <a:cs typeface="Calibri"/>
                <a:sym typeface="Calibri"/>
              </a:rPr>
              <a:t>Welcome to LSO322!</a:t>
            </a:r>
            <a:br>
              <a:rPr b="0" i="0" lang="en-US" sz="2790" u="none" cap="none" strike="noStrike">
                <a:solidFill>
                  <a:schemeClr val="dk1"/>
                </a:solidFill>
                <a:latin typeface="Calibri"/>
                <a:ea typeface="Calibri"/>
                <a:cs typeface="Calibri"/>
                <a:sym typeface="Calibri"/>
              </a:rPr>
            </a:br>
            <a:r>
              <a:rPr b="0" i="0" lang="en-US" sz="2790" u="none" cap="none" strike="noStrike">
                <a:solidFill>
                  <a:schemeClr val="dk1"/>
                </a:solidFill>
                <a:latin typeface="Calibri"/>
                <a:ea typeface="Calibri"/>
                <a:cs typeface="Calibri"/>
                <a:sym typeface="Calibri"/>
              </a:rPr>
              <a:t>A Little about Me…</a:t>
            </a:r>
            <a:endParaRPr b="0" i="0" sz="1800" u="none" cap="none" strike="noStrike">
              <a:solidFill>
                <a:schemeClr val="dk1"/>
              </a:solidFill>
              <a:latin typeface="Calibri"/>
              <a:ea typeface="Calibri"/>
              <a:cs typeface="Calibri"/>
              <a:sym typeface="Calibri"/>
            </a:endParaRPr>
          </a:p>
        </p:txBody>
      </p:sp>
      <p:sp>
        <p:nvSpPr>
          <p:cNvPr id="102" name="Google Shape;102;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933"/>
              <a:buFont typeface="Gill Sans"/>
              <a:buChar char="•"/>
            </a:pPr>
            <a:r>
              <a:rPr b="0" i="0" lang="en-US" sz="2300" u="none" cap="none" strike="noStrike">
                <a:solidFill>
                  <a:schemeClr val="dk1"/>
                </a:solidFill>
                <a:latin typeface="Calibri"/>
                <a:ea typeface="Calibri"/>
                <a:cs typeface="Calibri"/>
                <a:sym typeface="Calibri"/>
              </a:rPr>
              <a:t>Dr. Jenny Griffin	</a:t>
            </a:r>
            <a:endParaRPr/>
          </a:p>
          <a:p>
            <a:pPr indent="-342900" lvl="0" marL="342900" marR="0" rtl="0" algn="l">
              <a:spcBef>
                <a:spcPts val="460"/>
              </a:spcBef>
              <a:spcAft>
                <a:spcPts val="0"/>
              </a:spcAft>
              <a:buClr>
                <a:schemeClr val="dk1"/>
              </a:buClr>
              <a:buSzPts val="3933"/>
              <a:buFont typeface="Gill Sans"/>
              <a:buChar char="•"/>
            </a:pPr>
            <a:r>
              <a:rPr b="0" i="0" lang="en-US" sz="2300" u="none" cap="none" strike="noStrike">
                <a:solidFill>
                  <a:schemeClr val="dk1"/>
                </a:solidFill>
                <a:latin typeface="Calibri"/>
                <a:ea typeface="Calibri"/>
                <a:cs typeface="Calibri"/>
                <a:sym typeface="Calibri"/>
              </a:rPr>
              <a:t>jennifer.griffin@senecacollege.ca </a:t>
            </a:r>
            <a:endParaRPr/>
          </a:p>
          <a:p>
            <a:pPr indent="-342900" lvl="0" marL="342900" marR="0" rtl="0" algn="l">
              <a:spcBef>
                <a:spcPts val="460"/>
              </a:spcBef>
              <a:spcAft>
                <a:spcPts val="0"/>
              </a:spcAft>
              <a:buClr>
                <a:schemeClr val="dk1"/>
              </a:buClr>
              <a:buSzPts val="3933"/>
              <a:buFont typeface="Gill Sans"/>
              <a:buChar char="•"/>
            </a:pPr>
            <a:r>
              <a:rPr b="0" i="0" lang="en-US" sz="2300" u="none" cap="none" strike="noStrike">
                <a:solidFill>
                  <a:schemeClr val="dk1"/>
                </a:solidFill>
                <a:latin typeface="Calibri"/>
                <a:ea typeface="Calibri"/>
                <a:cs typeface="Calibri"/>
                <a:sym typeface="Calibri"/>
              </a:rPr>
              <a:t>Department mailbox within main office of School of English and Liberal Studies (ELS)</a:t>
            </a:r>
            <a:endParaRPr/>
          </a:p>
          <a:p>
            <a:pPr indent="-342900" lvl="0" marL="342900" marR="0" rtl="0" algn="l">
              <a:spcBef>
                <a:spcPts val="460"/>
              </a:spcBef>
              <a:spcAft>
                <a:spcPts val="0"/>
              </a:spcAft>
              <a:buClr>
                <a:schemeClr val="dk1"/>
              </a:buClr>
              <a:buSzPts val="3933"/>
              <a:buFont typeface="Gill Sans"/>
              <a:buChar char="•"/>
            </a:pPr>
            <a:r>
              <a:rPr b="0" i="0" lang="en-US" sz="2300" u="none" cap="none" strike="noStrike">
                <a:solidFill>
                  <a:schemeClr val="dk1"/>
                </a:solidFill>
                <a:latin typeface="Calibri"/>
                <a:ea typeface="Calibri"/>
                <a:cs typeface="Calibri"/>
                <a:sym typeface="Calibri"/>
              </a:rPr>
              <a:t>Office hours:  before and after class.  Feel free to contact me by email at any time.</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C000"/>
              </a:buClr>
              <a:buSzPts val="3959"/>
              <a:buFont typeface="Calibri"/>
              <a:buNone/>
            </a:pPr>
            <a:r>
              <a:rPr b="0" i="0" lang="en-US" sz="3959" u="none" cap="none" strike="noStrike">
                <a:solidFill>
                  <a:srgbClr val="FFC000"/>
                </a:solidFill>
                <a:latin typeface="Calibri"/>
                <a:ea typeface="Calibri"/>
                <a:cs typeface="Calibri"/>
                <a:sym typeface="Calibri"/>
              </a:rPr>
              <a:t>Facts, Hypotheses, </a:t>
            </a:r>
            <a:br>
              <a:rPr b="0" i="0" lang="en-US" sz="3959" u="none" cap="none" strike="noStrike">
                <a:solidFill>
                  <a:srgbClr val="FFC000"/>
                </a:solidFill>
                <a:latin typeface="Calibri"/>
                <a:ea typeface="Calibri"/>
                <a:cs typeface="Calibri"/>
                <a:sym typeface="Calibri"/>
              </a:rPr>
            </a:br>
            <a:r>
              <a:rPr b="0" i="0" lang="en-US" sz="3959" u="none" cap="none" strike="noStrike">
                <a:solidFill>
                  <a:srgbClr val="FFC000"/>
                </a:solidFill>
                <a:latin typeface="Calibri"/>
                <a:ea typeface="Calibri"/>
                <a:cs typeface="Calibri"/>
                <a:sym typeface="Calibri"/>
              </a:rPr>
              <a:t>Laws, and Theories</a:t>
            </a:r>
            <a:endParaRPr/>
          </a:p>
        </p:txBody>
      </p:sp>
      <p:sp>
        <p:nvSpPr>
          <p:cNvPr id="207" name="Google Shape;207;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Fact</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Confirmed observation</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Hypothesis</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Educated guess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Law</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Description of nature</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Theory</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Well-substantiated description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C00000"/>
              </a:buClr>
              <a:buSzPts val="4400"/>
              <a:buFont typeface="Calibri"/>
              <a:buNone/>
            </a:pPr>
            <a:r>
              <a:rPr b="0" i="0" lang="en-US" sz="4400" u="none" cap="none" strike="noStrike">
                <a:solidFill>
                  <a:srgbClr val="C00000"/>
                </a:solidFill>
                <a:latin typeface="Calibri"/>
                <a:ea typeface="Calibri"/>
                <a:cs typeface="Calibri"/>
                <a:sym typeface="Calibri"/>
              </a:rPr>
              <a:t>Prediction and Testing</a:t>
            </a:r>
            <a:endParaRPr/>
          </a:p>
        </p:txBody>
      </p:sp>
      <p:sp>
        <p:nvSpPr>
          <p:cNvPr id="213" name="Google Shape;213;p34"/>
          <p:cNvSpPr txBox="1"/>
          <p:nvPr>
            <p:ph idx="1" type="body"/>
          </p:nvPr>
        </p:nvSpPr>
        <p:spPr>
          <a:xfrm>
            <a:off x="228600" y="1371600"/>
            <a:ext cx="8153400" cy="47545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Predictions</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Hypothesis, Theory, Law</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Must be quantitatively testable</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Testing</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Do not prove or disprove</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Define range of validity</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Every law and theory of nature is subject to change, based on new observations</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C00000"/>
              </a:buClr>
              <a:buSzPts val="3959"/>
              <a:buFont typeface="Calibri"/>
              <a:buNone/>
            </a:pPr>
            <a:r>
              <a:rPr b="0" i="0" lang="en-US" sz="3959" u="none" cap="none" strike="noStrike">
                <a:solidFill>
                  <a:srgbClr val="C00000"/>
                </a:solidFill>
                <a:latin typeface="Calibri"/>
                <a:ea typeface="Calibri"/>
                <a:cs typeface="Calibri"/>
                <a:sym typeface="Calibri"/>
              </a:rPr>
              <a:t>The Scientific Method</a:t>
            </a:r>
            <a:br>
              <a:rPr b="0" i="0" lang="en-US" sz="3959" u="none" cap="none" strike="noStrike">
                <a:solidFill>
                  <a:srgbClr val="C00000"/>
                </a:solidFill>
                <a:latin typeface="Calibri"/>
                <a:ea typeface="Calibri"/>
                <a:cs typeface="Calibri"/>
                <a:sym typeface="Calibri"/>
              </a:rPr>
            </a:br>
            <a:r>
              <a:rPr b="0" i="0" lang="en-US" sz="3959" u="none" cap="none" strike="noStrike">
                <a:solidFill>
                  <a:srgbClr val="C00000"/>
                </a:solidFill>
                <a:latin typeface="Calibri"/>
                <a:ea typeface="Calibri"/>
                <a:cs typeface="Calibri"/>
                <a:sym typeface="Calibri"/>
              </a:rPr>
              <a:t> in Operation</a:t>
            </a:r>
            <a:endParaRPr/>
          </a:p>
        </p:txBody>
      </p:sp>
      <p:sp>
        <p:nvSpPr>
          <p:cNvPr id="219" name="Google Shape;219;p35"/>
          <p:cNvSpPr txBox="1"/>
          <p:nvPr>
            <p:ph idx="1" type="body"/>
          </p:nvPr>
        </p:nvSpPr>
        <p:spPr>
          <a:xfrm>
            <a:off x="457200" y="1524000"/>
            <a:ext cx="7696200" cy="46021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Cycle</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Not rigid</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Believe results</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No preconceptions</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No true starting place</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Results must be reproducible</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Cycle is continuous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C000"/>
              </a:buClr>
              <a:buSzPts val="4400"/>
              <a:buFont typeface="Calibri"/>
              <a:buNone/>
            </a:pPr>
            <a:r>
              <a:rPr b="0" i="0" lang="en-US" sz="4400" u="none" cap="none" strike="noStrike">
                <a:solidFill>
                  <a:srgbClr val="FFC000"/>
                </a:solidFill>
                <a:latin typeface="Calibri"/>
                <a:ea typeface="Calibri"/>
                <a:cs typeface="Calibri"/>
                <a:sym typeface="Calibri"/>
              </a:rPr>
              <a:t>The Scientific Method</a:t>
            </a:r>
            <a:endParaRPr/>
          </a:p>
        </p:txBody>
      </p:sp>
      <p:sp>
        <p:nvSpPr>
          <p:cNvPr id="225" name="Google Shape;225;p36"/>
          <p:cNvSpPr txBox="1"/>
          <p:nvPr/>
        </p:nvSpPr>
        <p:spPr>
          <a:xfrm>
            <a:off x="2204720" y="1654294"/>
            <a:ext cx="331454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See Figure 1-7 in Trefil and Hazen</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7"/>
          <p:cNvSpPr txBox="1"/>
          <p:nvPr>
            <p:ph idx="1" type="body"/>
          </p:nvPr>
        </p:nvSpPr>
        <p:spPr>
          <a:xfrm>
            <a:off x="1966913" y="1524000"/>
            <a:ext cx="5210175" cy="1295400"/>
          </a:xfrm>
          <a:prstGeom prst="rect">
            <a:avLst/>
          </a:prstGeom>
          <a:noFill/>
          <a:ln>
            <a:noFill/>
          </a:ln>
        </p:spPr>
        <p:txBody>
          <a:bodyPr anchorCtr="0" anchor="t" bIns="45700" lIns="91425" spcFirstLastPara="1" rIns="91425" wrap="square" tIns="45700">
            <a:noAutofit/>
          </a:bodyPr>
          <a:lstStyle/>
          <a:p>
            <a:pPr indent="-342900" lvl="0" marL="342900" marR="0" rtl="0" algn="ctr">
              <a:spcBef>
                <a:spcPts val="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 Dynamic process of scientific research</a:t>
            </a:r>
            <a:endParaRPr b="0" i="0" sz="2400" u="none" cap="none" strike="noStrike">
              <a:solidFill>
                <a:schemeClr val="dk1"/>
              </a:solidFill>
              <a:latin typeface="Calibri"/>
              <a:ea typeface="Calibri"/>
              <a:cs typeface="Calibri"/>
              <a:sym typeface="Calibri"/>
            </a:endParaRPr>
          </a:p>
        </p:txBody>
      </p:sp>
      <p:sp>
        <p:nvSpPr>
          <p:cNvPr id="231" name="Google Shape;231;p37"/>
          <p:cNvSpPr/>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0">
                <a:solidFill>
                  <a:srgbClr val="C00000"/>
                </a:solidFill>
                <a:latin typeface="Calibri"/>
                <a:ea typeface="Calibri"/>
                <a:cs typeface="Calibri"/>
                <a:sym typeface="Calibri"/>
              </a:rPr>
              <a:t>The Ongoing Process </a:t>
            </a:r>
            <a:br>
              <a:rPr lang="en-US" sz="4000">
                <a:solidFill>
                  <a:srgbClr val="C00000"/>
                </a:solidFill>
                <a:latin typeface="Calibri"/>
                <a:ea typeface="Calibri"/>
                <a:cs typeface="Calibri"/>
                <a:sym typeface="Calibri"/>
              </a:rPr>
            </a:br>
            <a:r>
              <a:rPr lang="en-US" sz="4000">
                <a:solidFill>
                  <a:srgbClr val="C00000"/>
                </a:solidFill>
                <a:latin typeface="Calibri"/>
                <a:ea typeface="Calibri"/>
                <a:cs typeface="Calibri"/>
                <a:sym typeface="Calibri"/>
              </a:rPr>
              <a:t>of Science</a:t>
            </a:r>
            <a:endParaRPr/>
          </a:p>
        </p:txBody>
      </p:sp>
      <p:sp>
        <p:nvSpPr>
          <p:cNvPr id="232" name="Google Shape;232;p37"/>
          <p:cNvSpPr txBox="1"/>
          <p:nvPr/>
        </p:nvSpPr>
        <p:spPr>
          <a:xfrm>
            <a:off x="2570480" y="3200400"/>
            <a:ext cx="327768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See figure 1-8 in Trefil and Hazen</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C00000"/>
              </a:buClr>
              <a:buSzPts val="4400"/>
              <a:buFont typeface="Calibri"/>
              <a:buNone/>
            </a:pPr>
            <a:r>
              <a:rPr b="0" i="0" lang="en-US" sz="4400" u="none" cap="none" strike="noStrike">
                <a:solidFill>
                  <a:srgbClr val="C00000"/>
                </a:solidFill>
                <a:latin typeface="Calibri"/>
                <a:ea typeface="Calibri"/>
                <a:cs typeface="Calibri"/>
                <a:sym typeface="Calibri"/>
              </a:rPr>
              <a:t>Science in the Making</a:t>
            </a:r>
            <a:endParaRPr/>
          </a:p>
        </p:txBody>
      </p:sp>
      <p:sp>
        <p:nvSpPr>
          <p:cNvPr id="238" name="Google Shape;238;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Dimitri Mendeleev and the Periodic Table</a:t>
            </a:r>
            <a:endParaRPr b="0" i="0" sz="2400" u="none" cap="none" strike="noStrike">
              <a:solidFill>
                <a:schemeClr val="dk1"/>
              </a:solidFill>
              <a:latin typeface="Calibri"/>
              <a:ea typeface="Calibri"/>
              <a:cs typeface="Calibri"/>
              <a:sym typeface="Calibri"/>
            </a:endParaRPr>
          </a:p>
        </p:txBody>
      </p:sp>
      <p:sp>
        <p:nvSpPr>
          <p:cNvPr id="239" name="Google Shape;239;p38"/>
          <p:cNvSpPr txBox="1"/>
          <p:nvPr/>
        </p:nvSpPr>
        <p:spPr>
          <a:xfrm>
            <a:off x="2570480" y="2621280"/>
            <a:ext cx="331454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See Figure 1-9 in Trefil and Hazen</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C000"/>
              </a:buClr>
              <a:buSzPts val="4400"/>
              <a:buFont typeface="Calibri"/>
              <a:buNone/>
            </a:pPr>
            <a:r>
              <a:rPr b="0" i="0" lang="en-US" sz="4400" u="none" cap="none" strike="noStrike">
                <a:solidFill>
                  <a:srgbClr val="FFC000"/>
                </a:solidFill>
                <a:latin typeface="Calibri"/>
                <a:ea typeface="Calibri"/>
                <a:cs typeface="Calibri"/>
                <a:sym typeface="Calibri"/>
              </a:rPr>
              <a:t>Periodic Table</a:t>
            </a:r>
            <a:endParaRPr/>
          </a:p>
        </p:txBody>
      </p:sp>
      <p:sp>
        <p:nvSpPr>
          <p:cNvPr id="245" name="Google Shape;245;p39"/>
          <p:cNvSpPr txBox="1"/>
          <p:nvPr/>
        </p:nvSpPr>
        <p:spPr>
          <a:xfrm>
            <a:off x="1686560" y="1500108"/>
            <a:ext cx="339467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See figure 1-10 in Trefil and Hazen</a:t>
            </a: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C00000"/>
              </a:buClr>
              <a:buSzPts val="4400"/>
              <a:buFont typeface="Calibri"/>
              <a:buNone/>
            </a:pPr>
            <a:r>
              <a:rPr b="0" i="0" lang="en-US" sz="4400" u="none" cap="none" strike="noStrike">
                <a:solidFill>
                  <a:srgbClr val="C00000"/>
                </a:solidFill>
                <a:latin typeface="Calibri"/>
                <a:ea typeface="Calibri"/>
                <a:cs typeface="Calibri"/>
                <a:sym typeface="Calibri"/>
              </a:rPr>
              <a:t>The Science of Life</a:t>
            </a:r>
            <a:endParaRPr/>
          </a:p>
        </p:txBody>
      </p:sp>
      <p:sp>
        <p:nvSpPr>
          <p:cNvPr id="251" name="Google Shape;251;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William Harvey and the Blood’s Circulation</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See Figure 1-11 in Trefil and Hazen</a:t>
            </a:r>
            <a:endParaRPr b="0" i="0" sz="3200" u="none" cap="none" strike="noStrik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1"/>
          <p:cNvSpPr txBox="1"/>
          <p:nvPr>
            <p:ph type="ctrTitle"/>
          </p:nvPr>
        </p:nvSpPr>
        <p:spPr>
          <a:xfrm>
            <a:off x="533400" y="1981200"/>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70C0"/>
              </a:buClr>
              <a:buSzPts val="4400"/>
              <a:buFont typeface="Calibri"/>
              <a:buNone/>
            </a:pPr>
            <a:r>
              <a:rPr b="0" i="0" lang="en-US" sz="4400" u="none" cap="none" strike="noStrike">
                <a:solidFill>
                  <a:srgbClr val="0070C0"/>
                </a:solidFill>
                <a:latin typeface="Calibri"/>
                <a:ea typeface="Calibri"/>
                <a:cs typeface="Calibri"/>
                <a:sym typeface="Calibri"/>
              </a:rPr>
              <a:t>Other Ways of Knowing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C00000"/>
              </a:buClr>
              <a:buSzPts val="4400"/>
              <a:buFont typeface="Calibri"/>
              <a:buNone/>
            </a:pPr>
            <a:r>
              <a:rPr b="0" i="0" lang="en-US" sz="4400" u="none" cap="none" strike="noStrike">
                <a:solidFill>
                  <a:srgbClr val="C00000"/>
                </a:solidFill>
                <a:latin typeface="Calibri"/>
                <a:ea typeface="Calibri"/>
                <a:cs typeface="Calibri"/>
                <a:sym typeface="Calibri"/>
              </a:rPr>
              <a:t>Different Kinds of Questions</a:t>
            </a:r>
            <a:endParaRPr/>
          </a:p>
        </p:txBody>
      </p:sp>
      <p:sp>
        <p:nvSpPr>
          <p:cNvPr id="262" name="Google Shape;262;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Cannot always use scientific method</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Art</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Use to address age of painting</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Not for beauty, etc.</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Religion</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No conflict between science and religion</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Faith vs. experiment</a:t>
            </a:r>
            <a:endParaRPr/>
          </a:p>
          <a:p>
            <a:pPr indent="-285750" lvl="1" marL="74295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Why Study Science…?</a:t>
            </a:r>
            <a:endParaRPr b="0" i="0" sz="4400" u="none" cap="none" strike="noStrike">
              <a:solidFill>
                <a:schemeClr val="dk1"/>
              </a:solidFill>
              <a:latin typeface="Calibri"/>
              <a:ea typeface="Calibri"/>
              <a:cs typeface="Calibri"/>
              <a:sym typeface="Calibri"/>
            </a:endParaRPr>
          </a:p>
        </p:txBody>
      </p:sp>
      <p:sp>
        <p:nvSpPr>
          <p:cNvPr id="108" name="Google Shape;108;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720"/>
              <a:buFont typeface="Arial"/>
              <a:buChar char="•"/>
            </a:pPr>
            <a:r>
              <a:rPr b="0" i="0" lang="en-US" sz="2720" u="none" cap="none" strike="noStrike">
                <a:solidFill>
                  <a:schemeClr val="dk1"/>
                </a:solidFill>
                <a:latin typeface="Calibri"/>
                <a:ea typeface="Calibri"/>
                <a:cs typeface="Calibri"/>
                <a:sym typeface="Calibri"/>
              </a:rPr>
              <a:t>What is science?</a:t>
            </a:r>
            <a:endParaRPr/>
          </a:p>
          <a:p>
            <a:pPr indent="-342900" lvl="0" marL="342900" marR="0" rtl="0" algn="l">
              <a:lnSpc>
                <a:spcPct val="90000"/>
              </a:lnSpc>
              <a:spcBef>
                <a:spcPts val="544"/>
              </a:spcBef>
              <a:spcAft>
                <a:spcPts val="0"/>
              </a:spcAft>
              <a:buClr>
                <a:schemeClr val="dk1"/>
              </a:buClr>
              <a:buSzPts val="2720"/>
              <a:buFont typeface="Arial"/>
              <a:buChar char="•"/>
            </a:pPr>
            <a:r>
              <a:rPr b="0" i="0" lang="en-US" sz="2720" u="none" cap="none" strike="noStrike">
                <a:solidFill>
                  <a:schemeClr val="dk1"/>
                </a:solidFill>
                <a:latin typeface="Calibri"/>
                <a:ea typeface="Calibri"/>
                <a:cs typeface="Calibri"/>
                <a:sym typeface="Calibri"/>
              </a:rPr>
              <a:t>As defined by the Oxford English Dictionary (OED):</a:t>
            </a:r>
            <a:endParaRPr/>
          </a:p>
          <a:p>
            <a:pPr indent="0" lvl="0" marL="0" marR="0" rtl="0" algn="l">
              <a:lnSpc>
                <a:spcPct val="90000"/>
              </a:lnSpc>
              <a:spcBef>
                <a:spcPts val="544"/>
              </a:spcBef>
              <a:spcAft>
                <a:spcPts val="0"/>
              </a:spcAft>
              <a:buClr>
                <a:schemeClr val="dk1"/>
              </a:buClr>
              <a:buSzPts val="2720"/>
              <a:buFont typeface="Arial"/>
              <a:buNone/>
            </a:pPr>
            <a:r>
              <a:rPr b="0" i="0" lang="en-US" sz="2720" u="none" cap="none" strike="noStrike">
                <a:solidFill>
                  <a:schemeClr val="dk1"/>
                </a:solidFill>
                <a:latin typeface="Calibri"/>
                <a:ea typeface="Calibri"/>
                <a:cs typeface="Calibri"/>
                <a:sym typeface="Calibri"/>
              </a:rPr>
              <a:t>“A branch of study that deals with a connected body of demonstrated truths or with observed facts systematically classified and more or less comprehended by general laws, and incorporating trustworthy methods (now esp. those involving the scientific method and which incorporate falsifiable hypotheses) for the discovery of new truth in its own domain.”</a:t>
            </a:r>
            <a:endParaRPr/>
          </a:p>
          <a:p>
            <a:pPr indent="0" lvl="0" marL="0" marR="0" rtl="0" algn="l">
              <a:lnSpc>
                <a:spcPct val="90000"/>
              </a:lnSpc>
              <a:spcBef>
                <a:spcPts val="272"/>
              </a:spcBef>
              <a:spcAft>
                <a:spcPts val="0"/>
              </a:spcAft>
              <a:buClr>
                <a:schemeClr val="dk1"/>
              </a:buClr>
              <a:buSzPts val="1360"/>
              <a:buFont typeface="Arial"/>
              <a:buNone/>
            </a:pPr>
            <a:r>
              <a:t/>
            </a:r>
            <a:endParaRPr b="0" i="0" sz="1360" u="none" cap="none" strike="noStrike">
              <a:solidFill>
                <a:schemeClr val="dk1"/>
              </a:solidFill>
              <a:latin typeface="Calibri"/>
              <a:ea typeface="Calibri"/>
              <a:cs typeface="Calibri"/>
              <a:sym typeface="Calibri"/>
            </a:endParaRPr>
          </a:p>
          <a:p>
            <a:pPr indent="0" lvl="0" marL="0" marR="0" rtl="0" algn="l">
              <a:lnSpc>
                <a:spcPct val="90000"/>
              </a:lnSpc>
              <a:spcBef>
                <a:spcPts val="272"/>
              </a:spcBef>
              <a:spcAft>
                <a:spcPts val="0"/>
              </a:spcAft>
              <a:buClr>
                <a:schemeClr val="dk1"/>
              </a:buClr>
              <a:buSzPts val="1360"/>
              <a:buFont typeface="Arial"/>
              <a:buNone/>
            </a:pPr>
            <a:r>
              <a:rPr b="0" i="0" lang="en-US" sz="1360" u="none" cap="none" strike="noStrike">
                <a:solidFill>
                  <a:schemeClr val="dk1"/>
                </a:solidFill>
                <a:latin typeface="Calibri"/>
                <a:ea typeface="Calibri"/>
                <a:cs typeface="Calibri"/>
                <a:sym typeface="Calibri"/>
              </a:rPr>
              <a:t>http://www.oed.com.myaccess.library.utoronto.ca/view/Entry/172672?redirectedFrom=science#eid</a:t>
            </a:r>
            <a:endParaRPr b="0" i="0" sz="1360" u="none" cap="none" strike="noStrike">
              <a:solidFill>
                <a:schemeClr val="dk1"/>
              </a:solidFill>
              <a:latin typeface="Calibri"/>
              <a:ea typeface="Calibri"/>
              <a:cs typeface="Calibri"/>
              <a:sym typeface="Calibri"/>
            </a:endParaRPr>
          </a:p>
          <a:p>
            <a:pPr indent="-170180" lvl="0" marL="342900" marR="0" rtl="0" algn="l">
              <a:lnSpc>
                <a:spcPct val="90000"/>
              </a:lnSpc>
              <a:spcBef>
                <a:spcPts val="544"/>
              </a:spcBef>
              <a:spcAft>
                <a:spcPts val="0"/>
              </a:spcAft>
              <a:buClr>
                <a:schemeClr val="dk1"/>
              </a:buClr>
              <a:buSzPts val="2720"/>
              <a:buFont typeface="Arial"/>
              <a:buNone/>
            </a:pPr>
            <a:r>
              <a:t/>
            </a:r>
            <a:endParaRPr b="0" i="0" sz="2720" u="none" cap="none" strike="noStrik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C00000"/>
              </a:buClr>
              <a:buSzPts val="4400"/>
              <a:buFont typeface="Calibri"/>
              <a:buNone/>
            </a:pPr>
            <a:r>
              <a:rPr b="0" i="0" lang="en-US" sz="4400" u="none" cap="none" strike="noStrike">
                <a:solidFill>
                  <a:srgbClr val="C00000"/>
                </a:solidFill>
                <a:latin typeface="Calibri"/>
                <a:ea typeface="Calibri"/>
                <a:cs typeface="Calibri"/>
                <a:sym typeface="Calibri"/>
              </a:rPr>
              <a:t>Pseudoscience</a:t>
            </a:r>
            <a:endParaRPr/>
          </a:p>
        </p:txBody>
      </p:sp>
      <p:sp>
        <p:nvSpPr>
          <p:cNvPr id="268" name="Google Shape;268;p43"/>
          <p:cNvSpPr txBox="1"/>
          <p:nvPr>
            <p:ph idx="1" type="body"/>
          </p:nvPr>
        </p:nvSpPr>
        <p:spPr>
          <a:xfrm>
            <a:off x="228600" y="1371600"/>
            <a:ext cx="8229600" cy="4953000"/>
          </a:xfrm>
          <a:prstGeom prst="rect">
            <a:avLst/>
          </a:prstGeom>
          <a:noFill/>
          <a:ln>
            <a:noFill/>
          </a:ln>
        </p:spPr>
        <p:txBody>
          <a:bodyPr anchorCtr="0" anchor="t" bIns="45700" lIns="91425" spcFirstLastPara="1" rIns="91425" wrap="square" tIns="45700">
            <a:noAutofit/>
          </a:bodyPr>
          <a:lstStyle/>
          <a:p>
            <a:pPr indent="-609600" lvl="0" marL="609600" marR="0" rtl="0" algn="l">
              <a:lnSpc>
                <a:spcPct val="9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Pseudoscience</a:t>
            </a:r>
            <a:endParaRPr/>
          </a:p>
          <a:p>
            <a:pPr indent="-533400" lvl="1" marL="99060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Belief, dogma</a:t>
            </a:r>
            <a:endParaRPr/>
          </a:p>
          <a:p>
            <a:pPr indent="-533400" lvl="1" marL="99060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Ideas not testable</a:t>
            </a:r>
            <a:endParaRPr/>
          </a:p>
          <a:p>
            <a:pPr indent="-609600" lvl="0" marL="609600" marR="0" rtl="0" algn="l">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Evaluation of a claim</a:t>
            </a:r>
            <a:endParaRPr/>
          </a:p>
          <a:p>
            <a:pPr indent="-533400" lvl="1" marL="990600" marR="0" rtl="0" algn="l">
              <a:lnSpc>
                <a:spcPct val="90000"/>
              </a:lnSpc>
              <a:spcBef>
                <a:spcPts val="560"/>
              </a:spcBef>
              <a:spcAft>
                <a:spcPts val="0"/>
              </a:spcAft>
              <a:buClr>
                <a:schemeClr val="dk1"/>
              </a:buClr>
              <a:buSzPts val="2800"/>
              <a:buFont typeface="Arial"/>
              <a:buAutoNum type="arabicPeriod"/>
            </a:pPr>
            <a:r>
              <a:rPr b="0" i="0" lang="en-US" sz="2800" u="none" cap="none" strike="noStrike">
                <a:solidFill>
                  <a:schemeClr val="dk1"/>
                </a:solidFill>
                <a:latin typeface="Calibri"/>
                <a:ea typeface="Calibri"/>
                <a:cs typeface="Calibri"/>
                <a:sym typeface="Calibri"/>
              </a:rPr>
              <a:t>Are the ‘facts’ true as stated?</a:t>
            </a:r>
            <a:endParaRPr/>
          </a:p>
          <a:p>
            <a:pPr indent="-533400" lvl="1" marL="990600" marR="0" rtl="0" algn="l">
              <a:lnSpc>
                <a:spcPct val="90000"/>
              </a:lnSpc>
              <a:spcBef>
                <a:spcPts val="560"/>
              </a:spcBef>
              <a:spcAft>
                <a:spcPts val="0"/>
              </a:spcAft>
              <a:buClr>
                <a:schemeClr val="dk1"/>
              </a:buClr>
              <a:buSzPts val="2800"/>
              <a:buFont typeface="Arial"/>
              <a:buAutoNum type="arabicPeriod"/>
            </a:pPr>
            <a:r>
              <a:rPr b="0" i="0" lang="en-US" sz="2800" u="none" cap="none" strike="noStrike">
                <a:solidFill>
                  <a:schemeClr val="dk1"/>
                </a:solidFill>
                <a:latin typeface="Calibri"/>
                <a:ea typeface="Calibri"/>
                <a:cs typeface="Calibri"/>
                <a:sym typeface="Calibri"/>
              </a:rPr>
              <a:t>Is there an alternative explanation?</a:t>
            </a:r>
            <a:endParaRPr/>
          </a:p>
          <a:p>
            <a:pPr indent="-533400" lvl="1" marL="990600" marR="0" rtl="0" algn="l">
              <a:lnSpc>
                <a:spcPct val="90000"/>
              </a:lnSpc>
              <a:spcBef>
                <a:spcPts val="560"/>
              </a:spcBef>
              <a:spcAft>
                <a:spcPts val="0"/>
              </a:spcAft>
              <a:buClr>
                <a:schemeClr val="dk1"/>
              </a:buClr>
              <a:buSzPts val="2800"/>
              <a:buFont typeface="Arial"/>
              <a:buAutoNum type="arabicPeriod"/>
            </a:pPr>
            <a:r>
              <a:rPr b="0" i="0" lang="en-US" sz="2800" u="none" cap="none" strike="noStrike">
                <a:solidFill>
                  <a:schemeClr val="dk1"/>
                </a:solidFill>
                <a:latin typeface="Calibri"/>
                <a:ea typeface="Calibri"/>
                <a:cs typeface="Calibri"/>
                <a:sym typeface="Calibri"/>
              </a:rPr>
              <a:t>Is the claim falsifiable?</a:t>
            </a:r>
            <a:endParaRPr/>
          </a:p>
          <a:p>
            <a:pPr indent="-533400" lvl="1" marL="990600" marR="0" rtl="0" algn="l">
              <a:lnSpc>
                <a:spcPct val="90000"/>
              </a:lnSpc>
              <a:spcBef>
                <a:spcPts val="560"/>
              </a:spcBef>
              <a:spcAft>
                <a:spcPts val="0"/>
              </a:spcAft>
              <a:buClr>
                <a:schemeClr val="dk1"/>
              </a:buClr>
              <a:buSzPts val="2800"/>
              <a:buFont typeface="Arial"/>
              <a:buAutoNum type="arabicPeriod"/>
            </a:pPr>
            <a:r>
              <a:rPr b="0" i="0" lang="en-US" sz="2800" u="none" cap="none" strike="noStrike">
                <a:solidFill>
                  <a:schemeClr val="dk1"/>
                </a:solidFill>
                <a:latin typeface="Calibri"/>
                <a:ea typeface="Calibri"/>
                <a:cs typeface="Calibri"/>
                <a:sym typeface="Calibri"/>
              </a:rPr>
              <a:t>Have claims been tested?</a:t>
            </a:r>
            <a:endParaRPr/>
          </a:p>
          <a:p>
            <a:pPr indent="-533400" lvl="1" marL="990600" marR="0" rtl="0" algn="l">
              <a:lnSpc>
                <a:spcPct val="90000"/>
              </a:lnSpc>
              <a:spcBef>
                <a:spcPts val="560"/>
              </a:spcBef>
              <a:spcAft>
                <a:spcPts val="0"/>
              </a:spcAft>
              <a:buClr>
                <a:schemeClr val="dk1"/>
              </a:buClr>
              <a:buSzPts val="2800"/>
              <a:buFont typeface="Arial"/>
              <a:buAutoNum type="arabicPeriod"/>
            </a:pPr>
            <a:r>
              <a:rPr b="0" i="0" lang="en-US" sz="2800" u="none" cap="none" strike="noStrike">
                <a:solidFill>
                  <a:schemeClr val="dk1"/>
                </a:solidFill>
                <a:latin typeface="Calibri"/>
                <a:ea typeface="Calibri"/>
                <a:cs typeface="Calibri"/>
                <a:sym typeface="Calibri"/>
              </a:rPr>
              <a:t>Do claims require unreasonable changes in accepted ideas?</a:t>
            </a:r>
            <a:endParaRPr/>
          </a:p>
          <a:p>
            <a:pPr indent="-609600" lvl="0" marL="609600" marR="0" rtl="0" algn="l">
              <a:lnSpc>
                <a:spcPct val="90000"/>
              </a:lnSpc>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C000"/>
              </a:buClr>
              <a:buSzPts val="4400"/>
              <a:buFont typeface="Calibri"/>
              <a:buNone/>
            </a:pPr>
            <a:r>
              <a:rPr b="0" i="0" lang="en-US" sz="4400" u="none" cap="none" strike="noStrike">
                <a:solidFill>
                  <a:srgbClr val="FFC000"/>
                </a:solidFill>
                <a:latin typeface="Calibri"/>
                <a:ea typeface="Calibri"/>
                <a:cs typeface="Calibri"/>
                <a:sym typeface="Calibri"/>
              </a:rPr>
              <a:t>Fortune Telling</a:t>
            </a:r>
            <a:endParaRPr/>
          </a:p>
        </p:txBody>
      </p:sp>
      <p:sp>
        <p:nvSpPr>
          <p:cNvPr id="274" name="Google Shape;274;p44"/>
          <p:cNvSpPr txBox="1"/>
          <p:nvPr/>
        </p:nvSpPr>
        <p:spPr>
          <a:xfrm>
            <a:off x="762000" y="1503680"/>
            <a:ext cx="343153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See Figure 1-12 in Trefil and Hazen</a:t>
            </a:r>
            <a:endParaRPr sz="18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5"/>
          <p:cNvSpPr txBox="1"/>
          <p:nvPr>
            <p:ph type="title"/>
          </p:nvPr>
        </p:nvSpPr>
        <p:spPr>
          <a:xfrm>
            <a:off x="381000" y="2286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C000"/>
              </a:buClr>
              <a:buSzPts val="4400"/>
              <a:buFont typeface="Calibri"/>
              <a:buNone/>
            </a:pPr>
            <a:r>
              <a:rPr b="0" i="0" lang="en-US" sz="4400" u="none" cap="none" strike="noStrike">
                <a:solidFill>
                  <a:srgbClr val="FFC000"/>
                </a:solidFill>
                <a:latin typeface="Calibri"/>
                <a:ea typeface="Calibri"/>
                <a:cs typeface="Calibri"/>
                <a:sym typeface="Calibri"/>
              </a:rPr>
              <a:t> Astrology</a:t>
            </a:r>
            <a:endParaRPr/>
          </a:p>
        </p:txBody>
      </p:sp>
      <p:sp>
        <p:nvSpPr>
          <p:cNvPr id="280" name="Google Shape;280;p45"/>
          <p:cNvSpPr txBox="1"/>
          <p:nvPr/>
        </p:nvSpPr>
        <p:spPr>
          <a:xfrm>
            <a:off x="965200" y="1960880"/>
            <a:ext cx="348372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See  Figure 1-13 in Trefil and Hazen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6"/>
          <p:cNvSpPr txBox="1"/>
          <p:nvPr>
            <p:ph type="ctrTitle"/>
          </p:nvPr>
        </p:nvSpPr>
        <p:spPr>
          <a:xfrm>
            <a:off x="533400" y="1981200"/>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70C0"/>
              </a:buClr>
              <a:buSzPts val="4400"/>
              <a:buFont typeface="Calibri"/>
              <a:buNone/>
            </a:pPr>
            <a:r>
              <a:rPr b="0" i="0" lang="en-US" sz="4400" u="none" cap="none" strike="noStrike">
                <a:solidFill>
                  <a:srgbClr val="0070C0"/>
                </a:solidFill>
                <a:latin typeface="Calibri"/>
                <a:ea typeface="Calibri"/>
                <a:cs typeface="Calibri"/>
                <a:sym typeface="Calibri"/>
              </a:rPr>
              <a:t>The Organization of Science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C00000"/>
              </a:buClr>
              <a:buSzPts val="4400"/>
              <a:buFont typeface="Calibri"/>
              <a:buNone/>
            </a:pPr>
            <a:r>
              <a:rPr b="0" i="0" lang="en-US" sz="4400" u="none" cap="none" strike="noStrike">
                <a:solidFill>
                  <a:srgbClr val="C00000"/>
                </a:solidFill>
                <a:latin typeface="Calibri"/>
                <a:ea typeface="Calibri"/>
                <a:cs typeface="Calibri"/>
                <a:sym typeface="Calibri"/>
              </a:rPr>
              <a:t>Divisions of Science</a:t>
            </a:r>
            <a:endParaRPr/>
          </a:p>
        </p:txBody>
      </p:sp>
      <p:sp>
        <p:nvSpPr>
          <p:cNvPr id="291" name="Google Shape;291;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Disciplines</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Historical</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Modern</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Approach</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Field researcher</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Experimentalists</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Theorists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C000"/>
              </a:buClr>
              <a:buSzPts val="3959"/>
              <a:buFont typeface="Calibri"/>
              <a:buNone/>
            </a:pPr>
            <a:r>
              <a:rPr b="0" i="0" lang="en-US" sz="3959" u="none" cap="none" strike="noStrike">
                <a:solidFill>
                  <a:srgbClr val="FFC000"/>
                </a:solidFill>
                <a:latin typeface="Calibri"/>
                <a:ea typeface="Calibri"/>
                <a:cs typeface="Calibri"/>
                <a:sym typeface="Calibri"/>
              </a:rPr>
              <a:t>Scientists Work at Many </a:t>
            </a:r>
            <a:br>
              <a:rPr b="0" i="0" lang="en-US" sz="3959" u="none" cap="none" strike="noStrike">
                <a:solidFill>
                  <a:srgbClr val="FFC000"/>
                </a:solidFill>
                <a:latin typeface="Calibri"/>
                <a:ea typeface="Calibri"/>
                <a:cs typeface="Calibri"/>
                <a:sym typeface="Calibri"/>
              </a:rPr>
            </a:br>
            <a:r>
              <a:rPr b="0" i="0" lang="en-US" sz="3959" u="none" cap="none" strike="noStrike">
                <a:solidFill>
                  <a:srgbClr val="FFC000"/>
                </a:solidFill>
                <a:latin typeface="Calibri"/>
                <a:ea typeface="Calibri"/>
                <a:cs typeface="Calibri"/>
                <a:sym typeface="Calibri"/>
              </a:rPr>
              <a:t>Different Tasks</a:t>
            </a:r>
            <a:endParaRPr/>
          </a:p>
        </p:txBody>
      </p:sp>
      <p:sp>
        <p:nvSpPr>
          <p:cNvPr id="297" name="Google Shape;297;p48"/>
          <p:cNvSpPr txBox="1"/>
          <p:nvPr/>
        </p:nvSpPr>
        <p:spPr>
          <a:xfrm>
            <a:off x="1341120" y="1574800"/>
            <a:ext cx="343153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See Figure 1-14 in Trefil and Hazen</a:t>
            </a:r>
            <a:endParaRPr sz="18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C00000"/>
              </a:buClr>
              <a:buSzPts val="4400"/>
              <a:buFont typeface="Calibri"/>
              <a:buNone/>
            </a:pPr>
            <a:r>
              <a:rPr b="0" i="0" lang="en-US" sz="4400" u="none" cap="none" strike="noStrike">
                <a:solidFill>
                  <a:srgbClr val="C00000"/>
                </a:solidFill>
                <a:latin typeface="Calibri"/>
                <a:ea typeface="Calibri"/>
                <a:cs typeface="Calibri"/>
                <a:sym typeface="Calibri"/>
              </a:rPr>
              <a:t>The Branches of Science</a:t>
            </a:r>
            <a:endParaRPr/>
          </a:p>
        </p:txBody>
      </p:sp>
      <p:sp>
        <p:nvSpPr>
          <p:cNvPr id="303" name="Google Shape;303;p49"/>
          <p:cNvSpPr txBox="1"/>
          <p:nvPr>
            <p:ph idx="1" type="body"/>
          </p:nvPr>
        </p:nvSpPr>
        <p:spPr>
          <a:xfrm>
            <a:off x="990600" y="1600200"/>
            <a:ext cx="76962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Physics</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Fundamental aspects of nature</a:t>
            </a:r>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Chemistry</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Atoms in combination</a:t>
            </a:r>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Biology</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Living systems</a:t>
            </a:r>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Astronomy</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Objects in space</a:t>
            </a:r>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Geology</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Earth</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C00000"/>
              </a:buClr>
              <a:buSzPts val="4400"/>
              <a:buFont typeface="Calibri"/>
              <a:buNone/>
            </a:pPr>
            <a:r>
              <a:rPr b="0" i="0" lang="en-US" sz="4400" u="none" cap="none" strike="noStrike">
                <a:solidFill>
                  <a:srgbClr val="C00000"/>
                </a:solidFill>
                <a:latin typeface="Calibri"/>
                <a:ea typeface="Calibri"/>
                <a:cs typeface="Calibri"/>
                <a:sym typeface="Calibri"/>
              </a:rPr>
              <a:t>The Web of Knowledge</a:t>
            </a:r>
            <a:endParaRPr/>
          </a:p>
        </p:txBody>
      </p:sp>
      <p:sp>
        <p:nvSpPr>
          <p:cNvPr id="309" name="Google Shape;309;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Centre</a:t>
            </a:r>
            <a:endParaRPr b="0" i="0" sz="32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Laws of nature</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Apply to all areas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Areas Interconnected</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All branches integrated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51"/>
          <p:cNvSpPr txBox="1"/>
          <p:nvPr>
            <p:ph type="title"/>
          </p:nvPr>
        </p:nvSpPr>
        <p:spPr>
          <a:xfrm>
            <a:off x="457200" y="457200"/>
            <a:ext cx="8229600" cy="1524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C000"/>
              </a:buClr>
              <a:buSzPts val="4400"/>
              <a:buFont typeface="Calibri"/>
              <a:buNone/>
            </a:pPr>
            <a:r>
              <a:rPr b="0" i="0" lang="en-US" sz="4400" u="none" cap="none" strike="noStrike">
                <a:solidFill>
                  <a:srgbClr val="FFC000"/>
                </a:solidFill>
                <a:latin typeface="Calibri"/>
                <a:ea typeface="Calibri"/>
                <a:cs typeface="Calibri"/>
                <a:sym typeface="Calibri"/>
              </a:rPr>
              <a:t>   The Interconnected Web of Scientific Knowledge</a:t>
            </a:r>
            <a:endParaRPr/>
          </a:p>
        </p:txBody>
      </p:sp>
      <p:sp>
        <p:nvSpPr>
          <p:cNvPr id="315" name="Google Shape;315;p51"/>
          <p:cNvSpPr txBox="1"/>
          <p:nvPr/>
        </p:nvSpPr>
        <p:spPr>
          <a:xfrm>
            <a:off x="1615440" y="2367280"/>
            <a:ext cx="340899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See Figure 1-15 in Trefil and Hazen</a:t>
            </a:r>
            <a:endParaRPr sz="18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52"/>
          <p:cNvSpPr txBox="1"/>
          <p:nvPr>
            <p:ph type="title"/>
          </p:nvPr>
        </p:nvSpPr>
        <p:spPr>
          <a:xfrm>
            <a:off x="838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C00000"/>
              </a:buClr>
              <a:buSzPts val="3959"/>
              <a:buFont typeface="Calibri"/>
              <a:buNone/>
            </a:pPr>
            <a:r>
              <a:rPr b="0" i="0" lang="en-US" sz="3959" u="none" cap="none" strike="noStrike">
                <a:solidFill>
                  <a:srgbClr val="C00000"/>
                </a:solidFill>
                <a:latin typeface="Calibri"/>
                <a:ea typeface="Calibri"/>
                <a:cs typeface="Calibri"/>
                <a:sym typeface="Calibri"/>
              </a:rPr>
              <a:t>Basic and Applied Research</a:t>
            </a:r>
            <a:br>
              <a:rPr b="0" i="0" lang="en-US" sz="3959" u="none" cap="none" strike="noStrike">
                <a:solidFill>
                  <a:srgbClr val="C00000"/>
                </a:solidFill>
                <a:latin typeface="Calibri"/>
                <a:ea typeface="Calibri"/>
                <a:cs typeface="Calibri"/>
                <a:sym typeface="Calibri"/>
              </a:rPr>
            </a:br>
            <a:r>
              <a:rPr b="0" i="0" lang="en-US" sz="3959" u="none" cap="none" strike="noStrike">
                <a:solidFill>
                  <a:srgbClr val="C00000"/>
                </a:solidFill>
                <a:latin typeface="Calibri"/>
                <a:ea typeface="Calibri"/>
                <a:cs typeface="Calibri"/>
                <a:sym typeface="Calibri"/>
              </a:rPr>
              <a:t>and Technology</a:t>
            </a:r>
            <a:endParaRPr/>
          </a:p>
        </p:txBody>
      </p:sp>
      <p:sp>
        <p:nvSpPr>
          <p:cNvPr id="321" name="Google Shape;321;p52"/>
          <p:cNvSpPr txBox="1"/>
          <p:nvPr>
            <p:ph idx="1" type="body"/>
          </p:nvPr>
        </p:nvSpPr>
        <p:spPr>
          <a:xfrm>
            <a:off x="228600" y="1600200"/>
            <a:ext cx="60960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Basic Research</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Expand knowledge</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Applied Research</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Direct application</a:t>
            </a:r>
            <a:endParaRPr/>
          </a:p>
          <a:p>
            <a:pPr indent="-228600" lvl="2" marL="11430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Technology</a:t>
            </a:r>
            <a:endParaRPr/>
          </a:p>
          <a:p>
            <a:pPr indent="-228600" lvl="2" marL="11430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Conservation</a:t>
            </a:r>
            <a:endParaRPr/>
          </a:p>
          <a:p>
            <a:pPr indent="-228600" lvl="2" marL="11430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Medicine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Why Study Science…(2)</a:t>
            </a:r>
            <a:endParaRPr b="0" i="0" sz="4400" u="none" cap="none" strike="noStrike">
              <a:solidFill>
                <a:schemeClr val="dk1"/>
              </a:solidFill>
              <a:latin typeface="Calibri"/>
              <a:ea typeface="Calibri"/>
              <a:cs typeface="Calibri"/>
              <a:sym typeface="Calibri"/>
            </a:endParaRPr>
          </a:p>
        </p:txBody>
      </p:sp>
      <p:sp>
        <p:nvSpPr>
          <p:cNvPr id="114" name="Google Shape;114;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“Science is a way of learning about our physical universe”</a:t>
            </a:r>
            <a:endParaRPr/>
          </a:p>
          <a:p>
            <a:pPr indent="0" lvl="0" marL="0" marR="0" rtl="0" algn="l">
              <a:spcBef>
                <a:spcPts val="64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Trefil and Hazen “The Sciences an Integrated Approach” 7</a:t>
            </a:r>
            <a:r>
              <a:rPr b="0" baseline="30000" i="0" lang="en-US" sz="3200" u="none" cap="none" strike="noStrike">
                <a:solidFill>
                  <a:schemeClr val="dk1"/>
                </a:solidFill>
                <a:latin typeface="Calibri"/>
                <a:ea typeface="Calibri"/>
                <a:cs typeface="Calibri"/>
                <a:sym typeface="Calibri"/>
              </a:rPr>
              <a:t>th</a:t>
            </a:r>
            <a:r>
              <a:rPr b="0" i="0" lang="en-US" sz="3200" u="none" cap="none" strike="noStrike">
                <a:solidFill>
                  <a:schemeClr val="dk1"/>
                </a:solidFill>
                <a:latin typeface="Calibri"/>
                <a:ea typeface="Calibri"/>
                <a:cs typeface="Calibri"/>
                <a:sym typeface="Calibri"/>
              </a:rPr>
              <a:t> Edition Chapter 1</a:t>
            </a:r>
            <a:endParaRPr/>
          </a:p>
          <a:p>
            <a:pPr indent="0" lvl="0" marL="0" marR="0" rtl="0" algn="l">
              <a:spcBef>
                <a:spcPts val="64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How does learning about our physical universe impact our daily lives?</a:t>
            </a:r>
            <a:endParaRPr/>
          </a:p>
          <a:p>
            <a:pPr indent="0" lvl="0" marL="0" marR="0" rtl="0" algn="l">
              <a:spcBef>
                <a:spcPts val="64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What is the place of Science in our world?</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C000"/>
              </a:buClr>
              <a:buSzPts val="4400"/>
              <a:buFont typeface="Calibri"/>
              <a:buNone/>
            </a:pPr>
            <a:r>
              <a:rPr b="0" i="0" lang="en-US" sz="4400" u="none" cap="none" strike="noStrike">
                <a:solidFill>
                  <a:srgbClr val="FFC000"/>
                </a:solidFill>
                <a:latin typeface="Calibri"/>
                <a:ea typeface="Calibri"/>
                <a:cs typeface="Calibri"/>
                <a:sym typeface="Calibri"/>
              </a:rPr>
              <a:t>Radio Telescope at Arecibo</a:t>
            </a:r>
            <a:endParaRPr/>
          </a:p>
        </p:txBody>
      </p:sp>
      <p:sp>
        <p:nvSpPr>
          <p:cNvPr id="327" name="Google Shape;327;p53"/>
          <p:cNvSpPr txBox="1"/>
          <p:nvPr/>
        </p:nvSpPr>
        <p:spPr>
          <a:xfrm>
            <a:off x="955040" y="1479788"/>
            <a:ext cx="340899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See Figure 1-16 in Trefil and Hazen</a:t>
            </a:r>
            <a:endParaRPr sz="18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C00000"/>
              </a:buClr>
              <a:buSzPts val="4400"/>
              <a:buFont typeface="Calibri"/>
              <a:buNone/>
            </a:pPr>
            <a:r>
              <a:rPr b="0" i="0" lang="en-US" sz="4400" u="none" cap="none" strike="noStrike">
                <a:solidFill>
                  <a:srgbClr val="C00000"/>
                </a:solidFill>
                <a:latin typeface="Calibri"/>
                <a:ea typeface="Calibri"/>
                <a:cs typeface="Calibri"/>
                <a:sym typeface="Calibri"/>
              </a:rPr>
              <a:t>How is Science Funded?</a:t>
            </a:r>
            <a:endParaRPr b="0" i="0" sz="4400" u="none" cap="none" strike="noStrike">
              <a:solidFill>
                <a:srgbClr val="C00000"/>
              </a:solidFill>
              <a:latin typeface="Calibri"/>
              <a:ea typeface="Calibri"/>
              <a:cs typeface="Calibri"/>
              <a:sym typeface="Calibri"/>
            </a:endParaRPr>
          </a:p>
        </p:txBody>
      </p:sp>
      <p:sp>
        <p:nvSpPr>
          <p:cNvPr id="333" name="Google Shape;333;p54"/>
          <p:cNvSpPr txBox="1"/>
          <p:nvPr>
            <p:ph idx="1" type="body"/>
          </p:nvPr>
        </p:nvSpPr>
        <p:spPr>
          <a:xfrm>
            <a:off x="228600" y="1600200"/>
            <a:ext cx="79248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US Government</a:t>
            </a:r>
            <a:endParaRPr/>
          </a:p>
          <a:p>
            <a:pPr indent="-285750" lvl="1" marL="742950" marR="0" rtl="0" algn="l">
              <a:lnSpc>
                <a:spcPct val="80000"/>
              </a:lnSpc>
              <a:spcBef>
                <a:spcPts val="518"/>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$130 billion</a:t>
            </a:r>
            <a:endParaRPr/>
          </a:p>
          <a:p>
            <a:pPr indent="-285750" lvl="1" marL="742950" marR="0" rtl="0" algn="l">
              <a:lnSpc>
                <a:spcPct val="80000"/>
              </a:lnSpc>
              <a:spcBef>
                <a:spcPts val="518"/>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NSF, NIH, DOE, DOD, EPA, NASA, NOAA</a:t>
            </a:r>
            <a:endParaRPr/>
          </a:p>
          <a:p>
            <a:pPr indent="-342900" lvl="0" marL="342900" marR="0" rtl="0" algn="l">
              <a:lnSpc>
                <a:spcPct val="80000"/>
              </a:lnSpc>
              <a:spcBef>
                <a:spcPts val="592"/>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Canada:</a:t>
            </a:r>
            <a:endParaRPr/>
          </a:p>
          <a:p>
            <a:pPr indent="-285750" lvl="1" marL="742950" marR="0" rtl="0" algn="l">
              <a:lnSpc>
                <a:spcPct val="80000"/>
              </a:lnSpc>
              <a:spcBef>
                <a:spcPts val="518"/>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Canadian Institutes of Health Research (CIHR); National Research Council (NRC); Social Sciences and Humanities Research Council (SSHRC)</a:t>
            </a:r>
            <a:endParaRPr b="0" i="0" sz="2590" u="none" cap="none" strike="noStrike">
              <a:solidFill>
                <a:schemeClr val="dk1"/>
              </a:solidFill>
              <a:latin typeface="Calibri"/>
              <a:ea typeface="Calibri"/>
              <a:cs typeface="Calibri"/>
              <a:sym typeface="Calibri"/>
            </a:endParaRPr>
          </a:p>
          <a:p>
            <a:pPr indent="-342900" lvl="0" marL="342900" marR="0" rtl="0" algn="l">
              <a:lnSpc>
                <a:spcPct val="80000"/>
              </a:lnSpc>
              <a:spcBef>
                <a:spcPts val="592"/>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Apply for funds</a:t>
            </a:r>
            <a:endParaRPr/>
          </a:p>
          <a:p>
            <a:pPr indent="-285750" lvl="1" marL="742950" marR="0" rtl="0" algn="l">
              <a:lnSpc>
                <a:spcPct val="80000"/>
              </a:lnSpc>
              <a:spcBef>
                <a:spcPts val="518"/>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Grant proposal</a:t>
            </a:r>
            <a:endParaRPr/>
          </a:p>
          <a:p>
            <a:pPr indent="-228600" lvl="2" marL="1143000" marR="0" rtl="0" algn="l">
              <a:lnSpc>
                <a:spcPct val="80000"/>
              </a:lnSpc>
              <a:spcBef>
                <a:spcPts val="444"/>
              </a:spcBef>
              <a:spcAft>
                <a:spcPts val="0"/>
              </a:spcAft>
              <a:buClr>
                <a:schemeClr val="dk1"/>
              </a:buClr>
              <a:buSzPts val="2220"/>
              <a:buFont typeface="Arial"/>
              <a:buChar char="•"/>
            </a:pPr>
            <a:r>
              <a:rPr b="0" i="0" lang="en-US" sz="2220" u="none" cap="none" strike="noStrike">
                <a:solidFill>
                  <a:schemeClr val="dk1"/>
                </a:solidFill>
                <a:latin typeface="Calibri"/>
                <a:ea typeface="Calibri"/>
                <a:cs typeface="Calibri"/>
                <a:sym typeface="Calibri"/>
              </a:rPr>
              <a:t>Ranked by independent scientists</a:t>
            </a:r>
            <a:endParaRPr/>
          </a:p>
          <a:p>
            <a:pPr indent="-228600" lvl="2" marL="1143000" marR="0" rtl="0" algn="l">
              <a:lnSpc>
                <a:spcPct val="80000"/>
              </a:lnSpc>
              <a:spcBef>
                <a:spcPts val="444"/>
              </a:spcBef>
              <a:spcAft>
                <a:spcPts val="0"/>
              </a:spcAft>
              <a:buClr>
                <a:schemeClr val="dk1"/>
              </a:buClr>
              <a:buSzPts val="2220"/>
              <a:buFont typeface="Arial"/>
              <a:buChar char="•"/>
            </a:pPr>
            <a:r>
              <a:rPr b="0" i="0" lang="en-US" sz="2220" u="none" cap="none" strike="noStrike">
                <a:solidFill>
                  <a:schemeClr val="dk1"/>
                </a:solidFill>
                <a:latin typeface="Calibri"/>
                <a:ea typeface="Calibri"/>
                <a:cs typeface="Calibri"/>
                <a:sym typeface="Calibri"/>
              </a:rPr>
              <a:t>Highly competitive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C000"/>
              </a:buClr>
              <a:buSzPts val="4400"/>
              <a:buFont typeface="Calibri"/>
              <a:buNone/>
            </a:pPr>
            <a:r>
              <a:rPr b="0" i="0" lang="en-US" sz="4400" u="none" cap="none" strike="noStrike">
                <a:solidFill>
                  <a:srgbClr val="FFC000"/>
                </a:solidFill>
                <a:latin typeface="Calibri"/>
                <a:ea typeface="Calibri"/>
                <a:cs typeface="Calibri"/>
                <a:sym typeface="Calibri"/>
              </a:rPr>
              <a:t>Major Research Laboratories</a:t>
            </a:r>
            <a:endParaRPr/>
          </a:p>
        </p:txBody>
      </p:sp>
      <p:pic>
        <p:nvPicPr>
          <p:cNvPr descr="trefil7_tb_01_02" id="339" name="Google Shape;339;p55"/>
          <p:cNvPicPr preferRelativeResize="0"/>
          <p:nvPr/>
        </p:nvPicPr>
        <p:blipFill rotWithShape="1">
          <a:blip r:embed="rId3">
            <a:alphaModFix/>
          </a:blip>
          <a:srcRect b="0" l="0" r="0" t="0"/>
          <a:stretch/>
        </p:blipFill>
        <p:spPr>
          <a:xfrm>
            <a:off x="1257300" y="1238250"/>
            <a:ext cx="6629400" cy="5005388"/>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C00000"/>
              </a:buClr>
              <a:buSzPts val="3959"/>
              <a:buFont typeface="Calibri"/>
              <a:buNone/>
            </a:pPr>
            <a:r>
              <a:rPr b="0" i="0" lang="en-US" sz="3959" u="none" cap="none" strike="noStrike">
                <a:solidFill>
                  <a:srgbClr val="C00000"/>
                </a:solidFill>
                <a:latin typeface="Calibri"/>
                <a:ea typeface="Calibri"/>
                <a:cs typeface="Calibri"/>
                <a:sym typeface="Calibri"/>
              </a:rPr>
              <a:t>Communication Among </a:t>
            </a:r>
            <a:br>
              <a:rPr b="0" i="0" lang="en-US" sz="3959" u="none" cap="none" strike="noStrike">
                <a:solidFill>
                  <a:srgbClr val="C00000"/>
                </a:solidFill>
                <a:latin typeface="Calibri"/>
                <a:ea typeface="Calibri"/>
                <a:cs typeface="Calibri"/>
                <a:sym typeface="Calibri"/>
              </a:rPr>
            </a:br>
            <a:r>
              <a:rPr b="0" i="0" lang="en-US" sz="3959" u="none" cap="none" strike="noStrike">
                <a:solidFill>
                  <a:srgbClr val="C00000"/>
                </a:solidFill>
                <a:latin typeface="Calibri"/>
                <a:ea typeface="Calibri"/>
                <a:cs typeface="Calibri"/>
                <a:sym typeface="Calibri"/>
              </a:rPr>
              <a:t>Scientists</a:t>
            </a:r>
            <a:endParaRPr/>
          </a:p>
        </p:txBody>
      </p:sp>
      <p:sp>
        <p:nvSpPr>
          <p:cNvPr id="345" name="Google Shape;345;p5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Collaboration</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Scientific Meetings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Peer reviewed Journals</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Cornerstone of science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Why Study Science? (3)</a:t>
            </a:r>
            <a:endParaRPr b="0" i="0" sz="4400" u="none" cap="none" strike="noStrike">
              <a:solidFill>
                <a:schemeClr val="dk1"/>
              </a:solidFill>
              <a:latin typeface="Calibri"/>
              <a:ea typeface="Calibri"/>
              <a:cs typeface="Calibri"/>
              <a:sym typeface="Calibri"/>
            </a:endParaRPr>
          </a:p>
        </p:txBody>
      </p:sp>
      <p:sp>
        <p:nvSpPr>
          <p:cNvPr id="120" name="Google Shape;120;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Science</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Is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Everywhere!!!</a:t>
            </a:r>
            <a:endParaRPr b="0" i="0" sz="32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anim calcmode="lin" valueType="num">
                                      <p:cBhvr additive="base">
                                        <p:cTn dur="500"/>
                                        <p:tgtEl>
                                          <p:spTgt spid="12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anim calcmode="lin" valueType="num">
                                      <p:cBhvr additive="base">
                                        <p:cTn dur="500"/>
                                        <p:tgtEl>
                                          <p:spTgt spid="12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anim calcmode="lin" valueType="num">
                                      <p:cBhvr additive="base">
                                        <p:cTn dur="500"/>
                                        <p:tgtEl>
                                          <p:spTgt spid="12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What we’ll do this term…</a:t>
            </a:r>
            <a:endParaRPr b="0" i="0" sz="4400" u="none" cap="none" strike="noStrike">
              <a:solidFill>
                <a:schemeClr val="dk1"/>
              </a:solidFill>
              <a:latin typeface="Calibri"/>
              <a:ea typeface="Calibri"/>
              <a:cs typeface="Calibri"/>
              <a:sym typeface="Calibri"/>
            </a:endParaRPr>
          </a:p>
        </p:txBody>
      </p:sp>
      <p:sp>
        <p:nvSpPr>
          <p:cNvPr id="126" name="Google Shape;126;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Introduction to the natural sciences</a:t>
            </a:r>
            <a:endParaRPr/>
          </a:p>
          <a:p>
            <a:pPr indent="-342900" lvl="0" marL="342900" marR="0" rtl="0" algn="l">
              <a:spcBef>
                <a:spcPts val="592"/>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The Scientific Method</a:t>
            </a:r>
            <a:endParaRPr/>
          </a:p>
          <a:p>
            <a:pPr indent="-342900" lvl="0" marL="342900" marR="0" rtl="0" algn="l">
              <a:spcBef>
                <a:spcPts val="592"/>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Major developments in:</a:t>
            </a:r>
            <a:endParaRPr/>
          </a:p>
          <a:p>
            <a:pPr indent="0" lvl="0" marL="0" marR="0" rtl="0" algn="l">
              <a:spcBef>
                <a:spcPts val="592"/>
              </a:spcBef>
              <a:spcAft>
                <a:spcPts val="0"/>
              </a:spcAft>
              <a:buClr>
                <a:schemeClr val="dk1"/>
              </a:buClr>
              <a:buSzPts val="2960"/>
              <a:buFont typeface="Arial"/>
              <a:buNone/>
            </a:pPr>
            <a:r>
              <a:rPr b="0" i="0" lang="en-US" sz="2960" u="none" cap="none" strike="noStrike">
                <a:solidFill>
                  <a:schemeClr val="dk1"/>
                </a:solidFill>
                <a:latin typeface="Calibri"/>
                <a:ea typeface="Calibri"/>
                <a:cs typeface="Calibri"/>
                <a:sym typeface="Calibri"/>
              </a:rPr>
              <a:t>Physics, Chemistry, Astronomy, Geology and Biology</a:t>
            </a:r>
            <a:endParaRPr/>
          </a:p>
          <a:p>
            <a:pPr indent="0" lvl="0" marL="0" marR="0" rtl="0" algn="l">
              <a:spcBef>
                <a:spcPts val="592"/>
              </a:spcBef>
              <a:spcAft>
                <a:spcPts val="0"/>
              </a:spcAft>
              <a:buClr>
                <a:schemeClr val="dk1"/>
              </a:buClr>
              <a:buSzPts val="2960"/>
              <a:buFont typeface="Arial"/>
              <a:buNone/>
            </a:pPr>
            <a:r>
              <a:rPr b="0" i="0" lang="en-US" sz="2960" u="none" cap="none" strike="noStrike">
                <a:solidFill>
                  <a:schemeClr val="dk1"/>
                </a:solidFill>
                <a:latin typeface="Calibri"/>
                <a:ea typeface="Calibri"/>
                <a:cs typeface="Calibri"/>
                <a:sym typeface="Calibri"/>
              </a:rPr>
              <a:t>How were the “great ideas” developed and what was the role of the scientific method? </a:t>
            </a:r>
            <a:endParaRPr/>
          </a:p>
          <a:p>
            <a:pPr indent="0" lvl="0" marL="0" marR="0" rtl="0" algn="l">
              <a:spcBef>
                <a:spcPts val="592"/>
              </a:spcBef>
              <a:spcAft>
                <a:spcPts val="0"/>
              </a:spcAft>
              <a:buClr>
                <a:schemeClr val="dk1"/>
              </a:buClr>
              <a:buSzPts val="2960"/>
              <a:buFont typeface="Arial"/>
              <a:buNone/>
            </a:pPr>
            <a:r>
              <a:rPr b="0" i="0" lang="en-US" sz="2960" u="none" cap="none" strike="noStrike">
                <a:solidFill>
                  <a:schemeClr val="dk1"/>
                </a:solidFill>
                <a:latin typeface="Calibri"/>
                <a:ea typeface="Calibri"/>
                <a:cs typeface="Calibri"/>
                <a:sym typeface="Calibri"/>
              </a:rPr>
              <a:t>What was the impact of these great ideas on society? </a:t>
            </a:r>
            <a:endParaRPr b="0" i="0" sz="2960" u="none" cap="none" strike="noStrike">
              <a:solidFill>
                <a:schemeClr val="dk1"/>
              </a:solidFill>
              <a:latin typeface="Calibri"/>
              <a:ea typeface="Calibri"/>
              <a:cs typeface="Calibri"/>
              <a:sym typeface="Calibri"/>
            </a:endParaRPr>
          </a:p>
          <a:p>
            <a:pPr indent="0" lvl="0" marL="0" marR="0" rtl="0" algn="l">
              <a:spcBef>
                <a:spcPts val="592"/>
              </a:spcBef>
              <a:spcAft>
                <a:spcPts val="0"/>
              </a:spcAft>
              <a:buClr>
                <a:schemeClr val="dk1"/>
              </a:buClr>
              <a:buSzPts val="2960"/>
              <a:buFont typeface="Arial"/>
              <a:buNone/>
            </a:pPr>
            <a:r>
              <a:t/>
            </a:r>
            <a:endParaRPr b="0" i="0" sz="296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Evaluation</a:t>
            </a:r>
            <a:endParaRPr b="0" i="0" sz="4400" u="none" cap="none" strike="noStrike">
              <a:solidFill>
                <a:schemeClr val="dk1"/>
              </a:solidFill>
              <a:latin typeface="Calibri"/>
              <a:ea typeface="Calibri"/>
              <a:cs typeface="Calibri"/>
              <a:sym typeface="Calibri"/>
            </a:endParaRPr>
          </a:p>
        </p:txBody>
      </p:sp>
      <p:sp>
        <p:nvSpPr>
          <p:cNvPr id="132" name="Google Shape;132;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1" i="0" lang="en-US" sz="3200" u="none" cap="none" strike="noStrike">
                <a:solidFill>
                  <a:schemeClr val="dk1"/>
                </a:solidFill>
                <a:latin typeface="Calibri"/>
                <a:ea typeface="Calibri"/>
                <a:cs typeface="Calibri"/>
                <a:sym typeface="Calibri"/>
              </a:rPr>
              <a:t>GRADING / ASSIGNMENTS</a:t>
            </a:r>
            <a:endParaRPr b="1"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ts val="3200"/>
              <a:buFont typeface="Arial"/>
              <a:buChar char="•"/>
            </a:pPr>
            <a:r>
              <a:rPr b="1" i="0" lang="en-US" sz="3200" u="none" cap="none" strike="noStrike">
                <a:solidFill>
                  <a:schemeClr val="dk1"/>
                </a:solidFill>
                <a:latin typeface="Calibri"/>
                <a:ea typeface="Calibri"/>
                <a:cs typeface="Calibri"/>
                <a:sym typeface="Calibri"/>
              </a:rPr>
              <a:t>Tests 		50% (5 Unit tests each worth 10%)</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ts val="3200"/>
              <a:buFont typeface="Arial"/>
              <a:buChar char="•"/>
            </a:pPr>
            <a:r>
              <a:rPr b="1" i="0" lang="en-US" sz="3200" u="none" cap="none" strike="noStrike">
                <a:solidFill>
                  <a:schemeClr val="dk1"/>
                </a:solidFill>
                <a:latin typeface="Calibri"/>
                <a:ea typeface="Calibri"/>
                <a:cs typeface="Calibri"/>
                <a:sym typeface="Calibri"/>
              </a:rPr>
              <a:t>Term Paper	15% (Outline and paper)</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ts val="3200"/>
              <a:buFont typeface="Arial"/>
              <a:buChar char="•"/>
            </a:pPr>
            <a:r>
              <a:rPr b="1" i="0" lang="en-US" sz="3200" u="none" cap="none" strike="noStrike">
                <a:solidFill>
                  <a:schemeClr val="dk1"/>
                </a:solidFill>
                <a:latin typeface="Calibri"/>
                <a:ea typeface="Calibri"/>
                <a:cs typeface="Calibri"/>
                <a:sym typeface="Calibri"/>
              </a:rPr>
              <a:t>Take-Home Assignments  10%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ts val="3200"/>
              <a:buFont typeface="Arial"/>
              <a:buChar char="•"/>
            </a:pPr>
            <a:r>
              <a:rPr b="1" i="0" lang="en-US" sz="3200" u="none" cap="none" strike="noStrike">
                <a:solidFill>
                  <a:schemeClr val="dk1"/>
                </a:solidFill>
                <a:latin typeface="Calibri"/>
                <a:ea typeface="Calibri"/>
                <a:cs typeface="Calibri"/>
                <a:sym typeface="Calibri"/>
              </a:rPr>
              <a:t>Final Exam			25%</a:t>
            </a:r>
            <a:endParaRPr b="0" i="0" sz="3200" u="none" cap="none" strike="noStrik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Google Shape;137;p21"/>
          <p:cNvPicPr preferRelativeResize="0"/>
          <p:nvPr/>
        </p:nvPicPr>
        <p:blipFill rotWithShape="1">
          <a:blip r:embed="rId3">
            <a:alphaModFix/>
          </a:blip>
          <a:srcRect b="0" l="0" r="0" t="0"/>
          <a:stretch/>
        </p:blipFill>
        <p:spPr>
          <a:xfrm>
            <a:off x="1022350" y="197380"/>
            <a:ext cx="7099300" cy="648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Evaluation</a:t>
            </a:r>
            <a:endParaRPr b="0" i="0" sz="4400" u="none" cap="none" strike="noStrike">
              <a:solidFill>
                <a:schemeClr val="dk1"/>
              </a:solidFill>
              <a:latin typeface="Calibri"/>
              <a:ea typeface="Calibri"/>
              <a:cs typeface="Calibri"/>
              <a:sym typeface="Calibri"/>
            </a:endParaRPr>
          </a:p>
        </p:txBody>
      </p:sp>
      <p:sp>
        <p:nvSpPr>
          <p:cNvPr id="143" name="Google Shape;143;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Arial"/>
              <a:buNone/>
            </a:pPr>
            <a:r>
              <a:rPr b="1" i="0" lang="en-US" sz="3200" u="none" cap="none" strike="noStrike">
                <a:solidFill>
                  <a:schemeClr val="dk1"/>
                </a:solidFill>
                <a:latin typeface="Calibri"/>
                <a:ea typeface="Calibri"/>
                <a:cs typeface="Calibri"/>
                <a:sym typeface="Calibri"/>
              </a:rPr>
              <a:t>GRADING / ASSIGNMENTS</a:t>
            </a:r>
            <a:endParaRPr/>
          </a:p>
          <a:p>
            <a:pPr indent="0" lvl="0" marL="0" marR="0" rtl="0" algn="l">
              <a:lnSpc>
                <a:spcPct val="90000"/>
              </a:lnSpc>
              <a:spcBef>
                <a:spcPts val="64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 </a:t>
            </a:r>
            <a:endParaRPr/>
          </a:p>
          <a:p>
            <a:pPr indent="0" lvl="0" marL="0" marR="0" rtl="0" algn="l">
              <a:lnSpc>
                <a:spcPct val="90000"/>
              </a:lnSpc>
              <a:spcBef>
                <a:spcPts val="640"/>
              </a:spcBef>
              <a:spcAft>
                <a:spcPts val="0"/>
              </a:spcAft>
              <a:buClr>
                <a:schemeClr val="dk1"/>
              </a:buClr>
              <a:buSzPts val="3200"/>
              <a:buFont typeface="Arial"/>
              <a:buNone/>
            </a:pPr>
            <a:r>
              <a:rPr b="1" i="0" lang="en-US" sz="3200" u="none" cap="none" strike="noStrike">
                <a:solidFill>
                  <a:schemeClr val="dk1"/>
                </a:solidFill>
                <a:latin typeface="Calibri"/>
                <a:ea typeface="Calibri"/>
                <a:cs typeface="Calibri"/>
                <a:sym typeface="Calibri"/>
              </a:rPr>
              <a:t>Tests 						50% </a:t>
            </a:r>
            <a:endParaRPr b="1" i="0" sz="3200" u="none" cap="none" strike="noStrike">
              <a:solidFill>
                <a:schemeClr val="dk1"/>
              </a:solidFill>
              <a:latin typeface="Calibri"/>
              <a:ea typeface="Calibri"/>
              <a:cs typeface="Calibri"/>
              <a:sym typeface="Calibri"/>
            </a:endParaRPr>
          </a:p>
          <a:p>
            <a:pPr indent="0" lvl="0" marL="0" marR="0" rtl="0" algn="l">
              <a:lnSpc>
                <a:spcPct val="90000"/>
              </a:lnSpc>
              <a:spcBef>
                <a:spcPts val="640"/>
              </a:spcBef>
              <a:spcAft>
                <a:spcPts val="0"/>
              </a:spcAft>
              <a:buClr>
                <a:schemeClr val="dk1"/>
              </a:buClr>
              <a:buSzPts val="3200"/>
              <a:buFont typeface="Arial"/>
              <a:buNone/>
            </a:pPr>
            <a:r>
              <a:rPr b="1" i="0" lang="en-US" sz="3200" u="none" cap="none" strike="noStrike">
                <a:solidFill>
                  <a:schemeClr val="dk1"/>
                </a:solidFill>
                <a:latin typeface="Calibri"/>
                <a:ea typeface="Calibri"/>
                <a:cs typeface="Calibri"/>
                <a:sym typeface="Calibri"/>
              </a:rPr>
              <a:t>(5 Unit tests each worth 10%)</a:t>
            </a:r>
            <a:endParaRPr b="0" i="0" sz="3200" u="none" cap="none" strike="noStrike">
              <a:solidFill>
                <a:schemeClr val="dk1"/>
              </a:solidFill>
              <a:latin typeface="Calibri"/>
              <a:ea typeface="Calibri"/>
              <a:cs typeface="Calibri"/>
              <a:sym typeface="Calibri"/>
            </a:endParaRPr>
          </a:p>
          <a:p>
            <a:pPr indent="0" lvl="0" marL="0" marR="0" rtl="0" algn="l">
              <a:lnSpc>
                <a:spcPct val="90000"/>
              </a:lnSpc>
              <a:spcBef>
                <a:spcPts val="640"/>
              </a:spcBef>
              <a:spcAft>
                <a:spcPts val="0"/>
              </a:spcAft>
              <a:buClr>
                <a:schemeClr val="dk1"/>
              </a:buClr>
              <a:buSzPts val="3200"/>
              <a:buFont typeface="Arial"/>
              <a:buNone/>
            </a:pPr>
            <a:r>
              <a:rPr b="1" i="0" lang="en-US" sz="3200" u="none" cap="none" strike="noStrike">
                <a:solidFill>
                  <a:schemeClr val="dk1"/>
                </a:solidFill>
                <a:latin typeface="Calibri"/>
                <a:ea typeface="Calibri"/>
                <a:cs typeface="Calibri"/>
                <a:sym typeface="Calibri"/>
              </a:rPr>
              <a:t>Term Paper 				15% (Outline and paper)</a:t>
            </a:r>
            <a:endParaRPr b="0" i="0" sz="3200" u="none" cap="none" strike="noStrike">
              <a:solidFill>
                <a:schemeClr val="dk1"/>
              </a:solidFill>
              <a:latin typeface="Calibri"/>
              <a:ea typeface="Calibri"/>
              <a:cs typeface="Calibri"/>
              <a:sym typeface="Calibri"/>
            </a:endParaRPr>
          </a:p>
          <a:p>
            <a:pPr indent="0" lvl="0" marL="0" marR="0" rtl="0" algn="l">
              <a:lnSpc>
                <a:spcPct val="90000"/>
              </a:lnSpc>
              <a:spcBef>
                <a:spcPts val="640"/>
              </a:spcBef>
              <a:spcAft>
                <a:spcPts val="0"/>
              </a:spcAft>
              <a:buClr>
                <a:schemeClr val="dk1"/>
              </a:buClr>
              <a:buSzPts val="3200"/>
              <a:buFont typeface="Arial"/>
              <a:buNone/>
            </a:pPr>
            <a:r>
              <a:rPr b="1" i="0" lang="en-US" sz="3200" u="none" cap="none" strike="noStrike">
                <a:solidFill>
                  <a:schemeClr val="dk1"/>
                </a:solidFill>
                <a:latin typeface="Calibri"/>
                <a:ea typeface="Calibri"/>
                <a:cs typeface="Calibri"/>
                <a:sym typeface="Calibri"/>
              </a:rPr>
              <a:t>Oral Presentation		10% </a:t>
            </a:r>
            <a:endParaRPr b="0" i="0" sz="3200" u="none" cap="none" strike="noStrike">
              <a:solidFill>
                <a:schemeClr val="dk1"/>
              </a:solidFill>
              <a:latin typeface="Calibri"/>
              <a:ea typeface="Calibri"/>
              <a:cs typeface="Calibri"/>
              <a:sym typeface="Calibri"/>
            </a:endParaRPr>
          </a:p>
          <a:p>
            <a:pPr indent="0" lvl="0" marL="0" marR="0" rtl="0" algn="l">
              <a:lnSpc>
                <a:spcPct val="90000"/>
              </a:lnSpc>
              <a:spcBef>
                <a:spcPts val="640"/>
              </a:spcBef>
              <a:spcAft>
                <a:spcPts val="0"/>
              </a:spcAft>
              <a:buClr>
                <a:schemeClr val="dk1"/>
              </a:buClr>
              <a:buSzPts val="3200"/>
              <a:buFont typeface="Arial"/>
              <a:buNone/>
            </a:pPr>
            <a:r>
              <a:rPr b="1" i="0" lang="en-US" sz="3200" u="none" cap="none" strike="noStrike">
                <a:solidFill>
                  <a:schemeClr val="dk1"/>
                </a:solidFill>
                <a:latin typeface="Calibri"/>
                <a:ea typeface="Calibri"/>
                <a:cs typeface="Calibri"/>
                <a:sym typeface="Calibri"/>
              </a:rPr>
              <a:t>Final Exam					25%</a:t>
            </a:r>
            <a:endParaRPr b="0" i="0" sz="3200" u="none" cap="none" strike="noStrike">
              <a:solidFill>
                <a:schemeClr val="dk1"/>
              </a:solidFill>
              <a:latin typeface="Calibri"/>
              <a:ea typeface="Calibri"/>
              <a:cs typeface="Calibri"/>
              <a:sym typeface="Calibri"/>
            </a:endParaRPr>
          </a:p>
          <a:p>
            <a:pPr indent="0" lvl="0" marL="0" marR="0" rtl="0" algn="l">
              <a:lnSpc>
                <a:spcPct val="90000"/>
              </a:lnSpc>
              <a:spcBef>
                <a:spcPts val="640"/>
              </a:spcBef>
              <a:spcAft>
                <a:spcPts val="0"/>
              </a:spcAft>
              <a:buClr>
                <a:schemeClr val="dk1"/>
              </a:buClr>
              <a:buSzPts val="3200"/>
              <a:buFont typeface="Arial"/>
              <a:buNone/>
            </a:pPr>
            <a:r>
              <a:rPr b="1" i="0" lang="en-US" sz="3200" u="none" cap="none" strike="noStrike">
                <a:solidFill>
                  <a:schemeClr val="dk1"/>
                </a:solidFill>
                <a:latin typeface="Calibri"/>
                <a:ea typeface="Calibri"/>
                <a:cs typeface="Calibri"/>
                <a:sym typeface="Calibri"/>
              </a:rPr>
              <a:t> </a:t>
            </a:r>
            <a:endParaRPr b="0" i="0" sz="3200" u="none" cap="none" strike="noStrike">
              <a:solidFill>
                <a:schemeClr val="dk1"/>
              </a:solidFill>
              <a:latin typeface="Calibri"/>
              <a:ea typeface="Calibri"/>
              <a:cs typeface="Calibri"/>
              <a:sym typeface="Calibri"/>
            </a:endParaRPr>
          </a:p>
          <a:p>
            <a:pPr indent="-139700" lvl="0" marL="342900" marR="0" rtl="0" algn="l">
              <a:lnSpc>
                <a:spcPct val="90000"/>
              </a:lnSpc>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