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2: Physics I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Newton’s laws of motion and gravity predict the movement of objects on earth and in space.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Historical Background: </a:t>
            </a:r>
            <a:b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Copernicus</a:t>
            </a:r>
            <a:endParaRPr/>
          </a:p>
        </p:txBody>
      </p:sp>
      <p:pic>
        <p:nvPicPr>
          <p:cNvPr descr="w0004"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97" y="1487802"/>
            <a:ext cx="4305300" cy="4894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5000137" y="1830133"/>
            <a:ext cx="39313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features of Copernican model: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earth is a planet and moves around the sun located near the centre of the solar system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earth has three types of movement:  annual rotation around the sun; tilting upon its axis; and daily rotation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Orbits are circular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Move to Modern Astronomy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models carried significant social consequences; if earth was not at the centre of the universe what was the place of mankind?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Contemporary inquiries and experiments were conducted but were severely hampered by a lack of instrumentation: the telescope had not been invented and handheld instruments were insufficiently sensitive (and inaccurate). </a:t>
            </a:r>
            <a:endParaRPr/>
          </a:p>
          <a:p>
            <a:pPr indent="0" lvl="0" marL="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forward…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Tycho Brahe (1546-1601), a Danish astronomer and nobleman developed improved instruments to observe the positions of planets and stars.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Tycho’s design refinements allowed measurements to be made from two angles resulting in improved accuracy and consistency in mapping astronomical phenomena.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sighting devices were made from better-characterised materials (known composition) and their performance was more consistent.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Tycho was able to correct measurements due to metal contraction in cold weather.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25 years, Tycho Brahe painstakingly collected detailed and highly accurate data about the positions of stars and planets.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Tycho Brahe died in 1601 and his data passed to his assistant  a German mathematician named Johannes Kepler.</a:t>
            </a:r>
            <a:endParaRPr b="0" i="0" sz="22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Kepler and Brahe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Johannes Kepler analysed Tycho’s comprehensive dataset of planetary observations.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three principles or laws about the movement of planets around the sun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law (Law of Ellipses):  the orbit of every planet is an ellipse.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law (Law of Equal Areas): an imaginary line from the centre of the sun to the centre of the planet will sweep out equal areas in equal amounts of time.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law (Law of Harmonies): the ratio of the squares of the periods of any two planets is equal to ratio of the cube of their average distance from the sun.   </a:t>
            </a:r>
            <a:endParaRPr/>
          </a:p>
          <a:p>
            <a:pPr indent="-1549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Kepler’s First Law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1775795" y="1829517"/>
            <a:ext cx="2531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2-5 in the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Galileo Galilei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Galileo Galilei (1654-1643) Italian physicist, inventor and philosopher was one of the first experimental scientists.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Constructed a telescope and recorded his observations which supported the model proposed by Copernicus and refined by Brahe and Kepler (published in </a:t>
            </a:r>
            <a:r>
              <a:rPr b="0" i="1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Starry Messenger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1610; </a:t>
            </a:r>
            <a:r>
              <a:rPr b="0" i="1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Dialogue Concerning Two World Systems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1632).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Invented many useful devices:  thermometer, proportional compass and pendulum clock.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Conducted seminal studies into the motion of objects.</a:t>
            </a: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Mechanics Vocabulary	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Speed:  is the distance an object travels divided by time (units are km/h; m/s)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Velocity:  is the same as speed except that it includes information on the direction of travel.  This makes velocity a vector quantity (speed </a:t>
            </a:r>
            <a:r>
              <a:rPr b="0" i="1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direction).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 is described by the following equation:  v=d/t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Acceleration:  is the rate of change of velocity (units m/s</a:t>
            </a:r>
            <a:r>
              <a:rPr b="0" baseline="3000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is described by the following equation: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rPr b="0" i="0" lang="en-U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= (final velocity-initial velocity)/time</a:t>
            </a:r>
            <a:endParaRPr/>
          </a:p>
          <a:p>
            <a:pPr indent="0" lvl="2" marL="8001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001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8001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Galileo’s Falling-Ball </a:t>
            </a:r>
            <a:br>
              <a:rPr b="0" i="0" lang="en-US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Apparatus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1151576" y="2399896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Galileo Galilei</a:t>
            </a:r>
            <a:endParaRPr b="0" i="0" sz="44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acceleration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Balls on a plane: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v=at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Freefall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acceleration at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9.8 m/s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=32 feet/s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Distance traveled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)=½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Equations Relating </a:t>
            </a:r>
            <a:r>
              <a:rPr b="0" i="1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d,v,a</a:t>
            </a:r>
            <a:r>
              <a:rPr b="0" i="0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1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198" name="Google Shape;198;p31"/>
          <p:cNvSpPr txBox="1"/>
          <p:nvPr/>
        </p:nvSpPr>
        <p:spPr>
          <a:xfrm>
            <a:off x="1205388" y="1947898"/>
            <a:ext cx="1441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Table 2-1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…Last week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scientific method is a process of inquiry that involves observation, hypothesis, prediction, testing/experimentation.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Theory:  A conclusion based upon the observation of nature supported by considerable experimental and observational evidence.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Law:  A broad statement about how the universe works based upon repeated and rigorous testing of a theory or group of theories.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First Law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57200" y="1524000"/>
            <a:ext cx="81534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will continue moving in a straight line at a constant speed, and a stationary object will remain at rest, unless acted upon by an unbalanced force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 motion vs. acceleration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Inertia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Second Law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acceleration produced on a body by a force is proportional to the magnitude of the force and inversely proportional to the mass of the object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Equation: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F=ma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Third Law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Interacting objects exert equal but opposite forces upon each other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reactions may not be equal and opposite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Momentum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Momentum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depends on mass and speed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momentum: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p=mv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of conservation of linear momentum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momentum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The Law of Conservation of </a:t>
            </a:r>
            <a:b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Linear Momentum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721080" y="1915612"/>
            <a:ext cx="163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Conservation of </a:t>
            </a:r>
            <a:b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Angular Momentum</a:t>
            </a:r>
            <a:endParaRPr/>
          </a:p>
        </p:txBody>
      </p:sp>
      <p:sp>
        <p:nvSpPr>
          <p:cNvPr id="239" name="Google Shape;239;p38"/>
          <p:cNvSpPr txBox="1"/>
          <p:nvPr/>
        </p:nvSpPr>
        <p:spPr>
          <a:xfrm>
            <a:off x="839467" y="2184659"/>
            <a:ext cx="163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ctrTitle"/>
          </p:nvPr>
        </p:nvSpPr>
        <p:spPr>
          <a:xfrm>
            <a:off x="762000" y="19812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Universal Force of </a:t>
            </a:r>
            <a:br>
              <a:rPr b="0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Gravity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The Universal Force of </a:t>
            </a:r>
            <a:b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Gravity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Newton’s law of universal gravitation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3959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The Influence of the</a:t>
            </a:r>
            <a:br>
              <a:rPr b="0" i="0" lang="en-US" sz="3959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Force  of Gravity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882516" y="2195421"/>
            <a:ext cx="16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The Scientific Method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238578" y="1851041"/>
            <a:ext cx="2573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1.7 in the text.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Gravitational Constant, </a:t>
            </a:r>
            <a:r>
              <a:rPr b="0" i="1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457200" y="1524000"/>
            <a:ext cx="8305800" cy="4602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G-constant of direct proportionality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Universal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Henry Cavendish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6.67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-kg or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6.67 x 10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–11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N-m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/kg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The Cavendish Balance</a:t>
            </a:r>
            <a:endParaRPr/>
          </a:p>
        </p:txBody>
      </p:sp>
      <p:sp>
        <p:nvSpPr>
          <p:cNvPr id="268" name="Google Shape;268;p43"/>
          <p:cNvSpPr txBox="1"/>
          <p:nvPr/>
        </p:nvSpPr>
        <p:spPr>
          <a:xfrm>
            <a:off x="645744" y="1721899"/>
            <a:ext cx="994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2-19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Weight and Gravity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acting on an object’s mass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 depends on gravity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on earth vs. moon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is constant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Big </a:t>
            </a:r>
            <a:r>
              <a:rPr b="0" i="1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and Little g</a:t>
            </a:r>
            <a:endParaRPr b="0" i="1" sz="4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Closely related: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=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mass x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= mass x 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equations equal: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x g =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mass x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by mass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Plug in values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9.8 N-kg = 9.8m/s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Halley’s Comet in 1985</a:t>
            </a:r>
            <a:endParaRPr/>
          </a:p>
        </p:txBody>
      </p:sp>
      <p:sp>
        <p:nvSpPr>
          <p:cNvPr id="286" name="Google Shape;286;p46"/>
          <p:cNvSpPr txBox="1"/>
          <p:nvPr/>
        </p:nvSpPr>
        <p:spPr>
          <a:xfrm>
            <a:off x="634981" y="1764946"/>
            <a:ext cx="163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Outline:  Newton’s Laws				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History of observation of physical events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of the night sky, identification of regularities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Astronomy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Ptolemy, Copernicus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Tycho Brahe and Johannes Kepler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Galileo as a Prototype for the Experimental Scientist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Isaac Newton and Universal Laws of Motion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observe the night sky?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calendars or clocks, planets and stars in the sky were observed to change regularly and that this change could be predicted.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Astronomical regularities informed the timing of crop harvest, hunting, and other seasonal activities although its basis was not understood.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Structures like Stonehenge built to help mark the passage of time.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explanations for the meaning of the movement of planets included myths or legends.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Astronomy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cultures made astronomical observations (Babylonians; Egyptians)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Greeks incorporated elements of modern science into their astronomical explanations  (compiled observations from numerous astronomers)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Claudius Ptolemy (2</a:t>
            </a:r>
            <a:r>
              <a:rPr b="0" baseline="3000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 AD) proposed a model of the universe with earth at its centre (geocentric model) and the planets and sun moving around it in circular orbits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The Historical Background: </a:t>
            </a:r>
            <a:b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Ptolemy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1872657" y="2184659"/>
            <a:ext cx="2531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2-4 in the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Astronomy (II)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Ptolemaic system remained dominant for nearly 1600 years.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Nicolaus Copernicus (1473-1543), a Polish cleric, proposed a heliocentric alternative to Ptolemy’s geocentric universe in his treatise “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Revolutions of the Heavenly Spheres”.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Historical Background: </a:t>
            </a:r>
            <a:b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959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Copernicus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022428" y="2087802"/>
            <a:ext cx="2531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Figure 2-4 in the text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