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Week 3:  Relativity	</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All observers are subject to the same laws of nature regardless of their frame of reference.</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Special Relativity</a:t>
            </a:r>
            <a:endParaRPr b="0" i="0" sz="4400" u="none" cap="none" strike="noStrike">
              <a:solidFill>
                <a:schemeClr val="dk1"/>
              </a:solidFill>
              <a:latin typeface="Calibri"/>
              <a:ea typeface="Calibri"/>
              <a:cs typeface="Calibri"/>
              <a:sym typeface="Calibri"/>
            </a:endParaRPr>
          </a:p>
        </p:txBody>
      </p:sp>
      <p:sp>
        <p:nvSpPr>
          <p:cNvPr id="143" name="Google Shape;14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Less complex mathematically than General Relativity (non-accelerating FoR)</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Number of predicted effects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Time Dilation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Length Contraction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Mass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C00000"/>
              </a:buClr>
              <a:buSzPts val="4400"/>
              <a:buFont typeface="Calibri"/>
              <a:buNone/>
            </a:pPr>
            <a:r>
              <a:rPr b="0" i="0" lang="en-US" sz="4400" u="none" cap="none" strike="noStrike">
                <a:solidFill>
                  <a:srgbClr val="C00000"/>
                </a:solidFill>
                <a:latin typeface="Calibri"/>
                <a:ea typeface="Calibri"/>
                <a:cs typeface="Calibri"/>
                <a:sym typeface="Calibri"/>
              </a:rPr>
              <a:t>Time Dilation</a:t>
            </a:r>
            <a:endParaRPr/>
          </a:p>
        </p:txBody>
      </p:sp>
      <p:sp>
        <p:nvSpPr>
          <p:cNvPr id="149" name="Google Shape;149;p23"/>
          <p:cNvSpPr txBox="1"/>
          <p:nvPr>
            <p:ph idx="1" type="body"/>
          </p:nvPr>
        </p:nvSpPr>
        <p:spPr>
          <a:xfrm>
            <a:off x="304800" y="1600200"/>
            <a:ext cx="8458200" cy="46783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Time Dilation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Moving clock appears to tick more slowly</a:t>
            </a:r>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3959"/>
              <a:buFont typeface="Calibri"/>
              <a:buNone/>
            </a:pPr>
            <a:r>
              <a:rPr b="0" i="0" lang="en-US" sz="3959" u="none" cap="none" strike="noStrike">
                <a:solidFill>
                  <a:srgbClr val="FFC000"/>
                </a:solidFill>
                <a:latin typeface="Calibri"/>
                <a:ea typeface="Calibri"/>
                <a:cs typeface="Calibri"/>
                <a:sym typeface="Calibri"/>
              </a:rPr>
              <a:t>Stationary versus Moving </a:t>
            </a:r>
            <a:br>
              <a:rPr b="0" i="0" lang="en-US" sz="3959" u="none" cap="none" strike="noStrike">
                <a:solidFill>
                  <a:srgbClr val="FFC000"/>
                </a:solidFill>
                <a:latin typeface="Calibri"/>
                <a:ea typeface="Calibri"/>
                <a:cs typeface="Calibri"/>
                <a:sym typeface="Calibri"/>
              </a:rPr>
            </a:br>
            <a:r>
              <a:rPr b="0" i="0" lang="en-US" sz="3959" u="none" cap="none" strike="noStrike">
                <a:solidFill>
                  <a:srgbClr val="FFC000"/>
                </a:solidFill>
                <a:latin typeface="Calibri"/>
                <a:ea typeface="Calibri"/>
                <a:cs typeface="Calibri"/>
                <a:sym typeface="Calibri"/>
              </a:rPr>
              <a:t>Light Clock</a:t>
            </a:r>
            <a:endParaRPr/>
          </a:p>
        </p:txBody>
      </p:sp>
      <p:sp>
        <p:nvSpPr>
          <p:cNvPr id="155" name="Google Shape;15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See Figure 7-3 for a demonstration of how time dilation is calculated using Pythagorean theorem (pgs 154-155 text)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3959"/>
              <a:buFont typeface="Calibri"/>
              <a:buNone/>
            </a:pPr>
            <a:r>
              <a:rPr b="0" i="0" lang="en-US" sz="3959" u="none" cap="none" strike="noStrike">
                <a:solidFill>
                  <a:srgbClr val="FFC000"/>
                </a:solidFill>
                <a:latin typeface="Calibri"/>
                <a:ea typeface="Calibri"/>
                <a:cs typeface="Calibri"/>
                <a:sym typeface="Calibri"/>
              </a:rPr>
              <a:t>Symbols for Deriving </a:t>
            </a:r>
            <a:br>
              <a:rPr b="0" i="0" lang="en-US" sz="3959" u="none" cap="none" strike="noStrike">
                <a:solidFill>
                  <a:srgbClr val="FFC000"/>
                </a:solidFill>
                <a:latin typeface="Calibri"/>
                <a:ea typeface="Calibri"/>
                <a:cs typeface="Calibri"/>
                <a:sym typeface="Calibri"/>
              </a:rPr>
            </a:br>
            <a:r>
              <a:rPr b="0" i="0" lang="en-US" sz="3959" u="none" cap="none" strike="noStrike">
                <a:solidFill>
                  <a:srgbClr val="FFC000"/>
                </a:solidFill>
                <a:latin typeface="Calibri"/>
                <a:ea typeface="Calibri"/>
                <a:cs typeface="Calibri"/>
                <a:sym typeface="Calibri"/>
              </a:rPr>
              <a:t>Time Dilation </a:t>
            </a:r>
            <a:br>
              <a:rPr b="0" i="0" lang="en-US" sz="3959" u="none" cap="none" strike="noStrike">
                <a:solidFill>
                  <a:srgbClr val="FFC000"/>
                </a:solidFill>
                <a:latin typeface="Calibri"/>
                <a:ea typeface="Calibri"/>
                <a:cs typeface="Calibri"/>
                <a:sym typeface="Calibri"/>
              </a:rPr>
            </a:br>
            <a:r>
              <a:rPr b="0" i="0" lang="en-US" sz="3959" u="none" cap="none" strike="noStrike">
                <a:solidFill>
                  <a:srgbClr val="FFC000"/>
                </a:solidFill>
                <a:latin typeface="Calibri"/>
                <a:ea typeface="Calibri"/>
                <a:cs typeface="Calibri"/>
                <a:sym typeface="Calibri"/>
              </a:rPr>
              <a:t>(from Trefil and Hazen 2013)</a:t>
            </a:r>
            <a:endParaRPr b="0" i="0" sz="3959" u="none" cap="none" strike="noStrike">
              <a:solidFill>
                <a:srgbClr val="FFC000"/>
              </a:solidFill>
              <a:latin typeface="Calibri"/>
              <a:ea typeface="Calibri"/>
              <a:cs typeface="Calibri"/>
              <a:sym typeface="Calibri"/>
            </a:endParaRPr>
          </a:p>
        </p:txBody>
      </p:sp>
      <p:pic>
        <p:nvPicPr>
          <p:cNvPr descr="trefil7_tb_07_01" id="161" name="Google Shape;161;p25"/>
          <p:cNvPicPr preferRelativeResize="0"/>
          <p:nvPr/>
        </p:nvPicPr>
        <p:blipFill rotWithShape="1">
          <a:blip r:embed="rId3">
            <a:alphaModFix/>
          </a:blip>
          <a:srcRect b="0" l="0" r="0" t="0"/>
          <a:stretch/>
        </p:blipFill>
        <p:spPr>
          <a:xfrm>
            <a:off x="304800" y="2095500"/>
            <a:ext cx="8534400" cy="321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Calculation of Time Dilation</a:t>
            </a:r>
            <a:endParaRPr b="0" i="0" sz="4400" u="none" cap="none" strike="noStrike">
              <a:solidFill>
                <a:schemeClr val="dk1"/>
              </a:solidFill>
              <a:latin typeface="Calibri"/>
              <a:ea typeface="Calibri"/>
              <a:cs typeface="Calibri"/>
              <a:sym typeface="Calibri"/>
            </a:endParaRPr>
          </a:p>
        </p:txBody>
      </p:sp>
      <p:sp>
        <p:nvSpPr>
          <p:cNvPr id="167" name="Google Shape;167;p26"/>
          <p:cNvSpPr txBox="1"/>
          <p:nvPr>
            <p:ph idx="1" type="body"/>
          </p:nvPr>
        </p:nvSpPr>
        <p:spPr>
          <a:xfrm>
            <a:off x="457200" y="1312056"/>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Time passes at the same speed for a ground based clock and a ground-based observer or for a moving clock and a moving observer (same velocity)</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For a stationary ground-based observer a moving clock time is equal to distance divided by velocity (in this case c or the speed of light)</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t</a:t>
            </a:r>
            <a:r>
              <a:rPr b="0" baseline="-25000" i="0" lang="en-US" sz="2590" u="none" cap="none" strike="noStrike">
                <a:solidFill>
                  <a:schemeClr val="dk1"/>
                </a:solidFill>
                <a:latin typeface="Calibri"/>
                <a:ea typeface="Calibri"/>
                <a:cs typeface="Calibri"/>
                <a:sym typeface="Calibri"/>
              </a:rPr>
              <a:t>GG</a:t>
            </a:r>
            <a:r>
              <a:rPr b="0" i="0" lang="en-US" sz="2590" u="none" cap="none" strike="noStrike">
                <a:solidFill>
                  <a:schemeClr val="dk1"/>
                </a:solidFill>
                <a:latin typeface="Calibri"/>
                <a:ea typeface="Calibri"/>
                <a:cs typeface="Calibri"/>
                <a:sym typeface="Calibri"/>
              </a:rPr>
              <a:t>=d/c</a:t>
            </a:r>
            <a:endParaRPr/>
          </a:p>
          <a:p>
            <a:pPr indent="-342900" lvl="0" marL="342900" marR="0" rtl="0" algn="l">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Therefore the distance travelled by light during one “tick” of the clock is described by the following equation:</a:t>
            </a:r>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121284" lvl="1" marL="742950" marR="0" rtl="0" algn="l">
              <a:lnSpc>
                <a:spcPct val="80000"/>
              </a:lnSpc>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121284" lvl="1" marL="742950" marR="0" rtl="0" algn="l">
              <a:lnSpc>
                <a:spcPct val="80000"/>
              </a:lnSpc>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154940" lvl="0" marL="342900" marR="0" rtl="0" algn="l">
              <a:lnSpc>
                <a:spcPct val="8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pic>
        <p:nvPicPr>
          <p:cNvPr descr="Untitled-1" id="168" name="Google Shape;168;p26"/>
          <p:cNvPicPr preferRelativeResize="0"/>
          <p:nvPr/>
        </p:nvPicPr>
        <p:blipFill rotWithShape="1">
          <a:blip r:embed="rId3">
            <a:alphaModFix/>
          </a:blip>
          <a:srcRect b="0" l="0" r="0" t="0"/>
          <a:stretch/>
        </p:blipFill>
        <p:spPr>
          <a:xfrm>
            <a:off x="5134444" y="6079494"/>
            <a:ext cx="3483239" cy="1055061"/>
          </a:xfrm>
          <a:prstGeom prst="rect">
            <a:avLst/>
          </a:prstGeom>
          <a:noFill/>
          <a:ln cap="flat" cmpd="sng" w="38100">
            <a:solidFill>
              <a:schemeClr val="dk1"/>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3959"/>
              <a:buFont typeface="Calibri"/>
              <a:buNone/>
            </a:pPr>
            <a:r>
              <a:rPr b="0" i="0" lang="en-US" sz="3959" u="none" cap="none" strike="noStrike">
                <a:solidFill>
                  <a:srgbClr val="FFC000"/>
                </a:solidFill>
                <a:latin typeface="Calibri"/>
                <a:ea typeface="Calibri"/>
                <a:cs typeface="Calibri"/>
                <a:sym typeface="Calibri"/>
              </a:rPr>
              <a:t>Stationary versus</a:t>
            </a:r>
            <a:br>
              <a:rPr b="0" i="0" lang="en-US" sz="3959" u="none" cap="none" strike="noStrike">
                <a:solidFill>
                  <a:srgbClr val="FFC000"/>
                </a:solidFill>
                <a:latin typeface="Calibri"/>
                <a:ea typeface="Calibri"/>
                <a:cs typeface="Calibri"/>
                <a:sym typeface="Calibri"/>
              </a:rPr>
            </a:br>
            <a:r>
              <a:rPr b="0" i="0" lang="en-US" sz="3959" u="none" cap="none" strike="noStrike">
                <a:solidFill>
                  <a:srgbClr val="FFC000"/>
                </a:solidFill>
                <a:latin typeface="Calibri"/>
                <a:ea typeface="Calibri"/>
                <a:cs typeface="Calibri"/>
                <a:sym typeface="Calibri"/>
              </a:rPr>
              <a:t>Moving Light Clock</a:t>
            </a:r>
            <a:endParaRPr/>
          </a:p>
        </p:txBody>
      </p:sp>
      <p:sp>
        <p:nvSpPr>
          <p:cNvPr id="174" name="Google Shape;174;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See Figure 7-4</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The Impact of Relativity on Length of Objects</a:t>
            </a:r>
            <a:endParaRPr b="0" i="0" sz="3959" u="none" cap="none" strike="noStrike">
              <a:solidFill>
                <a:schemeClr val="dk1"/>
              </a:solidFill>
              <a:latin typeface="Calibri"/>
              <a:ea typeface="Calibri"/>
              <a:cs typeface="Calibri"/>
              <a:sym typeface="Calibri"/>
            </a:endParaRPr>
          </a:p>
        </p:txBody>
      </p:sp>
      <p:sp>
        <p:nvSpPr>
          <p:cNvPr id="180" name="Google Shape;18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As an object approaches the speed of light it appears shorter to a ground-based observer</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As in time dilation, the Lorentz factor is used to correct for relativistic effects.  If velocities much lower than the speed of light and substituted in for v, it can be seen that there is little effect on L</a:t>
            </a:r>
            <a:r>
              <a:rPr b="0" baseline="-25000" i="0" lang="en-US" sz="3200" u="none" cap="none" strike="noStrike">
                <a:solidFill>
                  <a:schemeClr val="dk1"/>
                </a:solidFill>
                <a:latin typeface="Calibri"/>
                <a:ea typeface="Calibri"/>
                <a:cs typeface="Calibri"/>
                <a:sym typeface="Calibri"/>
              </a:rPr>
              <a:t>MG</a:t>
            </a:r>
            <a:r>
              <a:rPr b="0" i="0" lang="en-US" sz="3200" u="none" cap="none" strike="noStrike">
                <a:solidFill>
                  <a:schemeClr val="dk1"/>
                </a:solidFill>
                <a:latin typeface="Calibri"/>
                <a:ea typeface="Calibri"/>
                <a:cs typeface="Calibri"/>
                <a:sym typeface="Calibri"/>
              </a:rPr>
              <a:t>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Untitled-2" id="181" name="Google Shape;181;p28"/>
          <p:cNvPicPr preferRelativeResize="0"/>
          <p:nvPr/>
        </p:nvPicPr>
        <p:blipFill rotWithShape="1">
          <a:blip r:embed="rId3">
            <a:alphaModFix/>
          </a:blip>
          <a:srcRect b="0" l="0" r="0" t="0"/>
          <a:stretch/>
        </p:blipFill>
        <p:spPr>
          <a:xfrm>
            <a:off x="509588" y="5211224"/>
            <a:ext cx="8121650" cy="1322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Impact of Relativity on Resting and Moving Spaceship</a:t>
            </a:r>
            <a:endParaRPr b="0" i="0" sz="3959" u="none" cap="none" strike="noStrike">
              <a:solidFill>
                <a:schemeClr val="dk1"/>
              </a:solidFill>
              <a:latin typeface="Calibri"/>
              <a:ea typeface="Calibri"/>
              <a:cs typeface="Calibri"/>
              <a:sym typeface="Calibri"/>
            </a:endParaRPr>
          </a:p>
        </p:txBody>
      </p:sp>
      <p:sp>
        <p:nvSpPr>
          <p:cNvPr id="187" name="Google Shape;18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See Figure 7-5</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does relativity tell us about adding velocities?</a:t>
            </a:r>
            <a:endParaRPr b="0" i="0" sz="3959" u="none" cap="none" strike="noStrike">
              <a:solidFill>
                <a:schemeClr val="dk1"/>
              </a:solidFill>
              <a:latin typeface="Calibri"/>
              <a:ea typeface="Calibri"/>
              <a:cs typeface="Calibri"/>
              <a:sym typeface="Calibri"/>
            </a:endParaRPr>
          </a:p>
        </p:txBody>
      </p:sp>
      <p:sp>
        <p:nvSpPr>
          <p:cNvPr id="193" name="Google Shape;19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addition of small velocities is valid (ball thrown on moving train) however at or near the speed of light this is no longer valid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is the effect of Relativity on mass?</a:t>
            </a:r>
            <a:endParaRPr b="0" i="0" sz="3959" u="none" cap="none" strike="noStrike">
              <a:solidFill>
                <a:schemeClr val="dk1"/>
              </a:solidFill>
              <a:latin typeface="Calibri"/>
              <a:ea typeface="Calibri"/>
              <a:cs typeface="Calibri"/>
              <a:sym typeface="Calibri"/>
            </a:endParaRPr>
          </a:p>
        </p:txBody>
      </p:sp>
      <p:sp>
        <p:nvSpPr>
          <p:cNvPr id="199" name="Google Shape;19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Mass is lowest for stationary objects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As objects travel closer to the speed of light their mass increases as described by the following formula:</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Untitled-3" id="200" name="Google Shape;200;p31"/>
          <p:cNvPicPr preferRelativeResize="0"/>
          <p:nvPr/>
        </p:nvPicPr>
        <p:blipFill rotWithShape="1">
          <a:blip r:embed="rId3">
            <a:alphaModFix/>
          </a:blip>
          <a:srcRect b="0" l="0" r="0" t="0"/>
          <a:stretch/>
        </p:blipFill>
        <p:spPr>
          <a:xfrm>
            <a:off x="798513" y="4020648"/>
            <a:ext cx="7543800" cy="217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Outline		</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Frame of reference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Special relativity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General relativity</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Mass and Relativity</a:t>
            </a:r>
            <a:endParaRPr b="0" i="0" sz="4400" u="none" cap="none" strike="noStrike">
              <a:solidFill>
                <a:schemeClr val="dk1"/>
              </a:solidFill>
              <a:latin typeface="Calibri"/>
              <a:ea typeface="Calibri"/>
              <a:cs typeface="Calibri"/>
              <a:sym typeface="Calibri"/>
            </a:endParaRPr>
          </a:p>
        </p:txBody>
      </p:sp>
      <p:sp>
        <p:nvSpPr>
          <p:cNvPr id="206" name="Google Shape;206;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The effect of relativity on perception of mass results in some further considerations</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Time, distance and mass are all dependent on frames of reference</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The speed of light is constant in all frames of reference (FoR)</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The first law of thermodynamics is constant  regardless of frames of reference</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If mass depends upon the FoR how can kinetic energy (E= m x v</a:t>
            </a:r>
            <a:r>
              <a:rPr b="0" baseline="30000" i="0" lang="en-US" sz="2240" u="none" cap="none" strike="noStrike">
                <a:solidFill>
                  <a:schemeClr val="dk1"/>
                </a:solidFill>
                <a:latin typeface="Calibri"/>
                <a:ea typeface="Calibri"/>
                <a:cs typeface="Calibri"/>
                <a:sym typeface="Calibri"/>
              </a:rPr>
              <a:t>2</a:t>
            </a:r>
            <a:r>
              <a:rPr b="0" i="0" lang="en-US" sz="2240" u="none" cap="none" strike="noStrike">
                <a:solidFill>
                  <a:schemeClr val="dk1"/>
                </a:solidFill>
                <a:latin typeface="Calibri"/>
                <a:ea typeface="Calibri"/>
                <a:cs typeface="Calibri"/>
                <a:sym typeface="Calibri"/>
              </a:rPr>
              <a:t>) follow the law of conservation of energy?</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Einstein demonstrated that the amount of energy in any object is equal to its mass times a constant –in this way all objects contain a rest energy</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The equation for rest energy is: E = m x c</a:t>
            </a:r>
            <a:r>
              <a:rPr b="0" baseline="30000" i="0" lang="en-US" sz="2240" u="none" cap="none" strike="noStrike">
                <a:solidFill>
                  <a:schemeClr val="dk1"/>
                </a:solidFill>
                <a:latin typeface="Calibri"/>
                <a:ea typeface="Calibri"/>
                <a:cs typeface="Calibri"/>
                <a:sym typeface="Calibri"/>
              </a:rPr>
              <a:t>2</a:t>
            </a:r>
            <a:r>
              <a:rPr b="0" i="0" lang="en-US" sz="2240" u="none" cap="none" strike="noStrike">
                <a:solidFill>
                  <a:schemeClr val="dk1"/>
                </a:solidFill>
                <a:latin typeface="Calibri"/>
                <a:ea typeface="Calibri"/>
                <a:cs typeface="Calibri"/>
                <a:sym typeface="Calibri"/>
              </a:rPr>
              <a:t> were c is the speed of light</a:t>
            </a:r>
            <a:endParaRPr b="0" baseline="30000" i="0" sz="224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 Mass can be converted into energy and vice versa</a:t>
            </a:r>
            <a:endParaRPr/>
          </a:p>
          <a:p>
            <a:pPr indent="-200660" lvl="0" marL="342900" marR="0" rtl="0" algn="l">
              <a:lnSpc>
                <a:spcPct val="80000"/>
              </a:lnSpc>
              <a:spcBef>
                <a:spcPts val="448"/>
              </a:spcBef>
              <a:spcAft>
                <a:spcPts val="0"/>
              </a:spcAft>
              <a:buClr>
                <a:schemeClr val="dk1"/>
              </a:buClr>
              <a:buSzPts val="2240"/>
              <a:buFont typeface="Arial"/>
              <a:buNone/>
            </a:pPr>
            <a:r>
              <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General Relativity-Relativity for ALL Frame of Reference </a:t>
            </a:r>
            <a:endParaRPr b="0" i="0" sz="3959" u="none" cap="none" strike="noStrike">
              <a:solidFill>
                <a:schemeClr val="dk1"/>
              </a:solidFill>
              <a:latin typeface="Calibri"/>
              <a:ea typeface="Calibri"/>
              <a:cs typeface="Calibri"/>
              <a:sym typeface="Calibri"/>
            </a:endParaRPr>
          </a:p>
        </p:txBody>
      </p:sp>
      <p:sp>
        <p:nvSpPr>
          <p:cNvPr id="212" name="Google Shape;21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See Figure 7-7</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Figure 7-8, 7-9 and 7-10</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These discuss the prediction of General Relativity: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Gravitational bending of light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Planetary orbit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Gravitational Redshift</a:t>
            </a:r>
            <a:endParaRPr/>
          </a:p>
          <a:p>
            <a:pPr indent="-107950" lvl="1" marL="74295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Predictions of General Relativity</a:t>
            </a:r>
            <a:endParaRPr b="0" i="0" sz="4400" u="none" cap="none" strike="noStrike">
              <a:solidFill>
                <a:schemeClr val="dk1"/>
              </a:solidFill>
              <a:latin typeface="Calibri"/>
              <a:ea typeface="Calibri"/>
              <a:cs typeface="Calibri"/>
              <a:sym typeface="Calibri"/>
            </a:endParaRPr>
          </a:p>
        </p:txBody>
      </p:sp>
      <p:sp>
        <p:nvSpPr>
          <p:cNvPr id="218" name="Google Shape;21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Gravitational bending of light proposes that light can be bent by warped space near strong gravitational centres.  This idea was successfully test during a solar eclipse in 1919 (after the publication of GR)</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Planetary Objects:  Both Newton and  Einstein proposed that the orbits of planets can be modified slightly in response to other large planets.  Einstein’s prediction of changes in Mercury’s orbit (due to warped space) were exactly correct</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Gravitational Redshift:  As radiation moves in a gravitational field it must lose energy but since the speed of light is a constant the loss of energy appears as a shift in light emission (decrease in wavelength.  In this way lights on earth will appear red-shifted if observed from space.  Conversely, light shining on earth from space will appear blue-shifted.</a:t>
            </a:r>
            <a:endParaRPr b="0" i="0" sz="224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Relativism and our Daily Lives</a:t>
            </a:r>
            <a:endParaRPr b="0" i="0" sz="4400" u="none" cap="none" strike="noStrike">
              <a:solidFill>
                <a:schemeClr val="dk1"/>
              </a:solidFill>
              <a:latin typeface="Calibri"/>
              <a:ea typeface="Calibri"/>
              <a:cs typeface="Calibri"/>
              <a:sym typeface="Calibri"/>
            </a:endParaRPr>
          </a:p>
        </p:txBody>
      </p:sp>
      <p:sp>
        <p:nvSpPr>
          <p:cNvPr id="224" name="Google Shape;224;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See Figure 7-11</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Global Positioning Satellites employ relativistic corrections to the atomic clocks onboard to maintain accuracy to the 13 decimal places required to give ground-based observers correct position information (in relation to the moving, space-bound satellites.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Totally cool!</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Frames of Reference</a:t>
            </a:r>
            <a:endParaRPr b="0" i="0" sz="4400" u="none" cap="none" strike="noStrike">
              <a:solidFill>
                <a:schemeClr val="dk1"/>
              </a:solidFill>
              <a:latin typeface="Calibri"/>
              <a:ea typeface="Calibri"/>
              <a:cs typeface="Calibri"/>
              <a:sym typeface="Calibri"/>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Impact how we perceive things.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Person throwing a coin in the air while travelling on a train sees the coin rise and fall vertically whereas an observer on the ground may see the coin travel forward in an arc, depending upon the velocity.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path of travel by the coin differs according to the frame of reference of the observer.</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Frames of Reference</a:t>
            </a:r>
            <a:endParaRPr b="0" i="0" sz="4400" u="none" cap="none" strike="noStrike">
              <a:solidFill>
                <a:schemeClr val="dk1"/>
              </a:solidFill>
              <a:latin typeface="Calibri"/>
              <a:ea typeface="Calibri"/>
              <a:cs typeface="Calibri"/>
              <a:sym typeface="Calibri"/>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Throwing a baseball</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Velocity appears fixed when thrown between two stationary observers (e.g. 20km/h) </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If thrown in the direction of travel on a moving train at 100km/h the velocity would appear to be 120km/h to a ground observer.</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If thrown on the same moving train but in the opposite direction of travel the ball will appear to travel at 80km/h to an observer on the ground</a:t>
            </a:r>
            <a:endParaRPr/>
          </a:p>
          <a:p>
            <a:pPr indent="-285750" lvl="1" marL="742950" marR="0" rtl="0" algn="l">
              <a:lnSpc>
                <a:spcPct val="8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If you substitute a beam of light for the ball, the velocities could not be added up because light cannot travel faster than “c” (3.0 X 10e8).</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Paradox of Natural Laws?</a:t>
            </a:r>
            <a:endParaRPr b="0" i="0" sz="4400" u="none" cap="none" strike="noStrike">
              <a:solidFill>
                <a:schemeClr val="dk1"/>
              </a:solidFill>
              <a:latin typeface="Calibri"/>
              <a:ea typeface="Calibri"/>
              <a:cs typeface="Calibri"/>
              <a:sym typeface="Calibri"/>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Velocities can be added for objects travelling less than the speed of light but what about objects approaching c?</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Suggests that laws of nature (Newton’s laws of motion etc.) are not correct in some situations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How can this paradox be resolved?</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Three possible solutions…</a:t>
            </a:r>
            <a:endParaRPr b="0" i="0" sz="4400" u="none" cap="none" strike="noStrike">
              <a:solidFill>
                <a:schemeClr val="dk1"/>
              </a:solidFill>
              <a:latin typeface="Calibri"/>
              <a:ea typeface="Calibri"/>
              <a:cs typeface="Calibri"/>
              <a:sym typeface="Calibri"/>
            </a:endParaRPr>
          </a:p>
        </p:txBody>
      </p:sp>
      <p:sp>
        <p:nvSpPr>
          <p:cNvPr id="119" name="Google Shape;1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laws of nature are not the same in all frames of reference (philosophically difficult)</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Maxwell’s equations are applicable in every situation and that the speed of light may depend upon the source (Experimental evidence refuted this)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Our ideas about the addition of velocities is incorrect (maybe not exactly the way we think?)</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Principle of Relativity:  Paradox Resolved</a:t>
            </a:r>
            <a:endParaRPr b="0" i="0" sz="3959" u="none" cap="none" strike="noStrike">
              <a:solidFill>
                <a:schemeClr val="dk1"/>
              </a:solidFill>
              <a:latin typeface="Calibri"/>
              <a:ea typeface="Calibri"/>
              <a:cs typeface="Calibri"/>
              <a:sym typeface="Calibri"/>
            </a:endParaRPr>
          </a:p>
        </p:txBody>
      </p:sp>
      <p:sp>
        <p:nvSpPr>
          <p:cNvPr id="125" name="Google Shape;12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Albert Einstein considered the apparent contradiction between Newton’s Laws and Maxwell’s equations (four fundamental laws of electricity and magnetism-see next slide)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Einstein resolved the paradox through the concept of “Relativity” </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Every observer is subject to the same natural laws </a:t>
            </a:r>
            <a:r>
              <a:rPr b="0" i="1" lang="en-US" sz="2800" u="none" cap="none" strike="noStrike">
                <a:solidFill>
                  <a:schemeClr val="dk1"/>
                </a:solidFill>
                <a:latin typeface="Calibri"/>
                <a:ea typeface="Calibri"/>
                <a:cs typeface="Calibri"/>
                <a:sym typeface="Calibri"/>
              </a:rPr>
              <a:t>within their frame of reference</a:t>
            </a:r>
            <a:endParaRPr b="0" i="0" sz="2800" u="none" cap="none" strike="noStrike">
              <a:solidFill>
                <a:schemeClr val="dk1"/>
              </a:solidFill>
              <a:latin typeface="Calibri"/>
              <a:ea typeface="Calibri"/>
              <a:cs typeface="Calibri"/>
              <a:sym typeface="Calibri"/>
            </a:endParaRPr>
          </a:p>
          <a:p>
            <a:pPr indent="0" lvl="1" marL="457200" marR="0" rtl="0" algn="l">
              <a:lnSpc>
                <a:spcPct val="9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Maxwell’s Equations</a:t>
            </a:r>
            <a:endParaRPr b="0" i="0" sz="4400" u="none" cap="none" strike="noStrike">
              <a:solidFill>
                <a:schemeClr val="dk1"/>
              </a:solidFill>
              <a:latin typeface="Calibri"/>
              <a:ea typeface="Calibri"/>
              <a:cs typeface="Calibri"/>
              <a:sym typeface="Calibri"/>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80"/>
              <a:buFont typeface="Arial"/>
              <a:buChar char="•"/>
            </a:pPr>
            <a:r>
              <a:rPr b="0" i="0" lang="en-US" sz="2480" u="none" cap="none" strike="noStrike">
                <a:solidFill>
                  <a:schemeClr val="dk1"/>
                </a:solidFill>
                <a:latin typeface="Calibri"/>
                <a:ea typeface="Calibri"/>
                <a:cs typeface="Calibri"/>
                <a:sym typeface="Calibri"/>
              </a:rPr>
              <a:t>Scottish physicist John Clerk Maxwell studied electricity and magnetism and established the mathematical basis for the concept that they are different forms of the same force-electromagnetism.</a:t>
            </a:r>
            <a:endParaRPr/>
          </a:p>
          <a:p>
            <a:pPr indent="-342900" lvl="0" marL="342900" marR="0" rtl="0" algn="l">
              <a:lnSpc>
                <a:spcPct val="80000"/>
              </a:lnSpc>
              <a:spcBef>
                <a:spcPts val="496"/>
              </a:spcBef>
              <a:spcAft>
                <a:spcPts val="0"/>
              </a:spcAft>
              <a:buClr>
                <a:schemeClr val="dk1"/>
              </a:buClr>
              <a:buSzPts val="2480"/>
              <a:buFont typeface="Arial"/>
              <a:buChar char="•"/>
            </a:pPr>
            <a:r>
              <a:rPr b="0" i="0" lang="en-US" sz="2480" u="none" cap="none" strike="noStrike">
                <a:solidFill>
                  <a:schemeClr val="dk1"/>
                </a:solidFill>
                <a:latin typeface="Calibri"/>
                <a:ea typeface="Calibri"/>
                <a:cs typeface="Calibri"/>
                <a:sym typeface="Calibri"/>
              </a:rPr>
              <a:t>Built on the work of Coulomb when combined with Lorentz’s force law, these differential equations are summarised below in words:</a:t>
            </a:r>
            <a:endParaRPr/>
          </a:p>
          <a:p>
            <a:pPr indent="-514350" lvl="1" marL="971550" marR="0" rtl="0" algn="l">
              <a:lnSpc>
                <a:spcPct val="80000"/>
              </a:lnSpc>
              <a:spcBef>
                <a:spcPts val="434"/>
              </a:spcBef>
              <a:spcAft>
                <a:spcPts val="0"/>
              </a:spcAft>
              <a:buClr>
                <a:schemeClr val="dk1"/>
              </a:buClr>
              <a:buSzPts val="2170"/>
              <a:buFont typeface="Calibri"/>
              <a:buAutoNum type="arabicPeriod"/>
            </a:pPr>
            <a:r>
              <a:rPr b="0" i="0" lang="en-US" sz="2170" u="none" cap="none" strike="noStrike">
                <a:solidFill>
                  <a:schemeClr val="dk1"/>
                </a:solidFill>
                <a:latin typeface="Calibri"/>
                <a:ea typeface="Calibri"/>
                <a:cs typeface="Calibri"/>
                <a:sym typeface="Calibri"/>
              </a:rPr>
              <a:t>Coulomb’s Law:  like charges repel and unlike charge attract</a:t>
            </a:r>
            <a:endParaRPr/>
          </a:p>
          <a:p>
            <a:pPr indent="-514350" lvl="1" marL="971550" marR="0" rtl="0" algn="l">
              <a:lnSpc>
                <a:spcPct val="80000"/>
              </a:lnSpc>
              <a:spcBef>
                <a:spcPts val="434"/>
              </a:spcBef>
              <a:spcAft>
                <a:spcPts val="0"/>
              </a:spcAft>
              <a:buClr>
                <a:schemeClr val="dk1"/>
              </a:buClr>
              <a:buSzPts val="2170"/>
              <a:buFont typeface="Calibri"/>
              <a:buAutoNum type="arabicPeriod"/>
            </a:pPr>
            <a:r>
              <a:rPr b="0" i="0" lang="en-US" sz="2170" u="none" cap="none" strike="noStrike">
                <a:solidFill>
                  <a:schemeClr val="dk1"/>
                </a:solidFill>
                <a:latin typeface="Calibri"/>
                <a:ea typeface="Calibri"/>
                <a:cs typeface="Calibri"/>
                <a:sym typeface="Calibri"/>
              </a:rPr>
              <a:t>Magnetic monopoles do not exist in nature</a:t>
            </a:r>
            <a:endParaRPr/>
          </a:p>
          <a:p>
            <a:pPr indent="-514350" lvl="1" marL="971550" marR="0" rtl="0" algn="l">
              <a:lnSpc>
                <a:spcPct val="80000"/>
              </a:lnSpc>
              <a:spcBef>
                <a:spcPts val="434"/>
              </a:spcBef>
              <a:spcAft>
                <a:spcPts val="0"/>
              </a:spcAft>
              <a:buClr>
                <a:schemeClr val="dk1"/>
              </a:buClr>
              <a:buSzPts val="2170"/>
              <a:buFont typeface="Calibri"/>
              <a:buAutoNum type="arabicPeriod"/>
            </a:pPr>
            <a:r>
              <a:rPr b="0" i="0" lang="en-US" sz="2170" u="none" cap="none" strike="noStrike">
                <a:solidFill>
                  <a:schemeClr val="dk1"/>
                </a:solidFill>
                <a:latin typeface="Calibri"/>
                <a:ea typeface="Calibri"/>
                <a:cs typeface="Calibri"/>
                <a:sym typeface="Calibri"/>
              </a:rPr>
              <a:t>Magnetic phenomena can be produced by electrical effects</a:t>
            </a:r>
            <a:endParaRPr/>
          </a:p>
          <a:p>
            <a:pPr indent="-514350" lvl="1" marL="971550" marR="0" rtl="0" algn="l">
              <a:lnSpc>
                <a:spcPct val="80000"/>
              </a:lnSpc>
              <a:spcBef>
                <a:spcPts val="434"/>
              </a:spcBef>
              <a:spcAft>
                <a:spcPts val="0"/>
              </a:spcAft>
              <a:buClr>
                <a:schemeClr val="dk1"/>
              </a:buClr>
              <a:buSzPts val="2170"/>
              <a:buFont typeface="Calibri"/>
              <a:buAutoNum type="arabicPeriod"/>
            </a:pPr>
            <a:r>
              <a:rPr b="0" i="0" lang="en-US" sz="2170" u="none" cap="none" strike="noStrike">
                <a:solidFill>
                  <a:schemeClr val="dk1"/>
                </a:solidFill>
                <a:latin typeface="Calibri"/>
                <a:ea typeface="Calibri"/>
                <a:cs typeface="Calibri"/>
                <a:sym typeface="Calibri"/>
              </a:rPr>
              <a:t>Converse of #3-electrical phenomena may be produced by magnetic effects </a:t>
            </a:r>
            <a:endParaRPr b="0" i="0" sz="217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Relativity</a:t>
            </a:r>
            <a:endParaRPr b="0" i="0" sz="4400" u="none" cap="none" strike="noStrike">
              <a:solidFill>
                <a:schemeClr val="dk1"/>
              </a:solidFill>
              <a:latin typeface="Calibri"/>
              <a:ea typeface="Calibri"/>
              <a:cs typeface="Calibri"/>
              <a:sym typeface="Calibri"/>
            </a:endParaRPr>
          </a:p>
        </p:txBody>
      </p:sp>
      <p:sp>
        <p:nvSpPr>
          <p:cNvPr id="137" name="Google Shape;13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“Every observer must experience the same natural laws”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Relativity was published in two parts”</a:t>
            </a:r>
            <a:endParaRPr/>
          </a:p>
          <a:p>
            <a:pPr indent="-514350" lvl="1" marL="91440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Special Relativity (1905)-applies to frames of reference in uniform motion to one nother</a:t>
            </a:r>
            <a:endParaRPr b="0" i="0" sz="2800" u="none" cap="none" strike="noStrike">
              <a:solidFill>
                <a:schemeClr val="dk1"/>
              </a:solidFill>
              <a:latin typeface="Calibri"/>
              <a:ea typeface="Calibri"/>
              <a:cs typeface="Calibri"/>
              <a:sym typeface="Calibri"/>
            </a:endParaRPr>
          </a:p>
          <a:p>
            <a:pPr indent="-514350" lvl="1" marL="914400" marR="0" rtl="0" algn="l">
              <a:lnSpc>
                <a:spcPct val="90000"/>
              </a:lnSpc>
              <a:spcBef>
                <a:spcPts val="56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General Relativity (1915)-accelerating frames of reference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speed of light, c (3.0 X 10e8) remains the same in all frames of reference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