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0" r:id="rId2"/>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31" r:id="rId30"/>
    <p:sldId id="256"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332" r:id="rId45"/>
    <p:sldId id="271" r:id="rId46"/>
    <p:sldId id="272" r:id="rId47"/>
    <p:sldId id="273" r:id="rId48"/>
    <p:sldId id="274" r:id="rId49"/>
    <p:sldId id="275" r:id="rId50"/>
    <p:sldId id="276" r:id="rId51"/>
    <p:sldId id="277" r:id="rId52"/>
    <p:sldId id="278" r:id="rId53"/>
    <p:sldId id="279" r:id="rId54"/>
    <p:sldId id="280" r:id="rId55"/>
    <p:sldId id="281" r:id="rId56"/>
    <p:sldId id="282" r:id="rId57"/>
    <p:sldId id="283" r:id="rId58"/>
    <p:sldId id="284" r:id="rId59"/>
    <p:sldId id="285" r:id="rId60"/>
    <p:sldId id="286" r:id="rId61"/>
    <p:sldId id="287" r:id="rId62"/>
    <p:sldId id="288" r:id="rId63"/>
    <p:sldId id="289" r:id="rId64"/>
    <p:sldId id="290" r:id="rId65"/>
    <p:sldId id="291" r:id="rId66"/>
    <p:sldId id="292" r:id="rId67"/>
    <p:sldId id="293" r:id="rId68"/>
    <p:sldId id="294" r:id="rId69"/>
    <p:sldId id="295" r:id="rId70"/>
    <p:sldId id="296" r:id="rId71"/>
    <p:sldId id="297" r:id="rId72"/>
    <p:sldId id="298" r:id="rId73"/>
    <p:sldId id="299" r:id="rId74"/>
  </p:sldIdLst>
  <p:sldSz cx="9144000" cy="6858000" type="screen4x3"/>
  <p:notesSz cx="6858000" cy="9144000"/>
  <p:custDataLst>
    <p:tags r:id="rId7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79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printerSettings" Target="printerSettings/printerSettings1.bin"/><Relationship Id="rId76" Type="http://schemas.openxmlformats.org/officeDocument/2006/relationships/tags" Target="tags/tag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6804E433-E50E-3B48-BEF0-61284FCF8416}" type="datetimeFigureOut">
              <a:rPr lang="en-US" smtClean="0"/>
              <a:t>18-03-08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DCA38-4BC0-7945-9845-E07D71872E49}" type="slidenum">
              <a:rPr lang="en-US" smtClean="0"/>
              <a:t>‹#›</a:t>
            </a:fld>
            <a:endParaRPr lang="en-US"/>
          </a:p>
        </p:txBody>
      </p:sp>
    </p:spTree>
    <p:extLst>
      <p:ext uri="{BB962C8B-B14F-4D97-AF65-F5344CB8AC3E}">
        <p14:creationId xmlns:p14="http://schemas.microsoft.com/office/powerpoint/2010/main" val="294785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804E433-E50E-3B48-BEF0-61284FCF8416}" type="datetimeFigureOut">
              <a:rPr lang="en-US" smtClean="0"/>
              <a:t>18-03-08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DCA38-4BC0-7945-9845-E07D71872E49}" type="slidenum">
              <a:rPr lang="en-US" smtClean="0"/>
              <a:t>‹#›</a:t>
            </a:fld>
            <a:endParaRPr lang="en-US"/>
          </a:p>
        </p:txBody>
      </p:sp>
    </p:spTree>
    <p:extLst>
      <p:ext uri="{BB962C8B-B14F-4D97-AF65-F5344CB8AC3E}">
        <p14:creationId xmlns:p14="http://schemas.microsoft.com/office/powerpoint/2010/main" val="181967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804E433-E50E-3B48-BEF0-61284FCF8416}" type="datetimeFigureOut">
              <a:rPr lang="en-US" smtClean="0"/>
              <a:t>18-03-08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DCA38-4BC0-7945-9845-E07D71872E49}" type="slidenum">
              <a:rPr lang="en-US" smtClean="0"/>
              <a:t>‹#›</a:t>
            </a:fld>
            <a:endParaRPr lang="en-US"/>
          </a:p>
        </p:txBody>
      </p:sp>
    </p:spTree>
    <p:extLst>
      <p:ext uri="{BB962C8B-B14F-4D97-AF65-F5344CB8AC3E}">
        <p14:creationId xmlns:p14="http://schemas.microsoft.com/office/powerpoint/2010/main" val="263868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804E433-E50E-3B48-BEF0-61284FCF8416}" type="datetimeFigureOut">
              <a:rPr lang="en-US" smtClean="0"/>
              <a:t>18-03-08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DCA38-4BC0-7945-9845-E07D71872E49}" type="slidenum">
              <a:rPr lang="en-US" smtClean="0"/>
              <a:t>‹#›</a:t>
            </a:fld>
            <a:endParaRPr lang="en-US"/>
          </a:p>
        </p:txBody>
      </p:sp>
    </p:spTree>
    <p:extLst>
      <p:ext uri="{BB962C8B-B14F-4D97-AF65-F5344CB8AC3E}">
        <p14:creationId xmlns:p14="http://schemas.microsoft.com/office/powerpoint/2010/main" val="225425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6804E433-E50E-3B48-BEF0-61284FCF8416}" type="datetimeFigureOut">
              <a:rPr lang="en-US" smtClean="0"/>
              <a:t>18-03-08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DCA38-4BC0-7945-9845-E07D71872E49}" type="slidenum">
              <a:rPr lang="en-US" smtClean="0"/>
              <a:t>‹#›</a:t>
            </a:fld>
            <a:endParaRPr lang="en-US"/>
          </a:p>
        </p:txBody>
      </p:sp>
    </p:spTree>
    <p:extLst>
      <p:ext uri="{BB962C8B-B14F-4D97-AF65-F5344CB8AC3E}">
        <p14:creationId xmlns:p14="http://schemas.microsoft.com/office/powerpoint/2010/main" val="371164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6804E433-E50E-3B48-BEF0-61284FCF8416}" type="datetimeFigureOut">
              <a:rPr lang="en-US" smtClean="0"/>
              <a:t>18-03-08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DCA38-4BC0-7945-9845-E07D71872E49}" type="slidenum">
              <a:rPr lang="en-US" smtClean="0"/>
              <a:t>‹#›</a:t>
            </a:fld>
            <a:endParaRPr lang="en-US"/>
          </a:p>
        </p:txBody>
      </p:sp>
    </p:spTree>
    <p:extLst>
      <p:ext uri="{BB962C8B-B14F-4D97-AF65-F5344CB8AC3E}">
        <p14:creationId xmlns:p14="http://schemas.microsoft.com/office/powerpoint/2010/main" val="266963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6804E433-E50E-3B48-BEF0-61284FCF8416}" type="datetimeFigureOut">
              <a:rPr lang="en-US" smtClean="0"/>
              <a:t>18-03-08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EDCA38-4BC0-7945-9845-E07D71872E49}" type="slidenum">
              <a:rPr lang="en-US" smtClean="0"/>
              <a:t>‹#›</a:t>
            </a:fld>
            <a:endParaRPr lang="en-US"/>
          </a:p>
        </p:txBody>
      </p:sp>
    </p:spTree>
    <p:extLst>
      <p:ext uri="{BB962C8B-B14F-4D97-AF65-F5344CB8AC3E}">
        <p14:creationId xmlns:p14="http://schemas.microsoft.com/office/powerpoint/2010/main" val="296770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6804E433-E50E-3B48-BEF0-61284FCF8416}" type="datetimeFigureOut">
              <a:rPr lang="en-US" smtClean="0"/>
              <a:t>18-03-08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EDCA38-4BC0-7945-9845-E07D71872E49}" type="slidenum">
              <a:rPr lang="en-US" smtClean="0"/>
              <a:t>‹#›</a:t>
            </a:fld>
            <a:endParaRPr lang="en-US"/>
          </a:p>
        </p:txBody>
      </p:sp>
    </p:spTree>
    <p:extLst>
      <p:ext uri="{BB962C8B-B14F-4D97-AF65-F5344CB8AC3E}">
        <p14:creationId xmlns:p14="http://schemas.microsoft.com/office/powerpoint/2010/main" val="460500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4E433-E50E-3B48-BEF0-61284FCF8416}" type="datetimeFigureOut">
              <a:rPr lang="en-US" smtClean="0"/>
              <a:t>18-03-08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EDCA38-4BC0-7945-9845-E07D71872E49}" type="slidenum">
              <a:rPr lang="en-US" smtClean="0"/>
              <a:t>‹#›</a:t>
            </a:fld>
            <a:endParaRPr lang="en-US"/>
          </a:p>
        </p:txBody>
      </p:sp>
    </p:spTree>
    <p:extLst>
      <p:ext uri="{BB962C8B-B14F-4D97-AF65-F5344CB8AC3E}">
        <p14:creationId xmlns:p14="http://schemas.microsoft.com/office/powerpoint/2010/main" val="419883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804E433-E50E-3B48-BEF0-61284FCF8416}" type="datetimeFigureOut">
              <a:rPr lang="en-US" smtClean="0"/>
              <a:t>18-03-08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DCA38-4BC0-7945-9845-E07D71872E49}" type="slidenum">
              <a:rPr lang="en-US" smtClean="0"/>
              <a:t>‹#›</a:t>
            </a:fld>
            <a:endParaRPr lang="en-US"/>
          </a:p>
        </p:txBody>
      </p:sp>
    </p:spTree>
    <p:extLst>
      <p:ext uri="{BB962C8B-B14F-4D97-AF65-F5344CB8AC3E}">
        <p14:creationId xmlns:p14="http://schemas.microsoft.com/office/powerpoint/2010/main" val="289872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804E433-E50E-3B48-BEF0-61284FCF8416}" type="datetimeFigureOut">
              <a:rPr lang="en-US" smtClean="0"/>
              <a:t>18-03-08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DCA38-4BC0-7945-9845-E07D71872E49}" type="slidenum">
              <a:rPr lang="en-US" smtClean="0"/>
              <a:t>‹#›</a:t>
            </a:fld>
            <a:endParaRPr lang="en-US"/>
          </a:p>
        </p:txBody>
      </p:sp>
    </p:spTree>
    <p:extLst>
      <p:ext uri="{BB962C8B-B14F-4D97-AF65-F5344CB8AC3E}">
        <p14:creationId xmlns:p14="http://schemas.microsoft.com/office/powerpoint/2010/main" val="5678656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4E433-E50E-3B48-BEF0-61284FCF8416}" type="datetimeFigureOut">
              <a:rPr lang="en-US" smtClean="0"/>
              <a:t>18-03-08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DCA38-4BC0-7945-9845-E07D71872E49}" type="slidenum">
              <a:rPr lang="en-US" smtClean="0"/>
              <a:t>‹#›</a:t>
            </a:fld>
            <a:endParaRPr lang="en-US"/>
          </a:p>
        </p:txBody>
      </p:sp>
    </p:spTree>
    <p:extLst>
      <p:ext uri="{BB962C8B-B14F-4D97-AF65-F5344CB8AC3E}">
        <p14:creationId xmlns:p14="http://schemas.microsoft.com/office/powerpoint/2010/main" val="121206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b="0" i="0" u="none"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4"/>
          <p:cNvSpPr txBox="1">
            <a:spLocks noChangeArrowheads="1"/>
          </p:cNvSpPr>
          <p:nvPr/>
        </p:nvSpPr>
        <p:spPr bwMode="auto">
          <a:xfrm>
            <a:off x="685800" y="4648200"/>
            <a:ext cx="7696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i="1" u="sng">
                <a:solidFill>
                  <a:srgbClr val="FFC000"/>
                </a:solidFill>
                <a:latin typeface="Arial Rounded MT Bold" charset="0"/>
              </a:rPr>
              <a:t>Great Idea:</a:t>
            </a:r>
          </a:p>
          <a:p>
            <a:pPr algn="ctr" eaLnBrk="1" hangingPunct="1"/>
            <a:r>
              <a:rPr lang="en-US" sz="2000" i="1">
                <a:solidFill>
                  <a:srgbClr val="FFC000"/>
                </a:solidFill>
                <a:latin typeface="Arial Rounded MT Bold" charset="0"/>
              </a:rPr>
              <a:t>The Sun and other stars use nuclear fusion reactions to convert mass into energy. Eventually, when a star</a:t>
            </a:r>
            <a:r>
              <a:rPr lang="ja-JP" altLang="en-US" sz="2000" i="1">
                <a:solidFill>
                  <a:srgbClr val="FFC000"/>
                </a:solidFill>
                <a:latin typeface="Arial Rounded MT Bold" charset="0"/>
              </a:rPr>
              <a:t>’</a:t>
            </a:r>
            <a:r>
              <a:rPr lang="en-US" altLang="ja-JP" sz="2000" i="1">
                <a:solidFill>
                  <a:srgbClr val="FFC000"/>
                </a:solidFill>
                <a:latin typeface="Arial Rounded MT Bold" charset="0"/>
              </a:rPr>
              <a:t>s nuclear fuel is depleted, the star must burn out.</a:t>
            </a:r>
            <a:endParaRPr lang="en-US" sz="2000" i="1">
              <a:solidFill>
                <a:srgbClr val="FFC000"/>
              </a:solidFill>
              <a:latin typeface="Arial Rounded MT Bold" charset="0"/>
            </a:endParaRPr>
          </a:p>
        </p:txBody>
      </p:sp>
      <p:pic>
        <p:nvPicPr>
          <p:cNvPr id="205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8738"/>
            <a:ext cx="7924800" cy="208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4339" name="Picture 7" descr="trefil7_unfig_14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2963" y="2152650"/>
            <a:ext cx="2376487"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728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solidFill>
                  <a:srgbClr val="FFC000"/>
                </a:solidFill>
                <a:latin typeface="Calibri" charset="0"/>
              </a:rPr>
              <a:t>Orbiting Observatories</a:t>
            </a:r>
          </a:p>
        </p:txBody>
      </p:sp>
      <p:sp>
        <p:nvSpPr>
          <p:cNvPr id="23554" name="Rectangle 3"/>
          <p:cNvSpPr>
            <a:spLocks noGrp="1" noChangeArrowheads="1"/>
          </p:cNvSpPr>
          <p:nvPr>
            <p:ph idx="1"/>
          </p:nvPr>
        </p:nvSpPr>
        <p:spPr/>
        <p:txBody>
          <a:bodyPr/>
          <a:lstStyle/>
          <a:p>
            <a:pPr eaLnBrk="1" hangingPunct="1"/>
            <a:r>
              <a:rPr lang="en-US">
                <a:latin typeface="Calibri" charset="0"/>
              </a:rPr>
              <a:t>Great Observatories Program</a:t>
            </a:r>
          </a:p>
          <a:p>
            <a:pPr lvl="1" eaLnBrk="1" hangingPunct="1"/>
            <a:r>
              <a:rPr lang="en-US">
                <a:latin typeface="Calibri" charset="0"/>
              </a:rPr>
              <a:t>Hubble Space Telescope</a:t>
            </a:r>
          </a:p>
          <a:p>
            <a:pPr lvl="1" eaLnBrk="1" hangingPunct="1"/>
            <a:r>
              <a:rPr lang="en-US">
                <a:latin typeface="Calibri" charset="0"/>
              </a:rPr>
              <a:t>Spitzer Infrared Space Telescope</a:t>
            </a:r>
          </a:p>
          <a:p>
            <a:pPr lvl="1" eaLnBrk="1" hangingPunct="1"/>
            <a:r>
              <a:rPr lang="en-US">
                <a:latin typeface="Calibri" charset="0"/>
              </a:rPr>
              <a:t>Chandra X-Ray Observatory</a:t>
            </a:r>
          </a:p>
          <a:p>
            <a:pPr eaLnBrk="1" hangingPunct="1"/>
            <a:endParaRPr lang="en-US">
              <a:latin typeface="Calibri" charset="0"/>
            </a:endParaRPr>
          </a:p>
        </p:txBody>
      </p:sp>
    </p:spTree>
    <p:extLst>
      <p:ext uri="{BB962C8B-B14F-4D97-AF65-F5344CB8AC3E}">
        <p14:creationId xmlns:p14="http://schemas.microsoft.com/office/powerpoint/2010/main" val="88725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solidFill>
                  <a:srgbClr val="FFC000"/>
                </a:solidFill>
                <a:latin typeface="Calibri" charset="0"/>
              </a:rPr>
              <a:t>The Hubble Space Telescope</a:t>
            </a:r>
          </a:p>
        </p:txBody>
      </p:sp>
      <p:sp>
        <p:nvSpPr>
          <p:cNvPr id="2" name="TextBox 1"/>
          <p:cNvSpPr txBox="1"/>
          <p:nvPr/>
        </p:nvSpPr>
        <p:spPr>
          <a:xfrm>
            <a:off x="932803" y="1921701"/>
            <a:ext cx="3990019" cy="369332"/>
          </a:xfrm>
          <a:prstGeom prst="rect">
            <a:avLst/>
          </a:prstGeom>
          <a:noFill/>
        </p:spPr>
        <p:txBody>
          <a:bodyPr wrap="none" rtlCol="0">
            <a:spAutoFit/>
          </a:bodyPr>
          <a:lstStyle/>
          <a:p>
            <a:r>
              <a:rPr lang="en-US" dirty="0" smtClean="0"/>
              <a:t>Figure 14-5 The Hubble Space telescope.  </a:t>
            </a:r>
            <a:endParaRPr lang="en-US" dirty="0"/>
          </a:p>
        </p:txBody>
      </p:sp>
    </p:spTree>
    <p:extLst>
      <p:ext uri="{BB962C8B-B14F-4D97-AF65-F5344CB8AC3E}">
        <p14:creationId xmlns:p14="http://schemas.microsoft.com/office/powerpoint/2010/main" val="349374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ctrTitle"/>
          </p:nvPr>
        </p:nvSpPr>
        <p:spPr>
          <a:xfrm>
            <a:off x="762000" y="1981200"/>
            <a:ext cx="7772400" cy="1470025"/>
          </a:xfrm>
        </p:spPr>
        <p:txBody>
          <a:bodyPr/>
          <a:lstStyle/>
          <a:p>
            <a:pPr eaLnBrk="1" hangingPunct="1"/>
            <a:r>
              <a:rPr lang="en-US">
                <a:solidFill>
                  <a:srgbClr val="0070C0"/>
                </a:solidFill>
                <a:latin typeface="Calibri" charset="0"/>
              </a:rPr>
              <a:t>The Anatomy of Stars</a:t>
            </a:r>
          </a:p>
        </p:txBody>
      </p:sp>
    </p:spTree>
    <p:extLst>
      <p:ext uri="{BB962C8B-B14F-4D97-AF65-F5344CB8AC3E}">
        <p14:creationId xmlns:p14="http://schemas.microsoft.com/office/powerpoint/2010/main" val="4029345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457200" y="228600"/>
            <a:ext cx="8229600" cy="1143000"/>
          </a:xfrm>
        </p:spPr>
        <p:txBody>
          <a:bodyPr/>
          <a:lstStyle/>
          <a:p>
            <a:pPr eaLnBrk="1" hangingPunct="1"/>
            <a:r>
              <a:rPr lang="en-US">
                <a:solidFill>
                  <a:srgbClr val="C00000"/>
                </a:solidFill>
                <a:latin typeface="Calibri" charset="0"/>
              </a:rPr>
              <a:t>The Structure of the Sun</a:t>
            </a:r>
          </a:p>
        </p:txBody>
      </p:sp>
      <p:sp>
        <p:nvSpPr>
          <p:cNvPr id="26626" name="Rectangle 3"/>
          <p:cNvSpPr>
            <a:spLocks noGrp="1" noChangeArrowheads="1"/>
          </p:cNvSpPr>
          <p:nvPr>
            <p:ph idx="1"/>
          </p:nvPr>
        </p:nvSpPr>
        <p:spPr/>
        <p:txBody>
          <a:bodyPr/>
          <a:lstStyle/>
          <a:p>
            <a:pPr eaLnBrk="1" hangingPunct="1"/>
            <a:r>
              <a:rPr lang="en-US">
                <a:latin typeface="Calibri" charset="0"/>
              </a:rPr>
              <a:t>Structure</a:t>
            </a:r>
          </a:p>
          <a:p>
            <a:pPr lvl="1" eaLnBrk="1" hangingPunct="1"/>
            <a:r>
              <a:rPr lang="en-US">
                <a:latin typeface="Calibri" charset="0"/>
              </a:rPr>
              <a:t>Stellar core</a:t>
            </a:r>
          </a:p>
          <a:p>
            <a:pPr lvl="1" eaLnBrk="1" hangingPunct="1"/>
            <a:r>
              <a:rPr lang="en-US">
                <a:latin typeface="Calibri" charset="0"/>
              </a:rPr>
              <a:t>Convection zone</a:t>
            </a:r>
          </a:p>
          <a:p>
            <a:pPr lvl="1" eaLnBrk="1" hangingPunct="1"/>
            <a:r>
              <a:rPr lang="en-US">
                <a:latin typeface="Calibri" charset="0"/>
              </a:rPr>
              <a:t>Photosphere</a:t>
            </a:r>
          </a:p>
          <a:p>
            <a:pPr lvl="1" eaLnBrk="1" hangingPunct="1"/>
            <a:r>
              <a:rPr lang="en-US">
                <a:latin typeface="Calibri" charset="0"/>
              </a:rPr>
              <a:t>Chromosphere</a:t>
            </a:r>
          </a:p>
          <a:p>
            <a:pPr lvl="1" eaLnBrk="1" hangingPunct="1"/>
            <a:r>
              <a:rPr lang="en-US">
                <a:latin typeface="Calibri" charset="0"/>
              </a:rPr>
              <a:t>Corona </a:t>
            </a:r>
          </a:p>
          <a:p>
            <a:pPr eaLnBrk="1" hangingPunct="1"/>
            <a:r>
              <a:rPr lang="en-US">
                <a:latin typeface="Calibri" charset="0"/>
              </a:rPr>
              <a:t>Solar wind</a:t>
            </a:r>
          </a:p>
          <a:p>
            <a:pPr lvl="1" eaLnBrk="1" hangingPunct="1"/>
            <a:r>
              <a:rPr lang="en-US">
                <a:latin typeface="Calibri" charset="0"/>
              </a:rPr>
              <a:t>Stream of particles</a:t>
            </a:r>
          </a:p>
          <a:p>
            <a:pPr eaLnBrk="1" hangingPunct="1"/>
            <a:endParaRPr lang="en-US">
              <a:latin typeface="Calibri" charset="0"/>
            </a:endParaRPr>
          </a:p>
        </p:txBody>
      </p:sp>
    </p:spTree>
    <p:extLst>
      <p:ext uri="{BB962C8B-B14F-4D97-AF65-F5344CB8AC3E}">
        <p14:creationId xmlns:p14="http://schemas.microsoft.com/office/powerpoint/2010/main" val="3983574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dirty="0">
                <a:solidFill>
                  <a:srgbClr val="FFC000"/>
                </a:solidFill>
                <a:latin typeface="Calibri" charset="0"/>
              </a:rPr>
              <a:t>The Surface of the Sun</a:t>
            </a:r>
          </a:p>
        </p:txBody>
      </p:sp>
      <p:sp>
        <p:nvSpPr>
          <p:cNvPr id="2" name="TextBox 1"/>
          <p:cNvSpPr txBox="1"/>
          <p:nvPr/>
        </p:nvSpPr>
        <p:spPr>
          <a:xfrm>
            <a:off x="820417" y="1831797"/>
            <a:ext cx="6357517" cy="369332"/>
          </a:xfrm>
          <a:prstGeom prst="rect">
            <a:avLst/>
          </a:prstGeom>
          <a:noFill/>
        </p:spPr>
        <p:txBody>
          <a:bodyPr wrap="none" rtlCol="0">
            <a:spAutoFit/>
          </a:bodyPr>
          <a:lstStyle/>
          <a:p>
            <a:r>
              <a:rPr lang="en-US" dirty="0" smtClean="0"/>
              <a:t>Figure 14-6 NASA image of surface of sun showing magnetic fields.</a:t>
            </a:r>
            <a:endParaRPr lang="en-US" dirty="0"/>
          </a:p>
        </p:txBody>
      </p:sp>
    </p:spTree>
    <p:extLst>
      <p:ext uri="{BB962C8B-B14F-4D97-AF65-F5344CB8AC3E}">
        <p14:creationId xmlns:p14="http://schemas.microsoft.com/office/powerpoint/2010/main" val="4085660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FFC000"/>
                </a:solidFill>
                <a:ea typeface="+mj-ea"/>
                <a:cs typeface="+mj-cs"/>
              </a:rPr>
              <a:t>The Sun's Chromosphere </a:t>
            </a:r>
            <a:br>
              <a:rPr lang="en-US" dirty="0" smtClean="0">
                <a:solidFill>
                  <a:srgbClr val="FFC000"/>
                </a:solidFill>
                <a:ea typeface="+mj-ea"/>
                <a:cs typeface="+mj-cs"/>
              </a:rPr>
            </a:br>
            <a:r>
              <a:rPr lang="en-US" dirty="0" smtClean="0">
                <a:solidFill>
                  <a:srgbClr val="FFC000"/>
                </a:solidFill>
                <a:ea typeface="+mj-ea"/>
                <a:cs typeface="+mj-cs"/>
              </a:rPr>
              <a:t>and Corona</a:t>
            </a:r>
          </a:p>
        </p:txBody>
      </p:sp>
      <p:sp>
        <p:nvSpPr>
          <p:cNvPr id="2" name="TextBox 1"/>
          <p:cNvSpPr txBox="1"/>
          <p:nvPr/>
        </p:nvSpPr>
        <p:spPr>
          <a:xfrm>
            <a:off x="0" y="2045319"/>
            <a:ext cx="8737977" cy="369332"/>
          </a:xfrm>
          <a:prstGeom prst="rect">
            <a:avLst/>
          </a:prstGeom>
          <a:noFill/>
        </p:spPr>
        <p:txBody>
          <a:bodyPr wrap="none" rtlCol="0">
            <a:spAutoFit/>
          </a:bodyPr>
          <a:lstStyle/>
          <a:p>
            <a:r>
              <a:rPr lang="en-US" dirty="0" smtClean="0"/>
              <a:t>Figure 14-7 Image of the Sun’s chromosphere and corona (only visible during a total eclipse)</a:t>
            </a:r>
            <a:endParaRPr lang="en-US" dirty="0"/>
          </a:p>
        </p:txBody>
      </p:sp>
    </p:spTree>
    <p:extLst>
      <p:ext uri="{BB962C8B-B14F-4D97-AF65-F5344CB8AC3E}">
        <p14:creationId xmlns:p14="http://schemas.microsoft.com/office/powerpoint/2010/main" val="4123447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solidFill>
                  <a:srgbClr val="FFC000"/>
                </a:solidFill>
                <a:latin typeface="Calibri" charset="0"/>
              </a:rPr>
              <a:t>Earth</a:t>
            </a:r>
            <a:r>
              <a:rPr lang="ja-JP" altLang="en-US">
                <a:solidFill>
                  <a:srgbClr val="FFC000"/>
                </a:solidFill>
                <a:latin typeface="Calibri" charset="0"/>
              </a:rPr>
              <a:t>’</a:t>
            </a:r>
            <a:r>
              <a:rPr lang="en-US" altLang="ja-JP">
                <a:solidFill>
                  <a:srgbClr val="FFC000"/>
                </a:solidFill>
                <a:latin typeface="Calibri" charset="0"/>
              </a:rPr>
              <a:t>s Magnetic Field</a:t>
            </a:r>
            <a:endParaRPr lang="en-US">
              <a:solidFill>
                <a:srgbClr val="FFC000"/>
              </a:solidFill>
              <a:latin typeface="Calibri" charset="0"/>
            </a:endParaRPr>
          </a:p>
        </p:txBody>
      </p:sp>
      <p:sp>
        <p:nvSpPr>
          <p:cNvPr id="2" name="TextBox 1"/>
          <p:cNvSpPr txBox="1"/>
          <p:nvPr/>
        </p:nvSpPr>
        <p:spPr>
          <a:xfrm>
            <a:off x="370874" y="1775607"/>
            <a:ext cx="8337852" cy="369332"/>
          </a:xfrm>
          <a:prstGeom prst="rect">
            <a:avLst/>
          </a:prstGeom>
          <a:noFill/>
        </p:spPr>
        <p:txBody>
          <a:bodyPr wrap="none" rtlCol="0">
            <a:spAutoFit/>
          </a:bodyPr>
          <a:lstStyle/>
          <a:p>
            <a:r>
              <a:rPr lang="en-US" dirty="0" smtClean="0"/>
              <a:t>Figure 14-8a image of the magnetic field lines of the earth and the effects of solar wind.</a:t>
            </a:r>
            <a:endParaRPr lang="en-US" dirty="0"/>
          </a:p>
        </p:txBody>
      </p:sp>
    </p:spTree>
    <p:extLst>
      <p:ext uri="{BB962C8B-B14F-4D97-AF65-F5344CB8AC3E}">
        <p14:creationId xmlns:p14="http://schemas.microsoft.com/office/powerpoint/2010/main" val="683733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solidFill>
                  <a:srgbClr val="FFC000"/>
                </a:solidFill>
                <a:latin typeface="Calibri" charset="0"/>
              </a:rPr>
              <a:t>Northern Lights</a:t>
            </a:r>
          </a:p>
        </p:txBody>
      </p:sp>
      <p:sp>
        <p:nvSpPr>
          <p:cNvPr id="2" name="TextBox 1"/>
          <p:cNvSpPr txBox="1"/>
          <p:nvPr/>
        </p:nvSpPr>
        <p:spPr>
          <a:xfrm>
            <a:off x="359635" y="1809321"/>
            <a:ext cx="8327165" cy="646331"/>
          </a:xfrm>
          <a:prstGeom prst="rect">
            <a:avLst/>
          </a:prstGeom>
          <a:noFill/>
        </p:spPr>
        <p:txBody>
          <a:bodyPr wrap="square" rtlCol="0">
            <a:spAutoFit/>
          </a:bodyPr>
          <a:lstStyle/>
          <a:p>
            <a:r>
              <a:rPr lang="en-US" dirty="0" smtClean="0"/>
              <a:t>Figure 14-8b.  Image of the Northern Lights-these results from interaction of the solar wind with earth’s magnetic field</a:t>
            </a:r>
            <a:endParaRPr lang="en-US" dirty="0"/>
          </a:p>
        </p:txBody>
      </p:sp>
    </p:spTree>
    <p:extLst>
      <p:ext uri="{BB962C8B-B14F-4D97-AF65-F5344CB8AC3E}">
        <p14:creationId xmlns:p14="http://schemas.microsoft.com/office/powerpoint/2010/main" val="577013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solidFill>
                  <a:srgbClr val="FFC000"/>
                </a:solidFill>
                <a:latin typeface="Calibri" charset="0"/>
              </a:rPr>
              <a:t>The Science of Life</a:t>
            </a:r>
          </a:p>
        </p:txBody>
      </p:sp>
      <p:sp>
        <p:nvSpPr>
          <p:cNvPr id="31746" name="Content Placeholder 2"/>
          <p:cNvSpPr>
            <a:spLocks noGrp="1"/>
          </p:cNvSpPr>
          <p:nvPr>
            <p:ph idx="1"/>
          </p:nvPr>
        </p:nvSpPr>
        <p:spPr/>
        <p:txBody>
          <a:bodyPr/>
          <a:lstStyle/>
          <a:p>
            <a:pPr eaLnBrk="1" hangingPunct="1"/>
            <a:r>
              <a:rPr lang="en-US" dirty="0">
                <a:latin typeface="Calibri" charset="0"/>
              </a:rPr>
              <a:t>Why is the visible spectrum visible</a:t>
            </a:r>
            <a:r>
              <a:rPr lang="en-US" dirty="0" smtClean="0">
                <a:latin typeface="Calibri" charset="0"/>
              </a:rPr>
              <a:t>?</a:t>
            </a:r>
          </a:p>
          <a:p>
            <a:pPr eaLnBrk="1" hangingPunct="1"/>
            <a:r>
              <a:rPr lang="en-US" sz="2400" dirty="0" smtClean="0">
                <a:latin typeface="Calibri" charset="0"/>
              </a:rPr>
              <a:t>Figure 14-9:  Image of the peak energy output of the sun in the visible spectrum.</a:t>
            </a:r>
            <a:endParaRPr lang="en-US" sz="2400" dirty="0">
              <a:latin typeface="Calibri" charset="0"/>
            </a:endParaRPr>
          </a:p>
        </p:txBody>
      </p:sp>
    </p:spTree>
    <p:extLst>
      <p:ext uri="{BB962C8B-B14F-4D97-AF65-F5344CB8AC3E}">
        <p14:creationId xmlns:p14="http://schemas.microsoft.com/office/powerpoint/2010/main" val="314693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905000" y="228600"/>
            <a:ext cx="5638800" cy="1143000"/>
          </a:xfrm>
        </p:spPr>
        <p:txBody>
          <a:bodyPr>
            <a:normAutofit fontScale="90000"/>
          </a:bodyPr>
          <a:lstStyle/>
          <a:p>
            <a:pPr eaLnBrk="1" hangingPunct="1"/>
            <a:r>
              <a:rPr lang="en-US" sz="4000">
                <a:solidFill>
                  <a:srgbClr val="C00000"/>
                </a:solidFill>
                <a:latin typeface="Calibri" charset="0"/>
              </a:rPr>
              <a:t>The Sun</a:t>
            </a:r>
            <a:r>
              <a:rPr lang="ja-JP" altLang="en-US" sz="4000">
                <a:solidFill>
                  <a:srgbClr val="C00000"/>
                </a:solidFill>
                <a:latin typeface="Calibri" charset="0"/>
              </a:rPr>
              <a:t>’</a:t>
            </a:r>
            <a:r>
              <a:rPr lang="en-US" altLang="ja-JP" sz="4000">
                <a:solidFill>
                  <a:srgbClr val="C00000"/>
                </a:solidFill>
                <a:latin typeface="Calibri" charset="0"/>
              </a:rPr>
              <a:t>s Energy Source: Fusion</a:t>
            </a:r>
            <a:endParaRPr lang="en-US" sz="4000">
              <a:solidFill>
                <a:srgbClr val="C00000"/>
              </a:solidFill>
              <a:latin typeface="Calibri" charset="0"/>
            </a:endParaRPr>
          </a:p>
        </p:txBody>
      </p:sp>
      <p:sp>
        <p:nvSpPr>
          <p:cNvPr id="32770" name="Rectangle 3"/>
          <p:cNvSpPr>
            <a:spLocks noGrp="1" noChangeArrowheads="1"/>
          </p:cNvSpPr>
          <p:nvPr>
            <p:ph idx="1"/>
          </p:nvPr>
        </p:nvSpPr>
        <p:spPr/>
        <p:txBody>
          <a:bodyPr/>
          <a:lstStyle/>
          <a:p>
            <a:pPr marL="533400" indent="-533400" eaLnBrk="1" hangingPunct="1">
              <a:lnSpc>
                <a:spcPct val="90000"/>
              </a:lnSpc>
            </a:pPr>
            <a:r>
              <a:rPr lang="en-US">
                <a:latin typeface="Calibri" charset="0"/>
              </a:rPr>
              <a:t>Sun</a:t>
            </a:r>
            <a:r>
              <a:rPr lang="ja-JP" altLang="en-US">
                <a:latin typeface="Calibri" charset="0"/>
              </a:rPr>
              <a:t>’</a:t>
            </a:r>
            <a:r>
              <a:rPr lang="en-US" altLang="ja-JP">
                <a:latin typeface="Calibri" charset="0"/>
              </a:rPr>
              <a:t>s energy source</a:t>
            </a:r>
          </a:p>
          <a:p>
            <a:pPr marL="914400" lvl="1" indent="-457200" eaLnBrk="1" hangingPunct="1">
              <a:lnSpc>
                <a:spcPct val="90000"/>
              </a:lnSpc>
            </a:pPr>
            <a:r>
              <a:rPr lang="en-US">
                <a:latin typeface="Calibri" charset="0"/>
              </a:rPr>
              <a:t>Historical</a:t>
            </a:r>
          </a:p>
          <a:p>
            <a:pPr marL="914400" lvl="1" indent="-457200" eaLnBrk="1" hangingPunct="1">
              <a:lnSpc>
                <a:spcPct val="90000"/>
              </a:lnSpc>
            </a:pPr>
            <a:r>
              <a:rPr lang="en-US">
                <a:latin typeface="Calibri" charset="0"/>
              </a:rPr>
              <a:t>Current</a:t>
            </a:r>
          </a:p>
          <a:p>
            <a:pPr marL="1295400" lvl="2" indent="-381000" eaLnBrk="1" hangingPunct="1">
              <a:lnSpc>
                <a:spcPct val="90000"/>
              </a:lnSpc>
            </a:pPr>
            <a:r>
              <a:rPr lang="en-US">
                <a:latin typeface="Calibri" charset="0"/>
              </a:rPr>
              <a:t>Hydrogen</a:t>
            </a:r>
          </a:p>
        </p:txBody>
      </p:sp>
    </p:spTree>
    <p:extLst>
      <p:ext uri="{BB962C8B-B14F-4D97-AF65-F5344CB8AC3E}">
        <p14:creationId xmlns:p14="http://schemas.microsoft.com/office/powerpoint/2010/main" val="3704307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a:solidFill>
                  <a:srgbClr val="68AE22"/>
                </a:solidFill>
                <a:latin typeface="Calibri" charset="0"/>
              </a:rPr>
              <a:t>Chapter Outline</a:t>
            </a:r>
            <a:endParaRPr lang="en-US">
              <a:latin typeface="Calibri" charset="0"/>
            </a:endParaRPr>
          </a:p>
        </p:txBody>
      </p:sp>
      <p:sp>
        <p:nvSpPr>
          <p:cNvPr id="15362" name="Rectangle 3"/>
          <p:cNvSpPr>
            <a:spLocks noGrp="1" noChangeArrowheads="1"/>
          </p:cNvSpPr>
          <p:nvPr>
            <p:ph idx="1"/>
          </p:nvPr>
        </p:nvSpPr>
        <p:spPr/>
        <p:txBody>
          <a:bodyPr/>
          <a:lstStyle/>
          <a:p>
            <a:pPr eaLnBrk="1" hangingPunct="1"/>
            <a:r>
              <a:rPr lang="en-US">
                <a:solidFill>
                  <a:srgbClr val="0070C0"/>
                </a:solidFill>
                <a:latin typeface="Calibri" charset="0"/>
              </a:rPr>
              <a:t>The Nature of Stars</a:t>
            </a:r>
          </a:p>
          <a:p>
            <a:pPr eaLnBrk="1" hangingPunct="1"/>
            <a:r>
              <a:rPr lang="en-US">
                <a:solidFill>
                  <a:srgbClr val="0070C0"/>
                </a:solidFill>
                <a:latin typeface="Calibri" charset="0"/>
              </a:rPr>
              <a:t>The Anatomy of Stars</a:t>
            </a:r>
          </a:p>
          <a:p>
            <a:pPr eaLnBrk="1" hangingPunct="1"/>
            <a:r>
              <a:rPr lang="en-US">
                <a:solidFill>
                  <a:srgbClr val="0070C0"/>
                </a:solidFill>
                <a:latin typeface="Calibri" charset="0"/>
              </a:rPr>
              <a:t>The Variety of Stars</a:t>
            </a:r>
          </a:p>
          <a:p>
            <a:pPr eaLnBrk="1" hangingPunct="1"/>
            <a:r>
              <a:rPr lang="en-US">
                <a:solidFill>
                  <a:srgbClr val="0070C0"/>
                </a:solidFill>
                <a:latin typeface="Calibri" charset="0"/>
              </a:rPr>
              <a:t>The Life Cycles of Stars</a:t>
            </a:r>
          </a:p>
        </p:txBody>
      </p:sp>
    </p:spTree>
    <p:extLst>
      <p:ext uri="{BB962C8B-B14F-4D97-AF65-F5344CB8AC3E}">
        <p14:creationId xmlns:p14="http://schemas.microsoft.com/office/powerpoint/2010/main" val="1853348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solidFill>
                  <a:srgbClr val="C00000"/>
                </a:solidFill>
                <a:latin typeface="Calibri" charset="0"/>
              </a:rPr>
              <a:t>Fusion on the Sun – cont.</a:t>
            </a:r>
          </a:p>
        </p:txBody>
      </p:sp>
      <p:sp>
        <p:nvSpPr>
          <p:cNvPr id="33794" name="Content Placeholder 2"/>
          <p:cNvSpPr>
            <a:spLocks noGrp="1"/>
          </p:cNvSpPr>
          <p:nvPr>
            <p:ph idx="1"/>
          </p:nvPr>
        </p:nvSpPr>
        <p:spPr/>
        <p:txBody>
          <a:bodyPr/>
          <a:lstStyle/>
          <a:p>
            <a:pPr marL="533400" indent="-533400" eaLnBrk="1" hangingPunct="1">
              <a:lnSpc>
                <a:spcPct val="90000"/>
              </a:lnSpc>
            </a:pPr>
            <a:r>
              <a:rPr lang="en-US">
                <a:latin typeface="Calibri" charset="0"/>
              </a:rPr>
              <a:t>Fusion</a:t>
            </a:r>
          </a:p>
          <a:p>
            <a:pPr marL="914400" lvl="1" indent="-457200" eaLnBrk="1" hangingPunct="1">
              <a:lnSpc>
                <a:spcPct val="90000"/>
              </a:lnSpc>
            </a:pPr>
            <a:r>
              <a:rPr lang="en-US">
                <a:latin typeface="Calibri" charset="0"/>
              </a:rPr>
              <a:t>3-steps-hydrogen burning</a:t>
            </a:r>
          </a:p>
          <a:p>
            <a:pPr marL="1295400" lvl="2" indent="-381000" eaLnBrk="1" hangingPunct="1">
              <a:lnSpc>
                <a:spcPct val="90000"/>
              </a:lnSpc>
              <a:buFontTx/>
              <a:buAutoNum type="arabicParenR"/>
            </a:pPr>
            <a:r>
              <a:rPr lang="en-US" i="1">
                <a:latin typeface="Calibri" charset="0"/>
              </a:rPr>
              <a:t>P + P</a:t>
            </a:r>
            <a:r>
              <a:rPr lang="en-US">
                <a:latin typeface="Calibri" charset="0"/>
              </a:rPr>
              <a:t> </a:t>
            </a:r>
            <a:r>
              <a:rPr lang="en-US">
                <a:latin typeface="Calibri" charset="0"/>
                <a:sym typeface="Wingdings" charset="0"/>
              </a:rPr>
              <a:t> </a:t>
            </a:r>
            <a:r>
              <a:rPr lang="en-US" i="1">
                <a:latin typeface="Calibri" charset="0"/>
                <a:sym typeface="Wingdings" charset="0"/>
              </a:rPr>
              <a:t>D</a:t>
            </a:r>
            <a:r>
              <a:rPr lang="en-US">
                <a:latin typeface="Calibri" charset="0"/>
                <a:sym typeface="Wingdings" charset="0"/>
              </a:rPr>
              <a:t> + </a:t>
            </a:r>
            <a:r>
              <a:rPr lang="en-US" i="1">
                <a:latin typeface="Calibri" charset="0"/>
                <a:sym typeface="Wingdings" charset="0"/>
              </a:rPr>
              <a:t>e</a:t>
            </a:r>
            <a:r>
              <a:rPr lang="en-US" baseline="30000">
                <a:latin typeface="Calibri" charset="0"/>
                <a:sym typeface="Wingdings" charset="0"/>
              </a:rPr>
              <a:t>+</a:t>
            </a:r>
            <a:r>
              <a:rPr lang="en-US">
                <a:latin typeface="Calibri" charset="0"/>
                <a:sym typeface="Wingdings" charset="0"/>
              </a:rPr>
              <a:t> + neutrino + energy</a:t>
            </a:r>
          </a:p>
          <a:p>
            <a:pPr marL="1295400" lvl="2" indent="-381000" eaLnBrk="1" hangingPunct="1">
              <a:lnSpc>
                <a:spcPct val="90000"/>
              </a:lnSpc>
              <a:buFontTx/>
              <a:buAutoNum type="arabicParenR"/>
            </a:pPr>
            <a:r>
              <a:rPr lang="en-US" i="1">
                <a:latin typeface="Calibri" charset="0"/>
              </a:rPr>
              <a:t>D + P</a:t>
            </a:r>
            <a:r>
              <a:rPr lang="en-US">
                <a:latin typeface="Calibri" charset="0"/>
              </a:rPr>
              <a:t> </a:t>
            </a:r>
            <a:r>
              <a:rPr lang="en-US">
                <a:latin typeface="Calibri" charset="0"/>
                <a:sym typeface="Wingdings" charset="0"/>
              </a:rPr>
              <a:t> </a:t>
            </a:r>
            <a:r>
              <a:rPr lang="en-US" baseline="30000">
                <a:latin typeface="Calibri" charset="0"/>
                <a:sym typeface="Wingdings" charset="0"/>
              </a:rPr>
              <a:t>3</a:t>
            </a:r>
            <a:r>
              <a:rPr lang="en-US">
                <a:latin typeface="Calibri" charset="0"/>
                <a:sym typeface="Wingdings" charset="0"/>
              </a:rPr>
              <a:t>He + photon + energy</a:t>
            </a:r>
          </a:p>
          <a:p>
            <a:pPr marL="1295400" lvl="2" indent="-381000" eaLnBrk="1" hangingPunct="1">
              <a:lnSpc>
                <a:spcPct val="90000"/>
              </a:lnSpc>
              <a:buFontTx/>
              <a:buAutoNum type="arabicParenR"/>
            </a:pPr>
            <a:r>
              <a:rPr lang="en-US" baseline="30000">
                <a:latin typeface="Calibri" charset="0"/>
                <a:sym typeface="Wingdings" charset="0"/>
              </a:rPr>
              <a:t>3</a:t>
            </a:r>
            <a:r>
              <a:rPr lang="en-US">
                <a:latin typeface="Calibri" charset="0"/>
                <a:sym typeface="Wingdings" charset="0"/>
              </a:rPr>
              <a:t>He + </a:t>
            </a:r>
            <a:r>
              <a:rPr lang="en-US" baseline="30000">
                <a:latin typeface="Calibri" charset="0"/>
                <a:sym typeface="Wingdings" charset="0"/>
              </a:rPr>
              <a:t>3</a:t>
            </a:r>
            <a:r>
              <a:rPr lang="en-US">
                <a:latin typeface="Calibri" charset="0"/>
                <a:sym typeface="Wingdings" charset="0"/>
              </a:rPr>
              <a:t>He </a:t>
            </a:r>
            <a:r>
              <a:rPr lang="en-US" baseline="30000">
                <a:latin typeface="Calibri" charset="0"/>
                <a:sym typeface="Wingdings" charset="0"/>
              </a:rPr>
              <a:t>4</a:t>
            </a:r>
            <a:r>
              <a:rPr lang="en-US">
                <a:latin typeface="Calibri" charset="0"/>
                <a:sym typeface="Wingdings" charset="0"/>
              </a:rPr>
              <a:t>He + 2protons + photon + energy</a:t>
            </a:r>
            <a:endParaRPr lang="en-US">
              <a:latin typeface="Calibri" charset="0"/>
            </a:endParaRPr>
          </a:p>
          <a:p>
            <a:pPr marL="533400" indent="-533400" eaLnBrk="1" hangingPunct="1">
              <a:lnSpc>
                <a:spcPct val="90000"/>
              </a:lnSpc>
            </a:pPr>
            <a:r>
              <a:rPr lang="en-US">
                <a:latin typeface="Calibri" charset="0"/>
              </a:rPr>
              <a:t>Life expectancy</a:t>
            </a:r>
          </a:p>
          <a:p>
            <a:pPr marL="914400" lvl="1" indent="-457200" eaLnBrk="1" hangingPunct="1">
              <a:lnSpc>
                <a:spcPct val="90000"/>
              </a:lnSpc>
            </a:pPr>
            <a:r>
              <a:rPr lang="en-US">
                <a:latin typeface="Calibri" charset="0"/>
              </a:rPr>
              <a:t>11 billion years</a:t>
            </a:r>
          </a:p>
          <a:p>
            <a:pPr marL="533400" indent="-533400" eaLnBrk="1" hangingPunct="1"/>
            <a:endParaRPr lang="en-US">
              <a:latin typeface="Calibri" charset="0"/>
            </a:endParaRPr>
          </a:p>
        </p:txBody>
      </p:sp>
    </p:spTree>
    <p:extLst>
      <p:ext uri="{BB962C8B-B14F-4D97-AF65-F5344CB8AC3E}">
        <p14:creationId xmlns:p14="http://schemas.microsoft.com/office/powerpoint/2010/main" val="297248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FFC000"/>
                </a:solidFill>
                <a:ea typeface="+mj-ea"/>
                <a:cs typeface="+mj-cs"/>
              </a:rPr>
              <a:t>The Ongoing Process </a:t>
            </a:r>
            <a:br>
              <a:rPr lang="en-US" dirty="0" smtClean="0">
                <a:solidFill>
                  <a:srgbClr val="FFC000"/>
                </a:solidFill>
                <a:ea typeface="+mj-ea"/>
                <a:cs typeface="+mj-cs"/>
              </a:rPr>
            </a:br>
            <a:r>
              <a:rPr lang="en-US" dirty="0" smtClean="0">
                <a:solidFill>
                  <a:srgbClr val="FFC000"/>
                </a:solidFill>
                <a:ea typeface="+mj-ea"/>
                <a:cs typeface="+mj-cs"/>
              </a:rPr>
              <a:t>of Science</a:t>
            </a:r>
          </a:p>
        </p:txBody>
      </p:sp>
      <p:sp>
        <p:nvSpPr>
          <p:cNvPr id="34818" name="Content Placeholder 2"/>
          <p:cNvSpPr>
            <a:spLocks noGrp="1"/>
          </p:cNvSpPr>
          <p:nvPr>
            <p:ph idx="1"/>
          </p:nvPr>
        </p:nvSpPr>
        <p:spPr>
          <a:xfrm>
            <a:off x="457200" y="1143000"/>
            <a:ext cx="8229600" cy="4525963"/>
          </a:xfrm>
        </p:spPr>
        <p:txBody>
          <a:bodyPr/>
          <a:lstStyle/>
          <a:p>
            <a:pPr eaLnBrk="1" hangingPunct="1"/>
            <a:r>
              <a:rPr lang="en-US" dirty="0">
                <a:latin typeface="Calibri" charset="0"/>
              </a:rPr>
              <a:t>Super neutrino </a:t>
            </a:r>
            <a:r>
              <a:rPr lang="en-US" dirty="0" smtClean="0">
                <a:latin typeface="Calibri" charset="0"/>
              </a:rPr>
              <a:t>detector</a:t>
            </a:r>
          </a:p>
          <a:p>
            <a:pPr eaLnBrk="1" hangingPunct="1"/>
            <a:r>
              <a:rPr lang="en-US" sz="3600" dirty="0" smtClean="0">
                <a:latin typeface="Calibri" charset="0"/>
              </a:rPr>
              <a:t>Figure 14-10:  Image of the Super </a:t>
            </a:r>
            <a:r>
              <a:rPr lang="en-US" sz="3600" dirty="0" err="1" smtClean="0">
                <a:latin typeface="Calibri" charset="0"/>
              </a:rPr>
              <a:t>Kamiokande</a:t>
            </a:r>
            <a:r>
              <a:rPr lang="en-US" sz="3600" dirty="0" smtClean="0">
                <a:latin typeface="Calibri" charset="0"/>
              </a:rPr>
              <a:t> neutrino detector.</a:t>
            </a:r>
            <a:endParaRPr lang="en-US" sz="3600" dirty="0">
              <a:latin typeface="Calibri" charset="0"/>
            </a:endParaRPr>
          </a:p>
        </p:txBody>
      </p:sp>
    </p:spTree>
    <p:extLst>
      <p:ext uri="{BB962C8B-B14F-4D97-AF65-F5344CB8AC3E}">
        <p14:creationId xmlns:p14="http://schemas.microsoft.com/office/powerpoint/2010/main" val="2390335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a:solidFill>
                  <a:srgbClr val="FFC000"/>
                </a:solidFill>
                <a:latin typeface="Calibri" charset="0"/>
              </a:rPr>
              <a:t>The IceCube Lab</a:t>
            </a:r>
          </a:p>
        </p:txBody>
      </p:sp>
      <p:sp>
        <p:nvSpPr>
          <p:cNvPr id="2" name="TextBox 1"/>
          <p:cNvSpPr txBox="1"/>
          <p:nvPr/>
        </p:nvSpPr>
        <p:spPr>
          <a:xfrm>
            <a:off x="505737" y="1955415"/>
            <a:ext cx="7563573" cy="646331"/>
          </a:xfrm>
          <a:prstGeom prst="rect">
            <a:avLst/>
          </a:prstGeom>
          <a:noFill/>
        </p:spPr>
        <p:txBody>
          <a:bodyPr wrap="square" rtlCol="0">
            <a:spAutoFit/>
          </a:bodyPr>
          <a:lstStyle/>
          <a:p>
            <a:r>
              <a:rPr lang="en-US" dirty="0" smtClean="0"/>
              <a:t>Figure 14-11:  Image of Ice Cube lab which has detectors for light given off by interacting neutrinos.</a:t>
            </a:r>
            <a:endParaRPr lang="en-US" dirty="0"/>
          </a:p>
        </p:txBody>
      </p:sp>
    </p:spTree>
    <p:extLst>
      <p:ext uri="{BB962C8B-B14F-4D97-AF65-F5344CB8AC3E}">
        <p14:creationId xmlns:p14="http://schemas.microsoft.com/office/powerpoint/2010/main" val="75026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a:spLocks noGrp="1"/>
          </p:cNvSpPr>
          <p:nvPr>
            <p:ph idx="1"/>
          </p:nvPr>
        </p:nvSpPr>
        <p:spPr/>
        <p:txBody>
          <a:bodyPr/>
          <a:lstStyle/>
          <a:p>
            <a:pPr marL="0" indent="0" algn="ctr" eaLnBrk="1" hangingPunct="1">
              <a:buFont typeface="Arial" charset="0"/>
              <a:buNone/>
            </a:pPr>
            <a:endParaRPr lang="en-US" sz="4000">
              <a:latin typeface="Calibri" charset="0"/>
            </a:endParaRPr>
          </a:p>
          <a:p>
            <a:pPr marL="0" indent="0" algn="ctr" eaLnBrk="1" hangingPunct="1">
              <a:buFont typeface="Arial" charset="0"/>
              <a:buNone/>
            </a:pPr>
            <a:r>
              <a:rPr lang="en-US" sz="4400">
                <a:solidFill>
                  <a:srgbClr val="0070C0"/>
                </a:solidFill>
                <a:latin typeface="Calibri" charset="0"/>
              </a:rPr>
              <a:t>The Variety of Stars</a:t>
            </a:r>
          </a:p>
        </p:txBody>
      </p:sp>
    </p:spTree>
    <p:extLst>
      <p:ext uri="{BB962C8B-B14F-4D97-AF65-F5344CB8AC3E}">
        <p14:creationId xmlns:p14="http://schemas.microsoft.com/office/powerpoint/2010/main" val="1816173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a:solidFill>
                  <a:srgbClr val="0070C0"/>
                </a:solidFill>
                <a:latin typeface="Calibri" charset="0"/>
              </a:rPr>
              <a:t>The Variety of Stars</a:t>
            </a:r>
          </a:p>
        </p:txBody>
      </p:sp>
      <p:sp>
        <p:nvSpPr>
          <p:cNvPr id="25603" name="Rectangle 3"/>
          <p:cNvSpPr>
            <a:spLocks noGrp="1" noChangeArrowheads="1"/>
          </p:cNvSpPr>
          <p:nvPr>
            <p:ph idx="1"/>
          </p:nvPr>
        </p:nvSpPr>
        <p:spPr>
          <a:xfrm>
            <a:off x="457200" y="1600200"/>
            <a:ext cx="8229600" cy="4876800"/>
          </a:xfrm>
        </p:spPr>
        <p:txBody>
          <a:bodyPr rtlCol="0">
            <a:normAutofit lnSpcReduction="10000"/>
          </a:bodyPr>
          <a:lstStyle/>
          <a:p>
            <a:pPr eaLnBrk="1" fontAlgn="auto" hangingPunct="1">
              <a:lnSpc>
                <a:spcPct val="90000"/>
              </a:lnSpc>
              <a:spcAft>
                <a:spcPts val="0"/>
              </a:spcAft>
              <a:buFont typeface="Arial" pitchFamily="34" charset="0"/>
              <a:buChar char="•"/>
              <a:defRPr/>
            </a:pPr>
            <a:r>
              <a:rPr lang="en-US" smtClean="0">
                <a:ea typeface="+mn-ea"/>
                <a:cs typeface="+mn-cs"/>
              </a:rPr>
              <a:t>Differences</a:t>
            </a:r>
          </a:p>
          <a:p>
            <a:pPr lvl="1" eaLnBrk="1" fontAlgn="auto" hangingPunct="1">
              <a:lnSpc>
                <a:spcPct val="90000"/>
              </a:lnSpc>
              <a:spcAft>
                <a:spcPts val="0"/>
              </a:spcAft>
              <a:buFont typeface="Arial" pitchFamily="34" charset="0"/>
              <a:buChar char="–"/>
              <a:defRPr/>
            </a:pPr>
            <a:r>
              <a:rPr lang="en-US" smtClean="0">
                <a:ea typeface="+mn-ea"/>
              </a:rPr>
              <a:t>Color</a:t>
            </a:r>
          </a:p>
          <a:p>
            <a:pPr lvl="1" eaLnBrk="1" fontAlgn="auto" hangingPunct="1">
              <a:lnSpc>
                <a:spcPct val="90000"/>
              </a:lnSpc>
              <a:spcAft>
                <a:spcPts val="0"/>
              </a:spcAft>
              <a:buFont typeface="Arial" pitchFamily="34" charset="0"/>
              <a:buChar char="–"/>
              <a:defRPr/>
            </a:pPr>
            <a:r>
              <a:rPr lang="en-US" smtClean="0">
                <a:ea typeface="+mn-ea"/>
              </a:rPr>
              <a:t>Brightness</a:t>
            </a:r>
          </a:p>
          <a:p>
            <a:pPr lvl="2" eaLnBrk="1" fontAlgn="auto" hangingPunct="1">
              <a:lnSpc>
                <a:spcPct val="90000"/>
              </a:lnSpc>
              <a:spcAft>
                <a:spcPts val="0"/>
              </a:spcAft>
              <a:buFont typeface="Arial" pitchFamily="34" charset="0"/>
              <a:buChar char="•"/>
              <a:defRPr/>
            </a:pPr>
            <a:r>
              <a:rPr lang="en-US" smtClean="0">
                <a:ea typeface="+mn-ea"/>
              </a:rPr>
              <a:t>Distance </a:t>
            </a:r>
          </a:p>
          <a:p>
            <a:pPr lvl="2" eaLnBrk="1" fontAlgn="auto" hangingPunct="1">
              <a:lnSpc>
                <a:spcPct val="90000"/>
              </a:lnSpc>
              <a:spcAft>
                <a:spcPts val="0"/>
              </a:spcAft>
              <a:buFont typeface="Arial" pitchFamily="34" charset="0"/>
              <a:buChar char="•"/>
              <a:defRPr/>
            </a:pPr>
            <a:r>
              <a:rPr lang="en-US" smtClean="0">
                <a:ea typeface="+mn-ea"/>
              </a:rPr>
              <a:t>Absolute brightness</a:t>
            </a:r>
          </a:p>
          <a:p>
            <a:pPr lvl="3" eaLnBrk="1" fontAlgn="auto" hangingPunct="1">
              <a:lnSpc>
                <a:spcPct val="90000"/>
              </a:lnSpc>
              <a:spcAft>
                <a:spcPts val="0"/>
              </a:spcAft>
              <a:buFont typeface="Arial" pitchFamily="34" charset="0"/>
              <a:buChar char="–"/>
              <a:defRPr/>
            </a:pPr>
            <a:r>
              <a:rPr lang="en-US" sz="2200" smtClean="0">
                <a:ea typeface="+mn-ea"/>
              </a:rPr>
              <a:t>Energy output</a:t>
            </a:r>
          </a:p>
          <a:p>
            <a:pPr lvl="3" eaLnBrk="1" fontAlgn="auto" hangingPunct="1">
              <a:lnSpc>
                <a:spcPct val="90000"/>
              </a:lnSpc>
              <a:spcAft>
                <a:spcPts val="0"/>
              </a:spcAft>
              <a:buFont typeface="Arial" pitchFamily="34" charset="0"/>
              <a:buChar char="–"/>
              <a:defRPr/>
            </a:pPr>
            <a:r>
              <a:rPr lang="en-US" sz="2200" smtClean="0">
                <a:ea typeface="+mn-ea"/>
              </a:rPr>
              <a:t>Luminosity</a:t>
            </a:r>
          </a:p>
          <a:p>
            <a:pPr lvl="2" eaLnBrk="1" fontAlgn="auto" hangingPunct="1">
              <a:lnSpc>
                <a:spcPct val="90000"/>
              </a:lnSpc>
              <a:spcAft>
                <a:spcPts val="0"/>
              </a:spcAft>
              <a:buFont typeface="Arial" pitchFamily="34" charset="0"/>
              <a:buChar char="•"/>
              <a:defRPr/>
            </a:pPr>
            <a:r>
              <a:rPr lang="en-US" smtClean="0">
                <a:ea typeface="+mn-ea"/>
              </a:rPr>
              <a:t>Apparent brightness</a:t>
            </a:r>
          </a:p>
          <a:p>
            <a:pPr eaLnBrk="1" fontAlgn="auto" hangingPunct="1">
              <a:lnSpc>
                <a:spcPct val="90000"/>
              </a:lnSpc>
              <a:spcAft>
                <a:spcPts val="0"/>
              </a:spcAft>
              <a:buFont typeface="Arial" pitchFamily="34" charset="0"/>
              <a:buChar char="•"/>
              <a:defRPr/>
            </a:pPr>
            <a:r>
              <a:rPr lang="en-US" smtClean="0">
                <a:ea typeface="+mn-ea"/>
                <a:cs typeface="+mn-cs"/>
              </a:rPr>
              <a:t>Behavior</a:t>
            </a:r>
          </a:p>
          <a:p>
            <a:pPr lvl="1" eaLnBrk="1" fontAlgn="auto" hangingPunct="1">
              <a:lnSpc>
                <a:spcPct val="90000"/>
              </a:lnSpc>
              <a:spcAft>
                <a:spcPts val="0"/>
              </a:spcAft>
              <a:buFont typeface="Arial" pitchFamily="34" charset="0"/>
              <a:buChar char="–"/>
              <a:defRPr/>
            </a:pPr>
            <a:r>
              <a:rPr lang="en-US" smtClean="0">
                <a:ea typeface="+mn-ea"/>
              </a:rPr>
              <a:t>Total mass</a:t>
            </a:r>
          </a:p>
          <a:p>
            <a:pPr lvl="1" eaLnBrk="1" fontAlgn="auto" hangingPunct="1">
              <a:lnSpc>
                <a:spcPct val="90000"/>
              </a:lnSpc>
              <a:spcAft>
                <a:spcPts val="0"/>
              </a:spcAft>
              <a:buFont typeface="Arial" pitchFamily="34" charset="0"/>
              <a:buChar char="–"/>
              <a:defRPr/>
            </a:pPr>
            <a:r>
              <a:rPr lang="en-US" smtClean="0">
                <a:ea typeface="+mn-ea"/>
              </a:rPr>
              <a:t>Age</a:t>
            </a:r>
          </a:p>
        </p:txBody>
      </p:sp>
    </p:spTree>
    <p:extLst>
      <p:ext uri="{BB962C8B-B14F-4D97-AF65-F5344CB8AC3E}">
        <p14:creationId xmlns:p14="http://schemas.microsoft.com/office/powerpoint/2010/main" val="4293594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1143000"/>
          </a:xfrm>
        </p:spPr>
        <p:txBody>
          <a:bodyPr rtlCol="0">
            <a:normAutofit fontScale="90000"/>
          </a:bodyPr>
          <a:lstStyle/>
          <a:p>
            <a:pPr eaLnBrk="1" fontAlgn="auto" hangingPunct="1">
              <a:spcAft>
                <a:spcPts val="0"/>
              </a:spcAft>
              <a:defRPr/>
            </a:pPr>
            <a:r>
              <a:rPr lang="en-US" dirty="0" smtClean="0">
                <a:solidFill>
                  <a:srgbClr val="C00000"/>
                </a:solidFill>
                <a:ea typeface="+mj-ea"/>
                <a:cs typeface="+mj-cs"/>
              </a:rPr>
              <a:t>The Astronomical </a:t>
            </a:r>
            <a:br>
              <a:rPr lang="en-US" dirty="0" smtClean="0">
                <a:solidFill>
                  <a:srgbClr val="C00000"/>
                </a:solidFill>
                <a:ea typeface="+mj-ea"/>
                <a:cs typeface="+mj-cs"/>
              </a:rPr>
            </a:br>
            <a:r>
              <a:rPr lang="en-US" dirty="0" smtClean="0">
                <a:solidFill>
                  <a:srgbClr val="C00000"/>
                </a:solidFill>
                <a:ea typeface="+mj-ea"/>
                <a:cs typeface="+mj-cs"/>
              </a:rPr>
              <a:t>Distance Scale</a:t>
            </a:r>
          </a:p>
        </p:txBody>
      </p:sp>
      <p:sp>
        <p:nvSpPr>
          <p:cNvPr id="38914" name="Rectangle 3"/>
          <p:cNvSpPr>
            <a:spLocks noGrp="1" noChangeArrowheads="1"/>
          </p:cNvSpPr>
          <p:nvPr>
            <p:ph idx="1"/>
          </p:nvPr>
        </p:nvSpPr>
        <p:spPr/>
        <p:txBody>
          <a:bodyPr/>
          <a:lstStyle/>
          <a:p>
            <a:pPr eaLnBrk="1" hangingPunct="1"/>
            <a:r>
              <a:rPr lang="en-US">
                <a:latin typeface="Calibri" charset="0"/>
              </a:rPr>
              <a:t>Time</a:t>
            </a:r>
          </a:p>
          <a:p>
            <a:pPr lvl="1" eaLnBrk="1" hangingPunct="1"/>
            <a:r>
              <a:rPr lang="en-US">
                <a:latin typeface="Calibri" charset="0"/>
              </a:rPr>
              <a:t>Light-years</a:t>
            </a:r>
          </a:p>
          <a:p>
            <a:pPr eaLnBrk="1" hangingPunct="1"/>
            <a:r>
              <a:rPr lang="en-US">
                <a:latin typeface="Calibri" charset="0"/>
              </a:rPr>
              <a:t>Measurement</a:t>
            </a:r>
          </a:p>
          <a:p>
            <a:pPr lvl="1" eaLnBrk="1" hangingPunct="1"/>
            <a:r>
              <a:rPr lang="en-US">
                <a:latin typeface="Calibri" charset="0"/>
              </a:rPr>
              <a:t>Triangulation</a:t>
            </a:r>
          </a:p>
          <a:p>
            <a:pPr lvl="1" eaLnBrk="1" hangingPunct="1"/>
            <a:r>
              <a:rPr lang="en-US">
                <a:latin typeface="Calibri" charset="0"/>
              </a:rPr>
              <a:t>Cepheid variable</a:t>
            </a:r>
          </a:p>
          <a:p>
            <a:pPr eaLnBrk="1" hangingPunct="1"/>
            <a:endParaRPr lang="en-US">
              <a:latin typeface="Calibri" charset="0"/>
            </a:endParaRPr>
          </a:p>
        </p:txBody>
      </p:sp>
    </p:spTree>
    <p:extLst>
      <p:ext uri="{BB962C8B-B14F-4D97-AF65-F5344CB8AC3E}">
        <p14:creationId xmlns:p14="http://schemas.microsoft.com/office/powerpoint/2010/main" val="3703410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FFC000"/>
                </a:solidFill>
                <a:ea typeface="+mj-ea"/>
                <a:cs typeface="+mj-cs"/>
              </a:rPr>
              <a:t>The Triangulation of </a:t>
            </a:r>
            <a:br>
              <a:rPr lang="en-US" dirty="0" smtClean="0">
                <a:solidFill>
                  <a:srgbClr val="FFC000"/>
                </a:solidFill>
                <a:ea typeface="+mj-ea"/>
                <a:cs typeface="+mj-cs"/>
              </a:rPr>
            </a:br>
            <a:r>
              <a:rPr lang="en-US" dirty="0" smtClean="0">
                <a:solidFill>
                  <a:srgbClr val="FFC000"/>
                </a:solidFill>
                <a:ea typeface="+mj-ea"/>
                <a:cs typeface="+mj-cs"/>
              </a:rPr>
              <a:t>Stellar Distances</a:t>
            </a:r>
          </a:p>
        </p:txBody>
      </p:sp>
      <p:sp>
        <p:nvSpPr>
          <p:cNvPr id="2" name="TextBox 1"/>
          <p:cNvSpPr txBox="1"/>
          <p:nvPr/>
        </p:nvSpPr>
        <p:spPr>
          <a:xfrm>
            <a:off x="854133" y="2112746"/>
            <a:ext cx="7327562" cy="646331"/>
          </a:xfrm>
          <a:prstGeom prst="rect">
            <a:avLst/>
          </a:prstGeom>
          <a:noFill/>
        </p:spPr>
        <p:txBody>
          <a:bodyPr wrap="square" rtlCol="0">
            <a:spAutoFit/>
          </a:bodyPr>
          <a:lstStyle/>
          <a:p>
            <a:r>
              <a:rPr lang="en-US" dirty="0" smtClean="0"/>
              <a:t>Figure 14-12:  Image showing how to determine the distance to a planet using triangulation. </a:t>
            </a:r>
            <a:endParaRPr lang="en-US" dirty="0"/>
          </a:p>
        </p:txBody>
      </p:sp>
    </p:spTree>
    <p:extLst>
      <p:ext uri="{BB962C8B-B14F-4D97-AF65-F5344CB8AC3E}">
        <p14:creationId xmlns:p14="http://schemas.microsoft.com/office/powerpoint/2010/main" val="2279604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solidFill>
                  <a:srgbClr val="FFC000"/>
                </a:solidFill>
                <a:latin typeface="Calibri" charset="0"/>
              </a:rPr>
              <a:t>Cannon and Leavitt</a:t>
            </a:r>
          </a:p>
        </p:txBody>
      </p:sp>
      <p:sp>
        <p:nvSpPr>
          <p:cNvPr id="2" name="TextBox 1"/>
          <p:cNvSpPr txBox="1"/>
          <p:nvPr/>
        </p:nvSpPr>
        <p:spPr>
          <a:xfrm>
            <a:off x="752986" y="1550846"/>
            <a:ext cx="7012882" cy="2031325"/>
          </a:xfrm>
          <a:prstGeom prst="rect">
            <a:avLst/>
          </a:prstGeom>
          <a:noFill/>
        </p:spPr>
        <p:txBody>
          <a:bodyPr wrap="square" rtlCol="0">
            <a:spAutoFit/>
          </a:bodyPr>
          <a:lstStyle/>
          <a:p>
            <a:r>
              <a:rPr lang="en-US" dirty="0" smtClean="0"/>
              <a:t>Figure 14-13:  Image of Henrietta Leavitt and Annie Cannon, astronomers who demonstrated that Cepheid variable starts undergo a brightening and dimming cycle with regular periodicity.  This permitted the determination of the total amount of energy emitted by the star which when compared to the amount of energy detected on earth allowed for the determination of the distance to the star.  Cepheid variable starts were first observed in the constellation </a:t>
            </a:r>
            <a:r>
              <a:rPr lang="en-US" dirty="0" err="1" smtClean="0"/>
              <a:t>Cepheus</a:t>
            </a:r>
            <a:r>
              <a:rPr lang="en-US" dirty="0" smtClean="0"/>
              <a:t>.  </a:t>
            </a:r>
            <a:endParaRPr lang="en-US" dirty="0"/>
          </a:p>
        </p:txBody>
      </p:sp>
    </p:spTree>
    <p:extLst>
      <p:ext uri="{BB962C8B-B14F-4D97-AF65-F5344CB8AC3E}">
        <p14:creationId xmlns:p14="http://schemas.microsoft.com/office/powerpoint/2010/main" val="4073100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smtClean="0">
                <a:solidFill>
                  <a:srgbClr val="C00000"/>
                </a:solidFill>
                <a:ea typeface="+mj-ea"/>
                <a:cs typeface="+mj-cs"/>
              </a:rPr>
              <a:t>The </a:t>
            </a:r>
            <a:r>
              <a:rPr lang="en-US" dirty="0" err="1" smtClean="0">
                <a:solidFill>
                  <a:srgbClr val="C00000"/>
                </a:solidFill>
                <a:ea typeface="+mj-ea"/>
                <a:cs typeface="+mj-cs"/>
              </a:rPr>
              <a:t>Hertzsprung-Russel</a:t>
            </a:r>
            <a:r>
              <a:rPr lang="en-US" dirty="0" smtClean="0">
                <a:solidFill>
                  <a:srgbClr val="C00000"/>
                </a:solidFill>
                <a:ea typeface="+mj-ea"/>
                <a:cs typeface="+mj-cs"/>
              </a:rPr>
              <a:t> </a:t>
            </a:r>
            <a:br>
              <a:rPr lang="en-US" dirty="0" smtClean="0">
                <a:solidFill>
                  <a:srgbClr val="C00000"/>
                </a:solidFill>
                <a:ea typeface="+mj-ea"/>
                <a:cs typeface="+mj-cs"/>
              </a:rPr>
            </a:br>
            <a:r>
              <a:rPr lang="en-US" dirty="0" smtClean="0">
                <a:solidFill>
                  <a:srgbClr val="C00000"/>
                </a:solidFill>
                <a:ea typeface="+mj-ea"/>
                <a:cs typeface="+mj-cs"/>
              </a:rPr>
              <a:t>Diagram</a:t>
            </a:r>
          </a:p>
        </p:txBody>
      </p:sp>
      <p:sp>
        <p:nvSpPr>
          <p:cNvPr id="41986" name="Rectangle 3"/>
          <p:cNvSpPr>
            <a:spLocks noGrp="1" noChangeArrowheads="1"/>
          </p:cNvSpPr>
          <p:nvPr>
            <p:ph idx="1"/>
          </p:nvPr>
        </p:nvSpPr>
        <p:spPr>
          <a:xfrm>
            <a:off x="152400" y="1219200"/>
            <a:ext cx="8229600" cy="4525963"/>
          </a:xfrm>
        </p:spPr>
        <p:txBody>
          <a:bodyPr/>
          <a:lstStyle/>
          <a:p>
            <a:pPr eaLnBrk="1" hangingPunct="1"/>
            <a:r>
              <a:rPr lang="en-US">
                <a:latin typeface="Calibri" charset="0"/>
              </a:rPr>
              <a:t>Star groupings</a:t>
            </a:r>
          </a:p>
          <a:p>
            <a:pPr lvl="1" eaLnBrk="1" hangingPunct="1"/>
            <a:r>
              <a:rPr lang="en-US">
                <a:latin typeface="Calibri" charset="0"/>
              </a:rPr>
              <a:t>Main-sequence stars</a:t>
            </a:r>
          </a:p>
          <a:p>
            <a:pPr lvl="1" eaLnBrk="1" hangingPunct="1"/>
            <a:r>
              <a:rPr lang="en-US">
                <a:latin typeface="Calibri" charset="0"/>
              </a:rPr>
              <a:t>Red giants</a:t>
            </a:r>
          </a:p>
          <a:p>
            <a:pPr lvl="1" eaLnBrk="1" hangingPunct="1"/>
            <a:r>
              <a:rPr lang="en-US">
                <a:latin typeface="Calibri" charset="0"/>
              </a:rPr>
              <a:t>White dwarfs</a:t>
            </a:r>
            <a:endParaRPr lang="en-US" sz="3200">
              <a:latin typeface="Calibri" charset="0"/>
            </a:endParaRPr>
          </a:p>
        </p:txBody>
      </p:sp>
      <p:pic>
        <p:nvPicPr>
          <p:cNvPr id="41987" name="Picture 7" descr="trefil7_fig_14_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286000"/>
            <a:ext cx="58674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120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FFC000"/>
                </a:solidFill>
                <a:ea typeface="+mj-ea"/>
                <a:cs typeface="+mj-cs"/>
              </a:rPr>
              <a:t>Formation of a Planetary </a:t>
            </a:r>
            <a:br>
              <a:rPr lang="en-US" dirty="0" smtClean="0">
                <a:solidFill>
                  <a:srgbClr val="FFC000"/>
                </a:solidFill>
                <a:ea typeface="+mj-ea"/>
                <a:cs typeface="+mj-cs"/>
              </a:rPr>
            </a:br>
            <a:r>
              <a:rPr lang="en-US" dirty="0" smtClean="0">
                <a:solidFill>
                  <a:srgbClr val="FFC000"/>
                </a:solidFill>
                <a:ea typeface="+mj-ea"/>
                <a:cs typeface="+mj-cs"/>
              </a:rPr>
              <a:t>System</a:t>
            </a:r>
          </a:p>
        </p:txBody>
      </p:sp>
      <p:pic>
        <p:nvPicPr>
          <p:cNvPr id="46082" name="Picture 6" descr="trefil7_fig_14_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62100"/>
            <a:ext cx="853440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468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762000" y="1981200"/>
            <a:ext cx="7772400" cy="1470025"/>
          </a:xfrm>
        </p:spPr>
        <p:txBody>
          <a:bodyPr/>
          <a:lstStyle/>
          <a:p>
            <a:pPr eaLnBrk="1" hangingPunct="1"/>
            <a:r>
              <a:rPr lang="en-US">
                <a:solidFill>
                  <a:srgbClr val="0070C0"/>
                </a:solidFill>
                <a:latin typeface="Calibri" charset="0"/>
              </a:rPr>
              <a:t>The Nature of Stars</a:t>
            </a:r>
          </a:p>
        </p:txBody>
      </p:sp>
    </p:spTree>
    <p:extLst>
      <p:ext uri="{BB962C8B-B14F-4D97-AF65-F5344CB8AC3E}">
        <p14:creationId xmlns:p14="http://schemas.microsoft.com/office/powerpoint/2010/main" val="4266149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15:  Cosmology &amp; </a:t>
            </a:r>
            <a:br>
              <a:rPr lang="en-US" dirty="0" smtClean="0"/>
            </a:br>
            <a:r>
              <a:rPr lang="en-US" dirty="0" smtClean="0"/>
              <a:t>The Big Bang Theory</a:t>
            </a:r>
            <a:endParaRPr lang="en-US" dirty="0"/>
          </a:p>
        </p:txBody>
      </p:sp>
    </p:spTree>
    <p:extLst>
      <p:ext uri="{BB962C8B-B14F-4D97-AF65-F5344CB8AC3E}">
        <p14:creationId xmlns:p14="http://schemas.microsoft.com/office/powerpoint/2010/main" val="140328634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solidFill>
                  <a:srgbClr val="68AE22"/>
                </a:solidFill>
                <a:latin typeface="Calibri" charset="0"/>
              </a:rPr>
              <a:t>Chapter Outline</a:t>
            </a:r>
            <a:endParaRPr lang="en-US">
              <a:latin typeface="Calibri" charset="0"/>
            </a:endParaRPr>
          </a:p>
        </p:txBody>
      </p:sp>
      <p:sp>
        <p:nvSpPr>
          <p:cNvPr id="3075" name="Rectangle 3"/>
          <p:cNvSpPr>
            <a:spLocks noGrp="1" noChangeArrowheads="1"/>
          </p:cNvSpPr>
          <p:nvPr>
            <p:ph idx="1"/>
          </p:nvPr>
        </p:nvSpPr>
        <p:spPr/>
        <p:txBody>
          <a:bodyPr/>
          <a:lstStyle/>
          <a:p>
            <a:pPr eaLnBrk="1" hangingPunct="1"/>
            <a:r>
              <a:rPr lang="en-US">
                <a:solidFill>
                  <a:srgbClr val="0070C0"/>
                </a:solidFill>
                <a:latin typeface="Calibri" charset="0"/>
              </a:rPr>
              <a:t>Edwin Hubble and the Discovery of Galaxies</a:t>
            </a:r>
          </a:p>
          <a:p>
            <a:pPr eaLnBrk="1" hangingPunct="1"/>
            <a:r>
              <a:rPr lang="en-US">
                <a:solidFill>
                  <a:srgbClr val="0070C0"/>
                </a:solidFill>
                <a:latin typeface="Calibri" charset="0"/>
              </a:rPr>
              <a:t>The Redshift and Hubble</a:t>
            </a:r>
            <a:r>
              <a:rPr lang="ja-JP" altLang="en-US">
                <a:solidFill>
                  <a:srgbClr val="0070C0"/>
                </a:solidFill>
                <a:latin typeface="Calibri" charset="0"/>
              </a:rPr>
              <a:t>’</a:t>
            </a:r>
            <a:r>
              <a:rPr lang="en-US">
                <a:solidFill>
                  <a:srgbClr val="0070C0"/>
                </a:solidFill>
                <a:latin typeface="Calibri" charset="0"/>
              </a:rPr>
              <a:t>s Law</a:t>
            </a:r>
          </a:p>
          <a:p>
            <a:pPr eaLnBrk="1" hangingPunct="1"/>
            <a:r>
              <a:rPr lang="en-US">
                <a:solidFill>
                  <a:srgbClr val="0070C0"/>
                </a:solidFill>
                <a:latin typeface="Calibri" charset="0"/>
              </a:rPr>
              <a:t>The Large-Scale Structure of the Universe</a:t>
            </a:r>
          </a:p>
          <a:p>
            <a:pPr eaLnBrk="1" hangingPunct="1"/>
            <a:r>
              <a:rPr lang="en-US">
                <a:solidFill>
                  <a:srgbClr val="0070C0"/>
                </a:solidFill>
                <a:latin typeface="Calibri" charset="0"/>
              </a:rPr>
              <a:t>The Evolution of the Universe</a:t>
            </a:r>
          </a:p>
          <a:p>
            <a:pPr eaLnBrk="1" hangingPunct="1"/>
            <a:r>
              <a:rPr lang="en-US">
                <a:solidFill>
                  <a:srgbClr val="0070C0"/>
                </a:solidFill>
                <a:latin typeface="Calibri" charset="0"/>
              </a:rPr>
              <a:t>What Is the Universe Made Of?</a:t>
            </a:r>
          </a:p>
        </p:txBody>
      </p:sp>
    </p:spTree>
    <p:extLst>
      <p:ext uri="{BB962C8B-B14F-4D97-AF65-F5344CB8AC3E}">
        <p14:creationId xmlns:p14="http://schemas.microsoft.com/office/powerpoint/2010/main" val="3256773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solidFill>
                  <a:srgbClr val="0070C0"/>
                </a:solidFill>
                <a:latin typeface="Calibri" charset="0"/>
              </a:rPr>
              <a:t>Edwin Hubble and the Discovery of Galaxies</a:t>
            </a:r>
          </a:p>
        </p:txBody>
      </p:sp>
    </p:spTree>
    <p:extLst>
      <p:ext uri="{BB962C8B-B14F-4D97-AF65-F5344CB8AC3E}">
        <p14:creationId xmlns:p14="http://schemas.microsoft.com/office/powerpoint/2010/main" val="201987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solidFill>
                  <a:srgbClr val="C00000"/>
                </a:solidFill>
                <a:latin typeface="Calibri" charset="0"/>
              </a:rPr>
              <a:t>The Nebula Debate</a:t>
            </a:r>
          </a:p>
        </p:txBody>
      </p:sp>
      <p:sp>
        <p:nvSpPr>
          <p:cNvPr id="5123" name="Rectangle 3"/>
          <p:cNvSpPr>
            <a:spLocks noGrp="1" noChangeArrowheads="1"/>
          </p:cNvSpPr>
          <p:nvPr>
            <p:ph idx="1"/>
          </p:nvPr>
        </p:nvSpPr>
        <p:spPr/>
        <p:txBody>
          <a:bodyPr/>
          <a:lstStyle/>
          <a:p>
            <a:pPr eaLnBrk="1" hangingPunct="1"/>
            <a:r>
              <a:rPr lang="en-US" dirty="0">
                <a:latin typeface="Calibri" charset="0"/>
              </a:rPr>
              <a:t>Nebulae</a:t>
            </a:r>
          </a:p>
          <a:p>
            <a:pPr lvl="1" eaLnBrk="1" hangingPunct="1"/>
            <a:r>
              <a:rPr lang="en-US" dirty="0">
                <a:latin typeface="Calibri" charset="0"/>
              </a:rPr>
              <a:t>Cloud-like </a:t>
            </a:r>
            <a:r>
              <a:rPr lang="en-US" dirty="0" smtClean="0">
                <a:latin typeface="Calibri" charset="0"/>
              </a:rPr>
              <a:t>objects</a:t>
            </a:r>
            <a:endParaRPr lang="en-US" dirty="0">
              <a:latin typeface="Calibri" charset="0"/>
            </a:endParaRPr>
          </a:p>
          <a:p>
            <a:pPr lvl="1" eaLnBrk="1" hangingPunct="1"/>
            <a:r>
              <a:rPr lang="en-US" dirty="0">
                <a:latin typeface="Calibri" charset="0"/>
              </a:rPr>
              <a:t>Debate over distance of nebulae</a:t>
            </a:r>
          </a:p>
          <a:p>
            <a:pPr eaLnBrk="1" hangingPunct="1"/>
            <a:endParaRPr lang="en-US" dirty="0">
              <a:latin typeface="Calibri" charset="0"/>
            </a:endParaRPr>
          </a:p>
        </p:txBody>
      </p:sp>
    </p:spTree>
    <p:extLst>
      <p:ext uri="{BB962C8B-B14F-4D97-AF65-F5344CB8AC3E}">
        <p14:creationId xmlns:p14="http://schemas.microsoft.com/office/powerpoint/2010/main" val="2859160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457200" y="762000"/>
            <a:ext cx="8382000" cy="5364163"/>
          </a:xfrm>
        </p:spPr>
        <p:txBody>
          <a:bodyPr/>
          <a:lstStyle/>
          <a:p>
            <a:pPr eaLnBrk="1" hangingPunct="1"/>
            <a:r>
              <a:rPr lang="en-US">
                <a:latin typeface="Calibri" charset="0"/>
              </a:rPr>
              <a:t>Hubble</a:t>
            </a:r>
          </a:p>
          <a:p>
            <a:pPr lvl="1" eaLnBrk="1" hangingPunct="1"/>
            <a:r>
              <a:rPr lang="en-US">
                <a:latin typeface="Calibri" charset="0"/>
              </a:rPr>
              <a:t>Largest telescope</a:t>
            </a:r>
          </a:p>
          <a:p>
            <a:pPr lvl="1" eaLnBrk="1" hangingPunct="1"/>
            <a:r>
              <a:rPr lang="en-US">
                <a:latin typeface="Calibri" charset="0"/>
              </a:rPr>
              <a:t>Used Cepheid variable stars to measure distance to nebula</a:t>
            </a:r>
          </a:p>
          <a:p>
            <a:pPr eaLnBrk="1" hangingPunct="1"/>
            <a:r>
              <a:rPr lang="en-US">
                <a:latin typeface="Calibri" charset="0"/>
              </a:rPr>
              <a:t>Galaxies</a:t>
            </a:r>
          </a:p>
          <a:p>
            <a:pPr lvl="1" eaLnBrk="1" hangingPunct="1"/>
            <a:r>
              <a:rPr lang="en-US">
                <a:latin typeface="Calibri" charset="0"/>
              </a:rPr>
              <a:t>Hubble discovered universe is billions of galaxies</a:t>
            </a:r>
          </a:p>
          <a:p>
            <a:pPr eaLnBrk="1" hangingPunct="1"/>
            <a:r>
              <a:rPr lang="en-US">
                <a:latin typeface="Calibri" charset="0"/>
              </a:rPr>
              <a:t>Cosmology</a:t>
            </a:r>
          </a:p>
        </p:txBody>
      </p:sp>
    </p:spTree>
    <p:extLst>
      <p:ext uri="{BB962C8B-B14F-4D97-AF65-F5344CB8AC3E}">
        <p14:creationId xmlns:p14="http://schemas.microsoft.com/office/powerpoint/2010/main" val="2923726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solidFill>
                  <a:srgbClr val="FFC000"/>
                </a:solidFill>
                <a:latin typeface="Calibri" charset="0"/>
              </a:rPr>
              <a:t>Edwin Hubble</a:t>
            </a:r>
          </a:p>
        </p:txBody>
      </p:sp>
      <p:sp>
        <p:nvSpPr>
          <p:cNvPr id="2" name="TextBox 1"/>
          <p:cNvSpPr txBox="1"/>
          <p:nvPr/>
        </p:nvSpPr>
        <p:spPr>
          <a:xfrm>
            <a:off x="764224" y="1753131"/>
            <a:ext cx="6820760" cy="369332"/>
          </a:xfrm>
          <a:prstGeom prst="rect">
            <a:avLst/>
          </a:prstGeom>
          <a:noFill/>
        </p:spPr>
        <p:txBody>
          <a:bodyPr wrap="none" rtlCol="0">
            <a:spAutoFit/>
          </a:bodyPr>
          <a:lstStyle/>
          <a:p>
            <a:r>
              <a:rPr lang="en-US" dirty="0" smtClean="0"/>
              <a:t>Figure 15-1 Image of Edwin Hubble at work at the Mt Wilson telescope.</a:t>
            </a:r>
            <a:endParaRPr lang="en-US" dirty="0"/>
          </a:p>
        </p:txBody>
      </p:sp>
    </p:spTree>
    <p:extLst>
      <p:ext uri="{BB962C8B-B14F-4D97-AF65-F5344CB8AC3E}">
        <p14:creationId xmlns:p14="http://schemas.microsoft.com/office/powerpoint/2010/main" val="4005365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solidFill>
                  <a:srgbClr val="C00000"/>
                </a:solidFill>
                <a:latin typeface="Calibri" charset="0"/>
              </a:rPr>
              <a:t>Kinds of Galaxies</a:t>
            </a:r>
          </a:p>
        </p:txBody>
      </p:sp>
      <p:sp>
        <p:nvSpPr>
          <p:cNvPr id="8195" name="Rectangle 3"/>
          <p:cNvSpPr>
            <a:spLocks noGrp="1" noChangeArrowheads="1"/>
          </p:cNvSpPr>
          <p:nvPr>
            <p:ph idx="1"/>
          </p:nvPr>
        </p:nvSpPr>
        <p:spPr>
          <a:xfrm>
            <a:off x="457200" y="1447800"/>
            <a:ext cx="7086600" cy="4678363"/>
          </a:xfrm>
        </p:spPr>
        <p:txBody>
          <a:bodyPr/>
          <a:lstStyle/>
          <a:p>
            <a:pPr eaLnBrk="1" hangingPunct="1"/>
            <a:r>
              <a:rPr lang="en-US">
                <a:latin typeface="Calibri" charset="0"/>
              </a:rPr>
              <a:t>Spiral</a:t>
            </a:r>
          </a:p>
          <a:p>
            <a:pPr eaLnBrk="1" hangingPunct="1"/>
            <a:r>
              <a:rPr lang="en-US">
                <a:latin typeface="Calibri" charset="0"/>
              </a:rPr>
              <a:t>Elliptical</a:t>
            </a:r>
          </a:p>
          <a:p>
            <a:pPr eaLnBrk="1" hangingPunct="1"/>
            <a:r>
              <a:rPr lang="en-US">
                <a:latin typeface="Calibri" charset="0"/>
              </a:rPr>
              <a:t>Irregular and dwarf</a:t>
            </a:r>
          </a:p>
          <a:p>
            <a:pPr eaLnBrk="1" hangingPunct="1"/>
            <a:r>
              <a:rPr lang="en-US">
                <a:latin typeface="Calibri" charset="0"/>
              </a:rPr>
              <a:t>Active galaxies</a:t>
            </a:r>
          </a:p>
          <a:p>
            <a:pPr lvl="1" eaLnBrk="1" hangingPunct="1"/>
            <a:r>
              <a:rPr lang="en-US">
                <a:latin typeface="Calibri" charset="0"/>
              </a:rPr>
              <a:t>Quasars</a:t>
            </a:r>
          </a:p>
          <a:p>
            <a:pPr eaLnBrk="1" hangingPunct="1"/>
            <a:endParaRPr lang="en-US">
              <a:latin typeface="Calibri" charset="0"/>
            </a:endParaRPr>
          </a:p>
          <a:p>
            <a:pPr eaLnBrk="1" hangingPunct="1"/>
            <a:endParaRPr lang="en-US">
              <a:latin typeface="Calibri" charset="0"/>
            </a:endParaRPr>
          </a:p>
        </p:txBody>
      </p:sp>
    </p:spTree>
    <p:extLst>
      <p:ext uri="{BB962C8B-B14F-4D97-AF65-F5344CB8AC3E}">
        <p14:creationId xmlns:p14="http://schemas.microsoft.com/office/powerpoint/2010/main" val="1550439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solidFill>
                  <a:srgbClr val="FFC000"/>
                </a:solidFill>
                <a:latin typeface="Calibri" charset="0"/>
              </a:rPr>
              <a:t>A Map of the Milky Way</a:t>
            </a:r>
          </a:p>
        </p:txBody>
      </p:sp>
      <p:sp>
        <p:nvSpPr>
          <p:cNvPr id="2" name="TextBox 1"/>
          <p:cNvSpPr txBox="1"/>
          <p:nvPr/>
        </p:nvSpPr>
        <p:spPr>
          <a:xfrm>
            <a:off x="966519" y="1809321"/>
            <a:ext cx="3488342" cy="369332"/>
          </a:xfrm>
          <a:prstGeom prst="rect">
            <a:avLst/>
          </a:prstGeom>
          <a:noFill/>
        </p:spPr>
        <p:txBody>
          <a:bodyPr wrap="none" rtlCol="0">
            <a:spAutoFit/>
          </a:bodyPr>
          <a:lstStyle/>
          <a:p>
            <a:r>
              <a:rPr lang="en-US" dirty="0" smtClean="0"/>
              <a:t>Figure 15-2:  Image of spiral galaxy.</a:t>
            </a:r>
            <a:endParaRPr lang="en-US" dirty="0"/>
          </a:p>
        </p:txBody>
      </p:sp>
    </p:spTree>
    <p:extLst>
      <p:ext uri="{BB962C8B-B14F-4D97-AF65-F5344CB8AC3E}">
        <p14:creationId xmlns:p14="http://schemas.microsoft.com/office/powerpoint/2010/main" val="1903676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solidFill>
                  <a:srgbClr val="FFC000"/>
                </a:solidFill>
                <a:latin typeface="Calibri" charset="0"/>
              </a:rPr>
              <a:t>A Typical Spiral Galaxy</a:t>
            </a:r>
          </a:p>
        </p:txBody>
      </p:sp>
      <p:sp>
        <p:nvSpPr>
          <p:cNvPr id="2" name="TextBox 1"/>
          <p:cNvSpPr txBox="1"/>
          <p:nvPr/>
        </p:nvSpPr>
        <p:spPr>
          <a:xfrm>
            <a:off x="528214" y="1708179"/>
            <a:ext cx="7395023" cy="369332"/>
          </a:xfrm>
          <a:prstGeom prst="rect">
            <a:avLst/>
          </a:prstGeom>
          <a:noFill/>
        </p:spPr>
        <p:txBody>
          <a:bodyPr wrap="none" rtlCol="0">
            <a:spAutoFit/>
          </a:bodyPr>
          <a:lstStyle/>
          <a:p>
            <a:r>
              <a:rPr lang="en-US" dirty="0" err="1" smtClean="0"/>
              <a:t>Figrue</a:t>
            </a:r>
            <a:r>
              <a:rPr lang="en-US" dirty="0" smtClean="0"/>
              <a:t> 15-3:  Image of a spiral </a:t>
            </a:r>
            <a:r>
              <a:rPr lang="en-US" dirty="0" err="1" smtClean="0"/>
              <a:t>galazy</a:t>
            </a:r>
            <a:r>
              <a:rPr lang="en-US" dirty="0" smtClean="0"/>
              <a:t> from the Hubble Space Telescope (HST).</a:t>
            </a:r>
            <a:endParaRPr lang="en-US" dirty="0"/>
          </a:p>
        </p:txBody>
      </p:sp>
    </p:spTree>
    <p:extLst>
      <p:ext uri="{BB962C8B-B14F-4D97-AF65-F5344CB8AC3E}">
        <p14:creationId xmlns:p14="http://schemas.microsoft.com/office/powerpoint/2010/main" val="4058115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solidFill>
                  <a:srgbClr val="FFC000"/>
                </a:solidFill>
                <a:latin typeface="Calibri" charset="0"/>
              </a:rPr>
              <a:t>A Typical Elliptical Galaxy</a:t>
            </a:r>
          </a:p>
        </p:txBody>
      </p:sp>
      <p:sp>
        <p:nvSpPr>
          <p:cNvPr id="2" name="TextBox 1"/>
          <p:cNvSpPr txBox="1"/>
          <p:nvPr/>
        </p:nvSpPr>
        <p:spPr>
          <a:xfrm>
            <a:off x="865372" y="1977891"/>
            <a:ext cx="7621009" cy="369332"/>
          </a:xfrm>
          <a:prstGeom prst="rect">
            <a:avLst/>
          </a:prstGeom>
          <a:noFill/>
        </p:spPr>
        <p:txBody>
          <a:bodyPr wrap="none" rtlCol="0">
            <a:spAutoFit/>
          </a:bodyPr>
          <a:lstStyle/>
          <a:p>
            <a:r>
              <a:rPr lang="en-US" dirty="0" smtClean="0"/>
              <a:t>Figure 15-4:  Example of a elliptical </a:t>
            </a:r>
            <a:r>
              <a:rPr lang="en-US" dirty="0" err="1" smtClean="0"/>
              <a:t>galazy</a:t>
            </a:r>
            <a:r>
              <a:rPr lang="en-US" dirty="0" smtClean="0"/>
              <a:t> called  M84 in the Virgo constellation.</a:t>
            </a:r>
            <a:endParaRPr lang="en-US" dirty="0"/>
          </a:p>
        </p:txBody>
      </p:sp>
    </p:spTree>
    <p:extLst>
      <p:ext uri="{BB962C8B-B14F-4D97-AF65-F5344CB8AC3E}">
        <p14:creationId xmlns:p14="http://schemas.microsoft.com/office/powerpoint/2010/main" val="2186225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228600"/>
            <a:ext cx="8229600" cy="1143000"/>
          </a:xfrm>
        </p:spPr>
        <p:txBody>
          <a:bodyPr/>
          <a:lstStyle/>
          <a:p>
            <a:pPr eaLnBrk="1" hangingPunct="1"/>
            <a:r>
              <a:rPr lang="en-US">
                <a:solidFill>
                  <a:srgbClr val="0070C0"/>
                </a:solidFill>
                <a:latin typeface="Calibri" charset="0"/>
              </a:rPr>
              <a:t>The Nature of Stars</a:t>
            </a:r>
          </a:p>
        </p:txBody>
      </p:sp>
      <p:sp>
        <p:nvSpPr>
          <p:cNvPr id="17410" name="Rectangle 3"/>
          <p:cNvSpPr>
            <a:spLocks noGrp="1" noChangeArrowheads="1"/>
          </p:cNvSpPr>
          <p:nvPr>
            <p:ph idx="1"/>
          </p:nvPr>
        </p:nvSpPr>
        <p:spPr>
          <a:xfrm>
            <a:off x="457200" y="1524000"/>
            <a:ext cx="8458200" cy="4602163"/>
          </a:xfrm>
        </p:spPr>
        <p:txBody>
          <a:bodyPr/>
          <a:lstStyle/>
          <a:p>
            <a:pPr eaLnBrk="1" hangingPunct="1"/>
            <a:r>
              <a:rPr lang="en-US">
                <a:latin typeface="Calibri" charset="0"/>
              </a:rPr>
              <a:t>Astronomy</a:t>
            </a:r>
          </a:p>
          <a:p>
            <a:pPr lvl="1" eaLnBrk="1" hangingPunct="1"/>
            <a:r>
              <a:rPr lang="en-US">
                <a:latin typeface="Calibri" charset="0"/>
              </a:rPr>
              <a:t>Oldest science</a:t>
            </a:r>
          </a:p>
          <a:p>
            <a:pPr eaLnBrk="1" hangingPunct="1"/>
            <a:r>
              <a:rPr lang="en-US">
                <a:latin typeface="Calibri" charset="0"/>
              </a:rPr>
              <a:t>Star</a:t>
            </a:r>
          </a:p>
          <a:p>
            <a:pPr lvl="1" eaLnBrk="1" hangingPunct="1"/>
            <a:r>
              <a:rPr lang="en-US">
                <a:latin typeface="Calibri" charset="0"/>
              </a:rPr>
              <a:t>Fusion reactor in space</a:t>
            </a:r>
          </a:p>
          <a:p>
            <a:pPr lvl="1" eaLnBrk="1" hangingPunct="1"/>
            <a:r>
              <a:rPr lang="en-US">
                <a:latin typeface="Calibri" charset="0"/>
              </a:rPr>
              <a:t>Ball of gas</a:t>
            </a:r>
          </a:p>
          <a:p>
            <a:pPr eaLnBrk="1" hangingPunct="1"/>
            <a:r>
              <a:rPr lang="en-US">
                <a:latin typeface="Calibri" charset="0"/>
              </a:rPr>
              <a:t>All stars have a beginning and an ending</a:t>
            </a:r>
          </a:p>
        </p:txBody>
      </p:sp>
    </p:spTree>
    <p:extLst>
      <p:ext uri="{BB962C8B-B14F-4D97-AF65-F5344CB8AC3E}">
        <p14:creationId xmlns:p14="http://schemas.microsoft.com/office/powerpoint/2010/main" val="3792574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FFC000"/>
                </a:solidFill>
                <a:ea typeface="+mj-ea"/>
              </a:rPr>
              <a:t>Deep-Field Image </a:t>
            </a:r>
            <a:br>
              <a:rPr lang="en-US" dirty="0" smtClean="0">
                <a:solidFill>
                  <a:srgbClr val="FFC000"/>
                </a:solidFill>
                <a:ea typeface="+mj-ea"/>
              </a:rPr>
            </a:br>
            <a:r>
              <a:rPr lang="en-US" dirty="0" smtClean="0">
                <a:solidFill>
                  <a:srgbClr val="FFC000"/>
                </a:solidFill>
                <a:ea typeface="+mj-ea"/>
              </a:rPr>
              <a:t>of Galaxies</a:t>
            </a:r>
          </a:p>
        </p:txBody>
      </p:sp>
      <p:sp>
        <p:nvSpPr>
          <p:cNvPr id="2" name="TextBox 1"/>
          <p:cNvSpPr txBox="1"/>
          <p:nvPr/>
        </p:nvSpPr>
        <p:spPr>
          <a:xfrm>
            <a:off x="303442" y="1955413"/>
            <a:ext cx="7889492" cy="646331"/>
          </a:xfrm>
          <a:prstGeom prst="rect">
            <a:avLst/>
          </a:prstGeom>
          <a:noFill/>
        </p:spPr>
        <p:txBody>
          <a:bodyPr wrap="square" rtlCol="0">
            <a:spAutoFit/>
          </a:bodyPr>
          <a:lstStyle/>
          <a:p>
            <a:r>
              <a:rPr lang="en-US" dirty="0" smtClean="0"/>
              <a:t>Figure 15-5:  Deep field space image.  This image of apparently empty sky was shown to have thousands of starts through long exposures taken by the HST.</a:t>
            </a:r>
            <a:endParaRPr lang="en-US" dirty="0"/>
          </a:p>
        </p:txBody>
      </p:sp>
    </p:spTree>
    <p:extLst>
      <p:ext uri="{BB962C8B-B14F-4D97-AF65-F5344CB8AC3E}">
        <p14:creationId xmlns:p14="http://schemas.microsoft.com/office/powerpoint/2010/main" val="4037031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2057400"/>
            <a:ext cx="7772400" cy="1470025"/>
          </a:xfrm>
        </p:spPr>
        <p:txBody>
          <a:bodyPr/>
          <a:lstStyle/>
          <a:p>
            <a:pPr eaLnBrk="1" hangingPunct="1"/>
            <a:r>
              <a:rPr lang="en-US">
                <a:solidFill>
                  <a:srgbClr val="0070C0"/>
                </a:solidFill>
                <a:latin typeface="Calibri" charset="0"/>
              </a:rPr>
              <a:t>The Redshift and </a:t>
            </a:r>
            <a:br>
              <a:rPr lang="en-US">
                <a:solidFill>
                  <a:srgbClr val="0070C0"/>
                </a:solidFill>
                <a:latin typeface="Calibri" charset="0"/>
              </a:rPr>
            </a:br>
            <a:r>
              <a:rPr lang="en-US">
                <a:solidFill>
                  <a:srgbClr val="0070C0"/>
                </a:solidFill>
                <a:latin typeface="Calibri" charset="0"/>
              </a:rPr>
              <a:t>Hubble</a:t>
            </a:r>
            <a:r>
              <a:rPr lang="ja-JP" altLang="en-US">
                <a:solidFill>
                  <a:srgbClr val="0070C0"/>
                </a:solidFill>
                <a:latin typeface="Calibri" charset="0"/>
              </a:rPr>
              <a:t>’</a:t>
            </a:r>
            <a:r>
              <a:rPr lang="en-US">
                <a:solidFill>
                  <a:srgbClr val="0070C0"/>
                </a:solidFill>
                <a:latin typeface="Calibri" charset="0"/>
              </a:rPr>
              <a:t>s Law</a:t>
            </a:r>
          </a:p>
        </p:txBody>
      </p:sp>
    </p:spTree>
    <p:extLst>
      <p:ext uri="{BB962C8B-B14F-4D97-AF65-F5344CB8AC3E}">
        <p14:creationId xmlns:p14="http://schemas.microsoft.com/office/powerpoint/2010/main" val="1120691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1143000"/>
          </a:xfrm>
        </p:spPr>
        <p:txBody>
          <a:bodyPr>
            <a:normAutofit fontScale="90000"/>
          </a:bodyPr>
          <a:lstStyle/>
          <a:p>
            <a:pPr eaLnBrk="1" hangingPunct="1"/>
            <a:r>
              <a:rPr lang="en-US" sz="4000">
                <a:solidFill>
                  <a:srgbClr val="0070C0"/>
                </a:solidFill>
                <a:latin typeface="Calibri" charset="0"/>
              </a:rPr>
              <a:t>The Redshift and </a:t>
            </a:r>
            <a:br>
              <a:rPr lang="en-US" sz="4000">
                <a:solidFill>
                  <a:srgbClr val="0070C0"/>
                </a:solidFill>
                <a:latin typeface="Calibri" charset="0"/>
              </a:rPr>
            </a:br>
            <a:r>
              <a:rPr lang="en-US" sz="4000">
                <a:solidFill>
                  <a:srgbClr val="0070C0"/>
                </a:solidFill>
                <a:latin typeface="Calibri" charset="0"/>
              </a:rPr>
              <a:t>Hubble</a:t>
            </a:r>
            <a:r>
              <a:rPr lang="ja-JP" altLang="en-US" sz="4000" dirty="0">
                <a:solidFill>
                  <a:srgbClr val="0070C0"/>
                </a:solidFill>
                <a:latin typeface="Calibri" charset="0"/>
              </a:rPr>
              <a:t>’</a:t>
            </a:r>
            <a:r>
              <a:rPr lang="en-US" sz="4000" dirty="0">
                <a:solidFill>
                  <a:srgbClr val="0070C0"/>
                </a:solidFill>
                <a:latin typeface="Calibri" charset="0"/>
              </a:rPr>
              <a:t>s Law</a:t>
            </a:r>
          </a:p>
        </p:txBody>
      </p:sp>
      <p:sp>
        <p:nvSpPr>
          <p:cNvPr id="14339" name="Rectangle 3"/>
          <p:cNvSpPr>
            <a:spLocks noGrp="1" noChangeArrowheads="1"/>
          </p:cNvSpPr>
          <p:nvPr>
            <p:ph idx="1"/>
          </p:nvPr>
        </p:nvSpPr>
        <p:spPr>
          <a:xfrm>
            <a:off x="457200" y="1524000"/>
            <a:ext cx="8305800" cy="4602163"/>
          </a:xfrm>
        </p:spPr>
        <p:txBody>
          <a:bodyPr>
            <a:normAutofit fontScale="85000" lnSpcReduction="20000"/>
          </a:bodyPr>
          <a:lstStyle/>
          <a:p>
            <a:pPr eaLnBrk="1" hangingPunct="1"/>
            <a:r>
              <a:rPr lang="en-US" dirty="0">
                <a:latin typeface="Calibri" charset="0"/>
              </a:rPr>
              <a:t>Redshift</a:t>
            </a:r>
          </a:p>
          <a:p>
            <a:pPr eaLnBrk="1" hangingPunct="1"/>
            <a:r>
              <a:rPr lang="en-US" dirty="0">
                <a:latin typeface="Calibri" charset="0"/>
              </a:rPr>
              <a:t>Hubble</a:t>
            </a:r>
            <a:r>
              <a:rPr lang="ja-JP" altLang="en-US" dirty="0">
                <a:latin typeface="Calibri" charset="0"/>
              </a:rPr>
              <a:t>’</a:t>
            </a:r>
            <a:r>
              <a:rPr lang="en-US" dirty="0">
                <a:latin typeface="Calibri" charset="0"/>
              </a:rPr>
              <a:t>s Law</a:t>
            </a:r>
          </a:p>
          <a:p>
            <a:pPr lvl="1" eaLnBrk="1" hangingPunct="1"/>
            <a:r>
              <a:rPr lang="en-US" dirty="0">
                <a:latin typeface="Calibri" charset="0"/>
              </a:rPr>
              <a:t>The more distant a galaxy, the faster it recedes</a:t>
            </a:r>
          </a:p>
          <a:p>
            <a:pPr lvl="1" eaLnBrk="1" hangingPunct="1"/>
            <a:r>
              <a:rPr lang="en-US" i="1" dirty="0">
                <a:latin typeface="Calibri" charset="0"/>
              </a:rPr>
              <a:t>V = H x </a:t>
            </a:r>
            <a:r>
              <a:rPr lang="en-US" i="1" dirty="0" smtClean="0">
                <a:latin typeface="Calibri" charset="0"/>
              </a:rPr>
              <a:t>d</a:t>
            </a:r>
          </a:p>
          <a:p>
            <a:pPr lvl="1" eaLnBrk="1" hangingPunct="1"/>
            <a:endParaRPr lang="en-US" i="1" dirty="0">
              <a:latin typeface="Calibri" charset="0"/>
            </a:endParaRPr>
          </a:p>
          <a:p>
            <a:pPr lvl="1" eaLnBrk="1" hangingPunct="1"/>
            <a:r>
              <a:rPr lang="en-US" i="1" dirty="0" smtClean="0">
                <a:latin typeface="Calibri" charset="0"/>
              </a:rPr>
              <a:t>H is Hubble’s constant a figure now agreed to be 70km/s/</a:t>
            </a:r>
            <a:r>
              <a:rPr lang="en-US" i="1" dirty="0" err="1" smtClean="0">
                <a:latin typeface="Calibri" charset="0"/>
              </a:rPr>
              <a:t>Mpc</a:t>
            </a:r>
            <a:r>
              <a:rPr lang="en-US" i="1" dirty="0" smtClean="0">
                <a:latin typeface="Calibri" charset="0"/>
              </a:rPr>
              <a:t> </a:t>
            </a:r>
          </a:p>
          <a:p>
            <a:pPr lvl="1" eaLnBrk="1" hangingPunct="1"/>
            <a:r>
              <a:rPr lang="en-US" i="1" dirty="0" smtClean="0">
                <a:latin typeface="Calibri" charset="0"/>
              </a:rPr>
              <a:t>Hubble’s constant provides an estimate of the age of the universe (about 14 billion years)</a:t>
            </a:r>
          </a:p>
          <a:p>
            <a:pPr lvl="1"/>
            <a:r>
              <a:rPr lang="en-US" i="1" dirty="0" err="1" smtClean="0">
                <a:latin typeface="Calibri" charset="0"/>
              </a:rPr>
              <a:t>Mpc</a:t>
            </a:r>
            <a:r>
              <a:rPr lang="en-US" i="1" dirty="0" smtClean="0">
                <a:latin typeface="Calibri" charset="0"/>
              </a:rPr>
              <a:t>= </a:t>
            </a:r>
            <a:r>
              <a:rPr lang="en-US" i="1" dirty="0" err="1" smtClean="0">
                <a:latin typeface="Calibri" charset="0"/>
              </a:rPr>
              <a:t>megaparsec</a:t>
            </a:r>
            <a:r>
              <a:rPr lang="en-US" i="1" dirty="0" smtClean="0">
                <a:latin typeface="Calibri" charset="0"/>
              </a:rPr>
              <a:t> 3.3 billion light years (or </a:t>
            </a:r>
            <a:r>
              <a:rPr lang="hr-HR" i="1" dirty="0" smtClean="0">
                <a:latin typeface="Calibri" charset="0"/>
              </a:rPr>
              <a:t>3.086 x 10</a:t>
            </a:r>
            <a:r>
              <a:rPr lang="hr-HR" i="1" baseline="30000" dirty="0" smtClean="0">
                <a:latin typeface="Calibri" charset="0"/>
              </a:rPr>
              <a:t>19</a:t>
            </a:r>
            <a:r>
              <a:rPr lang="hr-HR" i="1" dirty="0" smtClean="0">
                <a:latin typeface="Calibri" charset="0"/>
              </a:rPr>
              <a:t>km)</a:t>
            </a:r>
            <a:endParaRPr lang="en-US" i="1" dirty="0" smtClean="0">
              <a:latin typeface="Calibri" charset="0"/>
            </a:endParaRPr>
          </a:p>
          <a:p>
            <a:pPr lvl="1"/>
            <a:r>
              <a:rPr lang="en-US" i="1" dirty="0" smtClean="0">
                <a:latin typeface="Calibri" charset="0"/>
              </a:rPr>
              <a:t>1 light year is </a:t>
            </a:r>
            <a:r>
              <a:rPr lang="fi-FI" dirty="0"/>
              <a:t>9.4607 × 10</a:t>
            </a:r>
            <a:r>
              <a:rPr lang="fi-FI" baseline="30000" dirty="0"/>
              <a:t>12</a:t>
            </a:r>
            <a:r>
              <a:rPr lang="fi-FI" dirty="0"/>
              <a:t> </a:t>
            </a:r>
            <a:r>
              <a:rPr lang="fi-FI" dirty="0" smtClean="0"/>
              <a:t>km (</a:t>
            </a:r>
            <a:r>
              <a:rPr lang="fi-FI" dirty="0" err="1" smtClean="0"/>
              <a:t>literally</a:t>
            </a:r>
            <a:r>
              <a:rPr lang="fi-FI" dirty="0" smtClean="0"/>
              <a:t> the </a:t>
            </a:r>
            <a:r>
              <a:rPr lang="fi-FI" dirty="0" err="1" smtClean="0"/>
              <a:t>distance</a:t>
            </a:r>
            <a:r>
              <a:rPr lang="fi-FI" dirty="0" smtClean="0"/>
              <a:t> </a:t>
            </a:r>
            <a:r>
              <a:rPr lang="fi-FI" dirty="0" err="1" smtClean="0"/>
              <a:t>light</a:t>
            </a:r>
            <a:r>
              <a:rPr lang="fi-FI" dirty="0" smtClean="0"/>
              <a:t> </a:t>
            </a:r>
            <a:r>
              <a:rPr lang="fi-FI" dirty="0" err="1" smtClean="0"/>
              <a:t>travels</a:t>
            </a:r>
            <a:r>
              <a:rPr lang="fi-FI" dirty="0" smtClean="0"/>
              <a:t> in </a:t>
            </a:r>
            <a:r>
              <a:rPr lang="fi-FI" dirty="0" err="1" smtClean="0"/>
              <a:t>one</a:t>
            </a:r>
            <a:r>
              <a:rPr lang="fi-FI" dirty="0" smtClean="0"/>
              <a:t> </a:t>
            </a:r>
            <a:r>
              <a:rPr lang="fi-FI" dirty="0" err="1" smtClean="0"/>
              <a:t>year</a:t>
            </a:r>
            <a:r>
              <a:rPr lang="fi-FI" dirty="0" smtClean="0"/>
              <a:t>)</a:t>
            </a:r>
            <a:endParaRPr lang="en-US" i="1" dirty="0">
              <a:latin typeface="Calibri" charset="0"/>
            </a:endParaRPr>
          </a:p>
          <a:p>
            <a:pPr eaLnBrk="1" hangingPunct="1"/>
            <a:endParaRPr lang="en-US"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1633172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FFC000"/>
                </a:solidFill>
                <a:ea typeface="+mj-ea"/>
              </a:rPr>
              <a:t>Photographs of Galaxies </a:t>
            </a:r>
            <a:br>
              <a:rPr lang="en-US" dirty="0" smtClean="0">
                <a:solidFill>
                  <a:srgbClr val="FFC000"/>
                </a:solidFill>
                <a:ea typeface="+mj-ea"/>
              </a:rPr>
            </a:br>
            <a:r>
              <a:rPr lang="en-US" dirty="0" smtClean="0">
                <a:solidFill>
                  <a:srgbClr val="FFC000"/>
                </a:solidFill>
                <a:ea typeface="+mj-ea"/>
              </a:rPr>
              <a:t>and Their Spectra</a:t>
            </a:r>
          </a:p>
        </p:txBody>
      </p:sp>
      <p:sp>
        <p:nvSpPr>
          <p:cNvPr id="2" name="TextBox 1"/>
          <p:cNvSpPr txBox="1"/>
          <p:nvPr/>
        </p:nvSpPr>
        <p:spPr>
          <a:xfrm>
            <a:off x="528214" y="2045319"/>
            <a:ext cx="7461298" cy="369332"/>
          </a:xfrm>
          <a:prstGeom prst="rect">
            <a:avLst/>
          </a:prstGeom>
          <a:noFill/>
        </p:spPr>
        <p:txBody>
          <a:bodyPr wrap="none" rtlCol="0">
            <a:spAutoFit/>
          </a:bodyPr>
          <a:lstStyle/>
          <a:p>
            <a:r>
              <a:rPr lang="en-US" dirty="0" smtClean="0"/>
              <a:t>Figure 15-6:  Image illustrating the red shift association with a galaxy receding.</a:t>
            </a:r>
            <a:endParaRPr lang="en-US" dirty="0"/>
          </a:p>
        </p:txBody>
      </p:sp>
    </p:spTree>
    <p:extLst>
      <p:ext uri="{BB962C8B-B14F-4D97-AF65-F5344CB8AC3E}">
        <p14:creationId xmlns:p14="http://schemas.microsoft.com/office/powerpoint/2010/main" val="1232780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Shift and Distance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redshift is defined as the transition of electromagnetic radiation toward the less energetic (red) end of the spectrum when a light source is moving away from the observer.</a:t>
            </a:r>
          </a:p>
          <a:p>
            <a:r>
              <a:rPr lang="en-US" dirty="0" smtClean="0"/>
              <a:t>Light from distant galaxies has distinct spectral features depending upon the atoms in the gases near these galaxies.  These characteristic spectra are shifted toward the red end of the spectrum in a manner similar to the Doppler effect</a:t>
            </a:r>
          </a:p>
          <a:p>
            <a:r>
              <a:rPr lang="en-US" dirty="0"/>
              <a:t>http://</a:t>
            </a:r>
            <a:r>
              <a:rPr lang="en-US" dirty="0" err="1"/>
              <a:t>hyperphysics.phy-astr.gsu.edu</a:t>
            </a:r>
            <a:r>
              <a:rPr lang="en-US" dirty="0"/>
              <a:t>/</a:t>
            </a:r>
            <a:r>
              <a:rPr lang="en-US" dirty="0" err="1"/>
              <a:t>hbase</a:t>
            </a:r>
            <a:r>
              <a:rPr lang="en-US" dirty="0"/>
              <a:t>/</a:t>
            </a:r>
            <a:r>
              <a:rPr lang="en-US" dirty="0" err="1"/>
              <a:t>Astro</a:t>
            </a:r>
            <a:r>
              <a:rPr lang="en-US" dirty="0"/>
              <a:t>/</a:t>
            </a:r>
            <a:r>
              <a:rPr lang="en-US" dirty="0" err="1"/>
              <a:t>redshf.html</a:t>
            </a:r>
            <a:endParaRPr lang="en-US" dirty="0"/>
          </a:p>
        </p:txBody>
      </p:sp>
    </p:spTree>
    <p:extLst>
      <p:ext uri="{BB962C8B-B14F-4D97-AF65-F5344CB8AC3E}">
        <p14:creationId xmlns:p14="http://schemas.microsoft.com/office/powerpoint/2010/main" val="1699349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FFC000"/>
                </a:solidFill>
                <a:ea typeface="+mj-ea"/>
              </a:rPr>
              <a:t>Illustration of Hubble </a:t>
            </a:r>
            <a:br>
              <a:rPr lang="en-US" dirty="0" smtClean="0">
                <a:solidFill>
                  <a:srgbClr val="FFC000"/>
                </a:solidFill>
                <a:ea typeface="+mj-ea"/>
              </a:rPr>
            </a:br>
            <a:r>
              <a:rPr lang="en-US" dirty="0" smtClean="0">
                <a:solidFill>
                  <a:srgbClr val="FFC000"/>
                </a:solidFill>
                <a:ea typeface="+mj-ea"/>
              </a:rPr>
              <a:t>Expansion</a:t>
            </a:r>
          </a:p>
        </p:txBody>
      </p:sp>
      <p:sp>
        <p:nvSpPr>
          <p:cNvPr id="2" name="TextBox 1"/>
          <p:cNvSpPr txBox="1"/>
          <p:nvPr/>
        </p:nvSpPr>
        <p:spPr>
          <a:xfrm>
            <a:off x="303443" y="2011604"/>
            <a:ext cx="7844538" cy="646331"/>
          </a:xfrm>
          <a:prstGeom prst="rect">
            <a:avLst/>
          </a:prstGeom>
          <a:noFill/>
        </p:spPr>
        <p:txBody>
          <a:bodyPr wrap="square" rtlCol="0">
            <a:spAutoFit/>
          </a:bodyPr>
          <a:lstStyle/>
          <a:p>
            <a:r>
              <a:rPr lang="en-US" dirty="0" smtClean="0"/>
              <a:t>Figure 15-7:  Cartoon showing the concept of the Hubble expansion whereby more distant galaxies recede more quickly than do nearer ones.</a:t>
            </a:r>
            <a:endParaRPr lang="en-US" dirty="0"/>
          </a:p>
        </p:txBody>
      </p:sp>
    </p:spTree>
    <p:extLst>
      <p:ext uri="{BB962C8B-B14F-4D97-AF65-F5344CB8AC3E}">
        <p14:creationId xmlns:p14="http://schemas.microsoft.com/office/powerpoint/2010/main" val="198034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1143000"/>
          </a:xfrm>
        </p:spPr>
        <p:txBody>
          <a:bodyPr/>
          <a:lstStyle/>
          <a:p>
            <a:pPr eaLnBrk="1" hangingPunct="1"/>
            <a:r>
              <a:rPr lang="en-US">
                <a:solidFill>
                  <a:srgbClr val="FFC000"/>
                </a:solidFill>
                <a:latin typeface="Calibri" charset="0"/>
              </a:rPr>
              <a:t>Science by the Numbers</a:t>
            </a:r>
          </a:p>
        </p:txBody>
      </p:sp>
      <p:sp>
        <p:nvSpPr>
          <p:cNvPr id="17411" name="Content Placeholder 2"/>
          <p:cNvSpPr>
            <a:spLocks noGrp="1"/>
          </p:cNvSpPr>
          <p:nvPr>
            <p:ph idx="1"/>
          </p:nvPr>
        </p:nvSpPr>
        <p:spPr>
          <a:xfrm>
            <a:off x="457200" y="1066800"/>
            <a:ext cx="8229600" cy="4525963"/>
          </a:xfrm>
        </p:spPr>
        <p:txBody>
          <a:bodyPr/>
          <a:lstStyle/>
          <a:p>
            <a:pPr eaLnBrk="1" hangingPunct="1"/>
            <a:r>
              <a:rPr lang="en-US">
                <a:latin typeface="Calibri" charset="0"/>
              </a:rPr>
              <a:t>Analyzing Hubble data</a:t>
            </a:r>
            <a:endParaRPr lang="en-US" sz="2400">
              <a:latin typeface="Calibri" charset="0"/>
            </a:endParaRPr>
          </a:p>
        </p:txBody>
      </p:sp>
      <p:pic>
        <p:nvPicPr>
          <p:cNvPr id="17415" name="Picture 7" descr="trefil7_tb_15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0" y="1600200"/>
            <a:ext cx="5246688" cy="486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550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FFC000"/>
                </a:solidFill>
                <a:ea typeface="+mj-ea"/>
              </a:rPr>
              <a:t>Distance versus Velocity </a:t>
            </a:r>
            <a:br>
              <a:rPr lang="en-US" dirty="0" smtClean="0">
                <a:solidFill>
                  <a:srgbClr val="FFC000"/>
                </a:solidFill>
                <a:ea typeface="+mj-ea"/>
              </a:rPr>
            </a:br>
            <a:r>
              <a:rPr lang="en-US" dirty="0" smtClean="0">
                <a:solidFill>
                  <a:srgbClr val="FFC000"/>
                </a:solidFill>
                <a:ea typeface="+mj-ea"/>
              </a:rPr>
              <a:t>Relationship</a:t>
            </a:r>
          </a:p>
        </p:txBody>
      </p:sp>
      <p:sp>
        <p:nvSpPr>
          <p:cNvPr id="2" name="TextBox 1"/>
          <p:cNvSpPr txBox="1"/>
          <p:nvPr/>
        </p:nvSpPr>
        <p:spPr>
          <a:xfrm>
            <a:off x="370874" y="2045318"/>
            <a:ext cx="8024355" cy="646331"/>
          </a:xfrm>
          <a:prstGeom prst="rect">
            <a:avLst/>
          </a:prstGeom>
          <a:noFill/>
        </p:spPr>
        <p:txBody>
          <a:bodyPr wrap="square" rtlCol="0">
            <a:spAutoFit/>
          </a:bodyPr>
          <a:lstStyle/>
          <a:p>
            <a:r>
              <a:rPr lang="en-US" dirty="0" err="1" smtClean="0"/>
              <a:t>Figre</a:t>
            </a:r>
            <a:r>
              <a:rPr lang="en-US" dirty="0" smtClean="0"/>
              <a:t> 15-8:  Image showing a graph with Hubble’s original data illustrating the linear relationship between distance and velocity of recession.</a:t>
            </a:r>
            <a:endParaRPr lang="en-US" dirty="0"/>
          </a:p>
        </p:txBody>
      </p:sp>
    </p:spTree>
    <p:extLst>
      <p:ext uri="{BB962C8B-B14F-4D97-AF65-F5344CB8AC3E}">
        <p14:creationId xmlns:p14="http://schemas.microsoft.com/office/powerpoint/2010/main" val="3437526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pPr eaLnBrk="1" hangingPunct="1"/>
            <a:r>
              <a:rPr lang="en-US">
                <a:solidFill>
                  <a:srgbClr val="0070C0"/>
                </a:solidFill>
                <a:latin typeface="Calibri" charset="0"/>
              </a:rPr>
              <a:t>The Large-Scale </a:t>
            </a:r>
            <a:br>
              <a:rPr lang="en-US">
                <a:solidFill>
                  <a:srgbClr val="0070C0"/>
                </a:solidFill>
                <a:latin typeface="Calibri" charset="0"/>
              </a:rPr>
            </a:br>
            <a:r>
              <a:rPr lang="en-US">
                <a:solidFill>
                  <a:srgbClr val="0070C0"/>
                </a:solidFill>
                <a:latin typeface="Calibri" charset="0"/>
              </a:rPr>
              <a:t>Structure of the Universe</a:t>
            </a:r>
          </a:p>
        </p:txBody>
      </p:sp>
    </p:spTree>
    <p:extLst>
      <p:ext uri="{BB962C8B-B14F-4D97-AF65-F5344CB8AC3E}">
        <p14:creationId xmlns:p14="http://schemas.microsoft.com/office/powerpoint/2010/main" val="1754278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solidFill>
                  <a:srgbClr val="C00000"/>
                </a:solidFill>
                <a:latin typeface="Calibri" charset="0"/>
              </a:rPr>
              <a:t>The Big Bang</a:t>
            </a:r>
          </a:p>
        </p:txBody>
      </p:sp>
      <p:sp>
        <p:nvSpPr>
          <p:cNvPr id="20483" name="Rectangle 3"/>
          <p:cNvSpPr>
            <a:spLocks noGrp="1" noChangeArrowheads="1"/>
          </p:cNvSpPr>
          <p:nvPr>
            <p:ph idx="1"/>
          </p:nvPr>
        </p:nvSpPr>
        <p:spPr/>
        <p:txBody>
          <a:bodyPr/>
          <a:lstStyle/>
          <a:p>
            <a:pPr eaLnBrk="1" hangingPunct="1"/>
            <a:r>
              <a:rPr lang="en-US">
                <a:latin typeface="Calibri" charset="0"/>
              </a:rPr>
              <a:t>Big Bang</a:t>
            </a:r>
          </a:p>
          <a:p>
            <a:pPr lvl="1" eaLnBrk="1" hangingPunct="1"/>
            <a:r>
              <a:rPr lang="en-US">
                <a:latin typeface="Calibri" charset="0"/>
              </a:rPr>
              <a:t>The universe began at a specific time in the past, and it has been expanding ever since</a:t>
            </a:r>
          </a:p>
          <a:p>
            <a:pPr eaLnBrk="1" hangingPunct="1"/>
            <a:endParaRPr lang="en-US">
              <a:latin typeface="Calibri" charset="0"/>
            </a:endParaRPr>
          </a:p>
          <a:p>
            <a:pPr eaLnBrk="1" hangingPunct="1"/>
            <a:endParaRPr lang="en-US">
              <a:latin typeface="Calibri" charset="0"/>
            </a:endParaRPr>
          </a:p>
        </p:txBody>
      </p:sp>
    </p:spTree>
    <p:extLst>
      <p:ext uri="{BB962C8B-B14F-4D97-AF65-F5344CB8AC3E}">
        <p14:creationId xmlns:p14="http://schemas.microsoft.com/office/powerpoint/2010/main" val="1709684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solidFill>
                  <a:srgbClr val="FFC000"/>
                </a:solidFill>
                <a:latin typeface="Calibri" charset="0"/>
              </a:rPr>
              <a:t>The Night Sky</a:t>
            </a:r>
          </a:p>
        </p:txBody>
      </p:sp>
      <p:sp>
        <p:nvSpPr>
          <p:cNvPr id="3" name="TextBox 2"/>
          <p:cNvSpPr txBox="1"/>
          <p:nvPr/>
        </p:nvSpPr>
        <p:spPr>
          <a:xfrm>
            <a:off x="2753455" y="2618458"/>
            <a:ext cx="1242798" cy="369332"/>
          </a:xfrm>
          <a:prstGeom prst="rect">
            <a:avLst/>
          </a:prstGeom>
          <a:noFill/>
        </p:spPr>
        <p:txBody>
          <a:bodyPr wrap="none" rtlCol="0">
            <a:spAutoFit/>
          </a:bodyPr>
          <a:lstStyle/>
          <a:p>
            <a:r>
              <a:rPr lang="en-US" dirty="0" smtClean="0"/>
              <a:t>Figure 14-1</a:t>
            </a:r>
            <a:endParaRPr lang="en-US" dirty="0"/>
          </a:p>
        </p:txBody>
      </p:sp>
    </p:spTree>
    <p:extLst>
      <p:ext uri="{BB962C8B-B14F-4D97-AF65-F5344CB8AC3E}">
        <p14:creationId xmlns:p14="http://schemas.microsoft.com/office/powerpoint/2010/main" val="625773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1143000"/>
          </a:xfrm>
        </p:spPr>
        <p:txBody>
          <a:bodyPr>
            <a:normAutofit fontScale="90000"/>
          </a:bodyPr>
          <a:lstStyle/>
          <a:p>
            <a:pPr eaLnBrk="1" hangingPunct="1"/>
            <a:r>
              <a:rPr lang="en-US">
                <a:solidFill>
                  <a:srgbClr val="0070C0"/>
                </a:solidFill>
                <a:latin typeface="Calibri" charset="0"/>
              </a:rPr>
              <a:t>The Large-Scale </a:t>
            </a:r>
            <a:br>
              <a:rPr lang="en-US">
                <a:solidFill>
                  <a:srgbClr val="0070C0"/>
                </a:solidFill>
                <a:latin typeface="Calibri" charset="0"/>
              </a:rPr>
            </a:br>
            <a:r>
              <a:rPr lang="en-US">
                <a:solidFill>
                  <a:srgbClr val="0070C0"/>
                </a:solidFill>
                <a:latin typeface="Calibri" charset="0"/>
              </a:rPr>
              <a:t>Structure of the Universe</a:t>
            </a:r>
          </a:p>
        </p:txBody>
      </p:sp>
      <p:sp>
        <p:nvSpPr>
          <p:cNvPr id="21507" name="Rectangle 3"/>
          <p:cNvSpPr>
            <a:spLocks noGrp="1" noChangeArrowheads="1"/>
          </p:cNvSpPr>
          <p:nvPr>
            <p:ph idx="1"/>
          </p:nvPr>
        </p:nvSpPr>
        <p:spPr/>
        <p:txBody>
          <a:bodyPr/>
          <a:lstStyle/>
          <a:p>
            <a:pPr eaLnBrk="1" hangingPunct="1"/>
            <a:r>
              <a:rPr lang="en-US">
                <a:latin typeface="Calibri" charset="0"/>
              </a:rPr>
              <a:t>The Local Group</a:t>
            </a:r>
          </a:p>
          <a:p>
            <a:pPr lvl="1" eaLnBrk="1" hangingPunct="1"/>
            <a:r>
              <a:rPr lang="en-US">
                <a:latin typeface="Calibri" charset="0"/>
              </a:rPr>
              <a:t>Milky Way, Andromeda Galaxy, and others</a:t>
            </a:r>
          </a:p>
          <a:p>
            <a:pPr eaLnBrk="1" hangingPunct="1"/>
            <a:r>
              <a:rPr lang="en-US">
                <a:latin typeface="Calibri" charset="0"/>
              </a:rPr>
              <a:t>Groups, clusters, superclusters</a:t>
            </a:r>
          </a:p>
          <a:p>
            <a:pPr eaLnBrk="1" hangingPunct="1"/>
            <a:r>
              <a:rPr lang="en-US">
                <a:latin typeface="Calibri" charset="0"/>
              </a:rPr>
              <a:t>Voids</a:t>
            </a:r>
          </a:p>
        </p:txBody>
      </p:sp>
    </p:spTree>
    <p:extLst>
      <p:ext uri="{BB962C8B-B14F-4D97-AF65-F5344CB8AC3E}">
        <p14:creationId xmlns:p14="http://schemas.microsoft.com/office/powerpoint/2010/main" val="4106908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pPr eaLnBrk="1" hangingPunct="1"/>
            <a:r>
              <a:rPr lang="en-US">
                <a:solidFill>
                  <a:srgbClr val="FFC000"/>
                </a:solidFill>
                <a:latin typeface="Calibri" charset="0"/>
              </a:rPr>
              <a:t>Distribution of Galaxies </a:t>
            </a:r>
            <a:br>
              <a:rPr lang="en-US">
                <a:solidFill>
                  <a:srgbClr val="FFC000"/>
                </a:solidFill>
                <a:latin typeface="Calibri" charset="0"/>
              </a:rPr>
            </a:br>
            <a:r>
              <a:rPr lang="en-US">
                <a:solidFill>
                  <a:srgbClr val="FFC000"/>
                </a:solidFill>
                <a:latin typeface="Calibri" charset="0"/>
              </a:rPr>
              <a:t>in Space</a:t>
            </a:r>
          </a:p>
        </p:txBody>
      </p:sp>
      <p:sp>
        <p:nvSpPr>
          <p:cNvPr id="2" name="TextBox 1"/>
          <p:cNvSpPr txBox="1"/>
          <p:nvPr/>
        </p:nvSpPr>
        <p:spPr>
          <a:xfrm>
            <a:off x="910326" y="2112747"/>
            <a:ext cx="7914396" cy="369332"/>
          </a:xfrm>
          <a:prstGeom prst="rect">
            <a:avLst/>
          </a:prstGeom>
          <a:noFill/>
        </p:spPr>
        <p:txBody>
          <a:bodyPr wrap="none" rtlCol="0">
            <a:spAutoFit/>
          </a:bodyPr>
          <a:lstStyle/>
          <a:p>
            <a:r>
              <a:rPr lang="en-US" dirty="0" smtClean="0"/>
              <a:t>Figure 15-9:  Digital sky survey illustration showing distribution of galaxies in space.</a:t>
            </a:r>
            <a:endParaRPr lang="en-US" dirty="0"/>
          </a:p>
        </p:txBody>
      </p:sp>
    </p:spTree>
    <p:extLst>
      <p:ext uri="{BB962C8B-B14F-4D97-AF65-F5344CB8AC3E}">
        <p14:creationId xmlns:p14="http://schemas.microsoft.com/office/powerpoint/2010/main" val="3346902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pPr eaLnBrk="1" hangingPunct="1"/>
            <a:r>
              <a:rPr lang="en-US">
                <a:latin typeface="Calibri" charset="0"/>
              </a:rPr>
              <a:t>    </a:t>
            </a:r>
            <a:r>
              <a:rPr lang="en-US">
                <a:solidFill>
                  <a:srgbClr val="FFC000"/>
                </a:solidFill>
                <a:latin typeface="Calibri" charset="0"/>
              </a:rPr>
              <a:t>Apache Point Observatory –</a:t>
            </a:r>
            <a:br>
              <a:rPr lang="en-US">
                <a:solidFill>
                  <a:srgbClr val="FFC000"/>
                </a:solidFill>
                <a:latin typeface="Calibri" charset="0"/>
              </a:rPr>
            </a:br>
            <a:r>
              <a:rPr lang="en-US">
                <a:solidFill>
                  <a:srgbClr val="FFC000"/>
                </a:solidFill>
                <a:latin typeface="Calibri" charset="0"/>
              </a:rPr>
              <a:t>New Mexico, U.S.</a:t>
            </a:r>
          </a:p>
        </p:txBody>
      </p:sp>
      <p:sp>
        <p:nvSpPr>
          <p:cNvPr id="2" name="TextBox 1"/>
          <p:cNvSpPr txBox="1"/>
          <p:nvPr/>
        </p:nvSpPr>
        <p:spPr>
          <a:xfrm>
            <a:off x="516975" y="1955415"/>
            <a:ext cx="8484038" cy="369332"/>
          </a:xfrm>
          <a:prstGeom prst="rect">
            <a:avLst/>
          </a:prstGeom>
          <a:noFill/>
        </p:spPr>
        <p:txBody>
          <a:bodyPr wrap="none" rtlCol="0">
            <a:spAutoFit/>
          </a:bodyPr>
          <a:lstStyle/>
          <a:p>
            <a:r>
              <a:rPr lang="en-US" dirty="0" smtClean="0"/>
              <a:t>Figure 15-10:  Apache Point observatory where the data from Figure 15-9 were gathered.</a:t>
            </a:r>
            <a:endParaRPr lang="en-US" dirty="0"/>
          </a:p>
        </p:txBody>
      </p:sp>
    </p:spTree>
    <p:extLst>
      <p:ext uri="{BB962C8B-B14F-4D97-AF65-F5344CB8AC3E}">
        <p14:creationId xmlns:p14="http://schemas.microsoft.com/office/powerpoint/2010/main" val="3929015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
            <a:ext cx="8229600" cy="1143000"/>
          </a:xfrm>
        </p:spPr>
        <p:txBody>
          <a:bodyPr/>
          <a:lstStyle/>
          <a:p>
            <a:pPr eaLnBrk="1" hangingPunct="1"/>
            <a:r>
              <a:rPr lang="en-US">
                <a:solidFill>
                  <a:srgbClr val="FFC000"/>
                </a:solidFill>
                <a:latin typeface="Calibri" charset="0"/>
              </a:rPr>
              <a:t>Useful Analogies</a:t>
            </a:r>
          </a:p>
        </p:txBody>
      </p:sp>
      <p:sp>
        <p:nvSpPr>
          <p:cNvPr id="24579" name="Rectangle 3"/>
          <p:cNvSpPr>
            <a:spLocks noGrp="1" noChangeArrowheads="1"/>
          </p:cNvSpPr>
          <p:nvPr>
            <p:ph idx="1"/>
          </p:nvPr>
        </p:nvSpPr>
        <p:spPr>
          <a:xfrm>
            <a:off x="1143000" y="1114425"/>
            <a:ext cx="3581400" cy="1447800"/>
          </a:xfrm>
        </p:spPr>
        <p:txBody>
          <a:bodyPr/>
          <a:lstStyle/>
          <a:p>
            <a:pPr algn="ctr" eaLnBrk="1" hangingPunct="1">
              <a:buFontTx/>
              <a:buNone/>
            </a:pPr>
            <a:r>
              <a:rPr lang="en-US" sz="2800">
                <a:latin typeface="Calibri" charset="0"/>
              </a:rPr>
              <a:t>  Raisin-Bread Dough Analogy</a:t>
            </a:r>
          </a:p>
        </p:txBody>
      </p:sp>
      <p:sp>
        <p:nvSpPr>
          <p:cNvPr id="24580" name="Text Box 8"/>
          <p:cNvSpPr txBox="1">
            <a:spLocks noChangeArrowheads="1"/>
          </p:cNvSpPr>
          <p:nvPr/>
        </p:nvSpPr>
        <p:spPr bwMode="auto">
          <a:xfrm>
            <a:off x="4953000" y="1066800"/>
            <a:ext cx="3505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20000"/>
              </a:spcBef>
            </a:pPr>
            <a:r>
              <a:rPr lang="en-US" sz="2800">
                <a:latin typeface="Verdana" charset="0"/>
              </a:rPr>
              <a:t>Expanding Balloon Analogy</a:t>
            </a:r>
            <a:endParaRPr lang="en-US" sz="2400"/>
          </a:p>
        </p:txBody>
      </p:sp>
      <p:sp>
        <p:nvSpPr>
          <p:cNvPr id="2" name="TextBox 1"/>
          <p:cNvSpPr txBox="1"/>
          <p:nvPr/>
        </p:nvSpPr>
        <p:spPr>
          <a:xfrm>
            <a:off x="629361" y="2506077"/>
            <a:ext cx="7563573" cy="923330"/>
          </a:xfrm>
          <a:prstGeom prst="rect">
            <a:avLst/>
          </a:prstGeom>
          <a:noFill/>
        </p:spPr>
        <p:txBody>
          <a:bodyPr wrap="square" rtlCol="0">
            <a:spAutoFit/>
          </a:bodyPr>
          <a:lstStyle/>
          <a:p>
            <a:r>
              <a:rPr lang="en-US" dirty="0" err="1" smtClean="0"/>
              <a:t>Figurew</a:t>
            </a:r>
            <a:r>
              <a:rPr lang="en-US" dirty="0" smtClean="0"/>
              <a:t> 15-11 and 15-12:  Illustrations of the raisin bread dough and expanding balloon analogies to explain the universal expansion postulated by Hubble’s data.</a:t>
            </a:r>
            <a:endParaRPr lang="en-US" dirty="0"/>
          </a:p>
        </p:txBody>
      </p:sp>
    </p:spTree>
    <p:extLst>
      <p:ext uri="{BB962C8B-B14F-4D97-AF65-F5344CB8AC3E}">
        <p14:creationId xmlns:p14="http://schemas.microsoft.com/office/powerpoint/2010/main" val="165039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solidFill>
                  <a:srgbClr val="C00000"/>
                </a:solidFill>
                <a:latin typeface="Calibri" charset="0"/>
              </a:rPr>
              <a:t>Evidence for the Big Bang</a:t>
            </a:r>
          </a:p>
        </p:txBody>
      </p:sp>
      <p:sp>
        <p:nvSpPr>
          <p:cNvPr id="25603" name="Rectangle 3"/>
          <p:cNvSpPr>
            <a:spLocks noGrp="1" noChangeArrowheads="1"/>
          </p:cNvSpPr>
          <p:nvPr>
            <p:ph idx="1"/>
          </p:nvPr>
        </p:nvSpPr>
        <p:spPr/>
        <p:txBody>
          <a:bodyPr/>
          <a:lstStyle/>
          <a:p>
            <a:pPr eaLnBrk="1" hangingPunct="1"/>
            <a:r>
              <a:rPr lang="en-US">
                <a:latin typeface="Calibri" charset="0"/>
              </a:rPr>
              <a:t>The universal expansion</a:t>
            </a:r>
          </a:p>
          <a:p>
            <a:pPr lvl="1" eaLnBrk="1" hangingPunct="1"/>
            <a:r>
              <a:rPr lang="en-US">
                <a:latin typeface="Calibri" charset="0"/>
              </a:rPr>
              <a:t>Steady-state universe</a:t>
            </a:r>
          </a:p>
          <a:p>
            <a:pPr eaLnBrk="1" hangingPunct="1"/>
            <a:r>
              <a:rPr lang="en-US">
                <a:latin typeface="Calibri" charset="0"/>
              </a:rPr>
              <a:t>The cosmic microwave background</a:t>
            </a:r>
          </a:p>
          <a:p>
            <a:pPr lvl="1" eaLnBrk="1" hangingPunct="1"/>
            <a:r>
              <a:rPr lang="en-US">
                <a:latin typeface="Calibri" charset="0"/>
              </a:rPr>
              <a:t>Penzias and Wilson</a:t>
            </a:r>
          </a:p>
          <a:p>
            <a:pPr lvl="2" eaLnBrk="1" hangingPunct="1"/>
            <a:r>
              <a:rPr lang="en-US">
                <a:latin typeface="Calibri" charset="0"/>
              </a:rPr>
              <a:t>End of steady-state theory</a:t>
            </a:r>
          </a:p>
          <a:p>
            <a:pPr eaLnBrk="1" hangingPunct="1"/>
            <a:r>
              <a:rPr lang="en-US">
                <a:latin typeface="Calibri" charset="0"/>
              </a:rPr>
              <a:t>The abundance of light elements</a:t>
            </a:r>
          </a:p>
          <a:p>
            <a:pPr lvl="1" eaLnBrk="1" hangingPunct="1"/>
            <a:r>
              <a:rPr lang="en-US">
                <a:latin typeface="Calibri" charset="0"/>
              </a:rPr>
              <a:t>Hydrogen, helium, and lithium</a:t>
            </a:r>
          </a:p>
        </p:txBody>
      </p:sp>
    </p:spTree>
    <p:extLst>
      <p:ext uri="{BB962C8B-B14F-4D97-AF65-F5344CB8AC3E}">
        <p14:creationId xmlns:p14="http://schemas.microsoft.com/office/powerpoint/2010/main" val="4023344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solidFill>
                  <a:srgbClr val="FFC000"/>
                </a:solidFill>
                <a:latin typeface="Calibri" charset="0"/>
              </a:rPr>
              <a:t>Cosmic Background Explorer</a:t>
            </a:r>
          </a:p>
        </p:txBody>
      </p:sp>
      <p:sp>
        <p:nvSpPr>
          <p:cNvPr id="2" name="TextBox 1"/>
          <p:cNvSpPr txBox="1"/>
          <p:nvPr/>
        </p:nvSpPr>
        <p:spPr>
          <a:xfrm>
            <a:off x="573169" y="1584559"/>
            <a:ext cx="8113632" cy="646331"/>
          </a:xfrm>
          <a:prstGeom prst="rect">
            <a:avLst/>
          </a:prstGeom>
          <a:noFill/>
        </p:spPr>
        <p:txBody>
          <a:bodyPr wrap="square" rtlCol="0">
            <a:spAutoFit/>
          </a:bodyPr>
          <a:lstStyle/>
          <a:p>
            <a:r>
              <a:rPr lang="en-US" dirty="0" smtClean="0"/>
              <a:t>Figure 15-13a Image of the Cosmic Explorer which made the first measurements of the microwave background radiation of earth and space.</a:t>
            </a:r>
            <a:endParaRPr lang="en-US" dirty="0"/>
          </a:p>
        </p:txBody>
      </p:sp>
    </p:spTree>
    <p:extLst>
      <p:ext uri="{BB962C8B-B14F-4D97-AF65-F5344CB8AC3E}">
        <p14:creationId xmlns:p14="http://schemas.microsoft.com/office/powerpoint/2010/main" val="2717254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solidFill>
                  <a:srgbClr val="FFC000"/>
                </a:solidFill>
                <a:latin typeface="Calibri" charset="0"/>
              </a:rPr>
              <a:t>Map of Microwave Radiation</a:t>
            </a:r>
          </a:p>
        </p:txBody>
      </p:sp>
      <p:sp>
        <p:nvSpPr>
          <p:cNvPr id="2" name="TextBox 1"/>
          <p:cNvSpPr txBox="1"/>
          <p:nvPr/>
        </p:nvSpPr>
        <p:spPr>
          <a:xfrm>
            <a:off x="1000235" y="2191412"/>
            <a:ext cx="7316324" cy="646331"/>
          </a:xfrm>
          <a:prstGeom prst="rect">
            <a:avLst/>
          </a:prstGeom>
          <a:noFill/>
        </p:spPr>
        <p:txBody>
          <a:bodyPr wrap="square" rtlCol="0">
            <a:spAutoFit/>
          </a:bodyPr>
          <a:lstStyle/>
          <a:p>
            <a:r>
              <a:rPr lang="en-US" dirty="0" smtClean="0"/>
              <a:t>Figure 15-13b  Image of microwave radiation of entire sky.  Microwave radiation is not uniform but rather is found in clumps.</a:t>
            </a:r>
            <a:endParaRPr lang="en-US" dirty="0"/>
          </a:p>
        </p:txBody>
      </p:sp>
    </p:spTree>
    <p:extLst>
      <p:ext uri="{BB962C8B-B14F-4D97-AF65-F5344CB8AC3E}">
        <p14:creationId xmlns:p14="http://schemas.microsoft.com/office/powerpoint/2010/main" val="1010814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533400" y="2133600"/>
            <a:ext cx="7772400" cy="1470025"/>
          </a:xfrm>
        </p:spPr>
        <p:txBody>
          <a:bodyPr/>
          <a:lstStyle/>
          <a:p>
            <a:pPr eaLnBrk="1" hangingPunct="1"/>
            <a:r>
              <a:rPr lang="en-US">
                <a:solidFill>
                  <a:srgbClr val="0070C0"/>
                </a:solidFill>
                <a:latin typeface="Calibri" charset="0"/>
              </a:rPr>
              <a:t>The Evolution of the Universe</a:t>
            </a:r>
          </a:p>
        </p:txBody>
      </p:sp>
    </p:spTree>
    <p:extLst>
      <p:ext uri="{BB962C8B-B14F-4D97-AF65-F5344CB8AC3E}">
        <p14:creationId xmlns:p14="http://schemas.microsoft.com/office/powerpoint/2010/main" val="2869347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28600"/>
            <a:ext cx="8229600" cy="1143000"/>
          </a:xfrm>
        </p:spPr>
        <p:txBody>
          <a:bodyPr>
            <a:normAutofit fontScale="90000"/>
          </a:bodyPr>
          <a:lstStyle/>
          <a:p>
            <a:pPr eaLnBrk="1" hangingPunct="1"/>
            <a:r>
              <a:rPr lang="en-US" sz="3800">
                <a:latin typeface="Calibri" charset="0"/>
              </a:rPr>
              <a:t>     </a:t>
            </a:r>
            <a:r>
              <a:rPr lang="en-US" sz="3900">
                <a:solidFill>
                  <a:srgbClr val="C00000"/>
                </a:solidFill>
                <a:latin typeface="Calibri" charset="0"/>
              </a:rPr>
              <a:t>Some General Characteristics </a:t>
            </a:r>
            <a:br>
              <a:rPr lang="en-US" sz="3900">
                <a:solidFill>
                  <a:srgbClr val="C00000"/>
                </a:solidFill>
                <a:latin typeface="Calibri" charset="0"/>
              </a:rPr>
            </a:br>
            <a:r>
              <a:rPr lang="en-US" sz="3900">
                <a:solidFill>
                  <a:srgbClr val="C00000"/>
                </a:solidFill>
                <a:latin typeface="Calibri" charset="0"/>
              </a:rPr>
              <a:t>of an Expanding Universe</a:t>
            </a:r>
          </a:p>
        </p:txBody>
      </p:sp>
      <p:sp>
        <p:nvSpPr>
          <p:cNvPr id="29699" name="Rectangle 3"/>
          <p:cNvSpPr>
            <a:spLocks noGrp="1" noChangeArrowheads="1"/>
          </p:cNvSpPr>
          <p:nvPr>
            <p:ph idx="1"/>
          </p:nvPr>
        </p:nvSpPr>
        <p:spPr/>
        <p:txBody>
          <a:bodyPr/>
          <a:lstStyle/>
          <a:p>
            <a:pPr eaLnBrk="1" hangingPunct="1"/>
            <a:r>
              <a:rPr lang="en-US">
                <a:latin typeface="Calibri" charset="0"/>
              </a:rPr>
              <a:t>All matter heats when compressed</a:t>
            </a:r>
          </a:p>
          <a:p>
            <a:pPr lvl="1" eaLnBrk="1" hangingPunct="1"/>
            <a:r>
              <a:rPr lang="en-US">
                <a:latin typeface="Calibri" charset="0"/>
              </a:rPr>
              <a:t>Hot big bang</a:t>
            </a:r>
          </a:p>
          <a:p>
            <a:pPr eaLnBrk="1" hangingPunct="1"/>
            <a:r>
              <a:rPr lang="en-US">
                <a:latin typeface="Calibri" charset="0"/>
              </a:rPr>
              <a:t>Freezings</a:t>
            </a:r>
          </a:p>
          <a:p>
            <a:pPr lvl="1" eaLnBrk="1" hangingPunct="1"/>
            <a:r>
              <a:rPr lang="en-US">
                <a:latin typeface="Calibri" charset="0"/>
              </a:rPr>
              <a:t>Changes in universe</a:t>
            </a:r>
          </a:p>
          <a:p>
            <a:pPr eaLnBrk="1" hangingPunct="1"/>
            <a:endParaRPr lang="en-US">
              <a:latin typeface="Calibri" charset="0"/>
            </a:endParaRPr>
          </a:p>
        </p:txBody>
      </p:sp>
    </p:spTree>
    <p:extLst>
      <p:ext uri="{BB962C8B-B14F-4D97-AF65-F5344CB8AC3E}">
        <p14:creationId xmlns:p14="http://schemas.microsoft.com/office/powerpoint/2010/main" val="1333502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solidFill>
                  <a:srgbClr val="FFC000"/>
                </a:solidFill>
                <a:latin typeface="Calibri" charset="0"/>
              </a:rPr>
              <a:t>The Sequence of </a:t>
            </a:r>
            <a:r>
              <a:rPr lang="ja-JP" altLang="en-US">
                <a:solidFill>
                  <a:srgbClr val="FFC000"/>
                </a:solidFill>
                <a:latin typeface="Calibri" charset="0"/>
              </a:rPr>
              <a:t>“</a:t>
            </a:r>
            <a:r>
              <a:rPr lang="en-US">
                <a:solidFill>
                  <a:srgbClr val="FFC000"/>
                </a:solidFill>
                <a:latin typeface="Calibri" charset="0"/>
              </a:rPr>
              <a:t>Freezings</a:t>
            </a:r>
            <a:r>
              <a:rPr lang="ja-JP" altLang="en-US">
                <a:solidFill>
                  <a:srgbClr val="FFC000"/>
                </a:solidFill>
                <a:latin typeface="Calibri" charset="0"/>
              </a:rPr>
              <a:t>”</a:t>
            </a:r>
            <a:endParaRPr lang="en-US">
              <a:solidFill>
                <a:srgbClr val="FFC000"/>
              </a:solidFill>
              <a:latin typeface="Calibri" charset="0"/>
            </a:endParaRPr>
          </a:p>
        </p:txBody>
      </p:sp>
      <p:sp>
        <p:nvSpPr>
          <p:cNvPr id="2" name="TextBox 1"/>
          <p:cNvSpPr txBox="1"/>
          <p:nvPr/>
        </p:nvSpPr>
        <p:spPr>
          <a:xfrm>
            <a:off x="539452" y="1887987"/>
            <a:ext cx="6517454" cy="369332"/>
          </a:xfrm>
          <a:prstGeom prst="rect">
            <a:avLst/>
          </a:prstGeom>
          <a:noFill/>
        </p:spPr>
        <p:txBody>
          <a:bodyPr wrap="none" rtlCol="0">
            <a:spAutoFit/>
          </a:bodyPr>
          <a:lstStyle/>
          <a:p>
            <a:r>
              <a:rPr lang="en-US" dirty="0" smtClean="0"/>
              <a:t>Figure 15-14:  Image of the sequence of </a:t>
            </a:r>
            <a:r>
              <a:rPr lang="en-US" dirty="0" err="1" smtClean="0"/>
              <a:t>freezings</a:t>
            </a:r>
            <a:r>
              <a:rPr lang="en-US" dirty="0" smtClean="0"/>
              <a:t> after the big bang.</a:t>
            </a:r>
            <a:endParaRPr lang="en-US" dirty="0"/>
          </a:p>
        </p:txBody>
      </p:sp>
    </p:spTree>
    <p:extLst>
      <p:ext uri="{BB962C8B-B14F-4D97-AF65-F5344CB8AC3E}">
        <p14:creationId xmlns:p14="http://schemas.microsoft.com/office/powerpoint/2010/main" val="1937814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228600"/>
            <a:ext cx="7010400" cy="1143000"/>
          </a:xfrm>
        </p:spPr>
        <p:txBody>
          <a:bodyPr rtlCol="0">
            <a:normAutofit fontScale="90000"/>
          </a:bodyPr>
          <a:lstStyle/>
          <a:p>
            <a:pPr eaLnBrk="1" fontAlgn="auto" hangingPunct="1">
              <a:spcAft>
                <a:spcPts val="0"/>
              </a:spcAft>
              <a:defRPr/>
            </a:pPr>
            <a:r>
              <a:rPr lang="en-US" dirty="0" smtClean="0">
                <a:solidFill>
                  <a:srgbClr val="C00000"/>
                </a:solidFill>
                <a:ea typeface="+mj-ea"/>
                <a:cs typeface="+mj-cs"/>
              </a:rPr>
              <a:t>Measuring the Stars with Telescopes and Satellites</a:t>
            </a:r>
          </a:p>
        </p:txBody>
      </p:sp>
      <p:sp>
        <p:nvSpPr>
          <p:cNvPr id="19458" name="Rectangle 3"/>
          <p:cNvSpPr>
            <a:spLocks noGrp="1" noChangeArrowheads="1"/>
          </p:cNvSpPr>
          <p:nvPr>
            <p:ph idx="1"/>
          </p:nvPr>
        </p:nvSpPr>
        <p:spPr/>
        <p:txBody>
          <a:bodyPr/>
          <a:lstStyle/>
          <a:p>
            <a:pPr eaLnBrk="1" hangingPunct="1"/>
            <a:r>
              <a:rPr lang="en-US">
                <a:latin typeface="Calibri" charset="0"/>
              </a:rPr>
              <a:t>Electromagnetic radiation</a:t>
            </a:r>
          </a:p>
          <a:p>
            <a:pPr eaLnBrk="1" hangingPunct="1"/>
            <a:r>
              <a:rPr lang="en-US">
                <a:latin typeface="Calibri" charset="0"/>
              </a:rPr>
              <a:t>Measurement of photons</a:t>
            </a:r>
          </a:p>
          <a:p>
            <a:pPr lvl="1" eaLnBrk="1" hangingPunct="1"/>
            <a:r>
              <a:rPr lang="en-US">
                <a:latin typeface="Calibri" charset="0"/>
              </a:rPr>
              <a:t>Wavelength</a:t>
            </a:r>
          </a:p>
          <a:p>
            <a:pPr lvl="1" eaLnBrk="1" hangingPunct="1"/>
            <a:r>
              <a:rPr lang="en-US">
                <a:latin typeface="Calibri" charset="0"/>
              </a:rPr>
              <a:t>Intensity</a:t>
            </a:r>
          </a:p>
          <a:p>
            <a:pPr lvl="1" eaLnBrk="1" hangingPunct="1"/>
            <a:r>
              <a:rPr lang="en-US">
                <a:latin typeface="Calibri" charset="0"/>
              </a:rPr>
              <a:t>Direction</a:t>
            </a:r>
          </a:p>
          <a:p>
            <a:pPr lvl="1" eaLnBrk="1" hangingPunct="1"/>
            <a:r>
              <a:rPr lang="en-US">
                <a:latin typeface="Calibri" charset="0"/>
              </a:rPr>
              <a:t>Variation </a:t>
            </a:r>
          </a:p>
          <a:p>
            <a:pPr eaLnBrk="1" hangingPunct="1"/>
            <a:endParaRPr lang="en-US">
              <a:latin typeface="Calibri" charset="0"/>
            </a:endParaRPr>
          </a:p>
        </p:txBody>
      </p:sp>
    </p:spTree>
    <p:extLst>
      <p:ext uri="{BB962C8B-B14F-4D97-AF65-F5344CB8AC3E}">
        <p14:creationId xmlns:p14="http://schemas.microsoft.com/office/powerpoint/2010/main" val="602606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533400" y="274638"/>
            <a:ext cx="8229600" cy="1020762"/>
          </a:xfrm>
        </p:spPr>
        <p:txBody>
          <a:bodyPr>
            <a:normAutofit fontScale="90000"/>
          </a:bodyPr>
          <a:lstStyle/>
          <a:p>
            <a:pPr eaLnBrk="1" hangingPunct="1"/>
            <a:r>
              <a:rPr lang="en-US">
                <a:solidFill>
                  <a:srgbClr val="FFC000"/>
                </a:solidFill>
                <a:latin typeface="Calibri" charset="0"/>
              </a:rPr>
              <a:t>10</a:t>
            </a:r>
            <a:r>
              <a:rPr lang="en-US" baseline="30000">
                <a:solidFill>
                  <a:srgbClr val="FFC000"/>
                </a:solidFill>
                <a:latin typeface="Calibri" charset="0"/>
              </a:rPr>
              <a:t>–43</a:t>
            </a:r>
            <a:r>
              <a:rPr lang="en-US">
                <a:solidFill>
                  <a:srgbClr val="FFC000"/>
                </a:solidFill>
                <a:latin typeface="Calibri" charset="0"/>
              </a:rPr>
              <a:t> Second: The Freezing </a:t>
            </a:r>
            <a:br>
              <a:rPr lang="en-US">
                <a:solidFill>
                  <a:srgbClr val="FFC000"/>
                </a:solidFill>
                <a:latin typeface="Calibri" charset="0"/>
              </a:rPr>
            </a:br>
            <a:r>
              <a:rPr lang="en-US">
                <a:solidFill>
                  <a:srgbClr val="FFC000"/>
                </a:solidFill>
                <a:latin typeface="Calibri" charset="0"/>
              </a:rPr>
              <a:t>of All Forces</a:t>
            </a:r>
          </a:p>
        </p:txBody>
      </p:sp>
      <p:sp>
        <p:nvSpPr>
          <p:cNvPr id="31748" name="Rectangle 3"/>
          <p:cNvSpPr>
            <a:spLocks noGrp="1" noChangeArrowheads="1"/>
          </p:cNvSpPr>
          <p:nvPr>
            <p:ph idx="1"/>
          </p:nvPr>
        </p:nvSpPr>
        <p:spPr>
          <a:xfrm>
            <a:off x="381000" y="1371600"/>
            <a:ext cx="8229600" cy="4678363"/>
          </a:xfrm>
        </p:spPr>
        <p:txBody>
          <a:bodyPr/>
          <a:lstStyle/>
          <a:p>
            <a:pPr eaLnBrk="1" hangingPunct="1"/>
            <a:r>
              <a:rPr lang="en-US">
                <a:latin typeface="Calibri" charset="0"/>
              </a:rPr>
              <a:t>Two fundamental forces</a:t>
            </a:r>
          </a:p>
          <a:p>
            <a:pPr lvl="1" eaLnBrk="1" hangingPunct="1"/>
            <a:r>
              <a:rPr lang="en-US">
                <a:latin typeface="Calibri" charset="0"/>
              </a:rPr>
              <a:t>Gravity</a:t>
            </a:r>
          </a:p>
          <a:p>
            <a:pPr lvl="1" eaLnBrk="1" hangingPunct="1"/>
            <a:r>
              <a:rPr lang="en-US">
                <a:latin typeface="Calibri" charset="0"/>
              </a:rPr>
              <a:t>Strong-electroweak force</a:t>
            </a:r>
          </a:p>
          <a:p>
            <a:pPr eaLnBrk="1" hangingPunct="1"/>
            <a:r>
              <a:rPr lang="en-US">
                <a:latin typeface="Calibri" charset="0"/>
              </a:rPr>
              <a:t>Limit of our knowledge of universe</a:t>
            </a:r>
          </a:p>
        </p:txBody>
      </p:sp>
      <p:pic>
        <p:nvPicPr>
          <p:cNvPr id="31753" name="Picture 9" descr="trefil7_fig_15_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3505200"/>
            <a:ext cx="6134100" cy="2949575"/>
          </a:xfrm>
          <a:prstGeom prst="rect">
            <a:avLst/>
          </a:prstGeom>
          <a:noFill/>
          <a:extLst>
            <a:ext uri="{909E8E84-426E-40dd-AFC4-6F175D3DCCD1}">
              <a14:hiddenFill xmlns:a14="http://schemas.microsoft.com/office/drawing/2010/main">
                <a:solidFill>
                  <a:srgbClr val="FFFFFF"/>
                </a:solidFill>
              </a14:hiddenFill>
            </a:ext>
          </a:extLst>
        </p:spPr>
      </p:pic>
      <p:sp>
        <p:nvSpPr>
          <p:cNvPr id="31749" name="Oval 5"/>
          <p:cNvSpPr>
            <a:spLocks noChangeArrowheads="1"/>
          </p:cNvSpPr>
          <p:nvPr/>
        </p:nvSpPr>
        <p:spPr bwMode="auto">
          <a:xfrm>
            <a:off x="2157413" y="3581400"/>
            <a:ext cx="1981200" cy="20478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42591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en-US" sz="3600">
                <a:latin typeface="Calibri" charset="0"/>
              </a:rPr>
              <a:t>    </a:t>
            </a:r>
            <a:r>
              <a:rPr lang="en-US" sz="3700">
                <a:solidFill>
                  <a:srgbClr val="FFC000"/>
                </a:solidFill>
                <a:latin typeface="Calibri" charset="0"/>
              </a:rPr>
              <a:t>10</a:t>
            </a:r>
            <a:r>
              <a:rPr lang="en-US" sz="3700" baseline="30000">
                <a:solidFill>
                  <a:srgbClr val="FFC000"/>
                </a:solidFill>
                <a:latin typeface="Calibri" charset="0"/>
              </a:rPr>
              <a:t>–35</a:t>
            </a:r>
            <a:r>
              <a:rPr lang="en-US" sz="3700">
                <a:solidFill>
                  <a:srgbClr val="FFC000"/>
                </a:solidFill>
                <a:latin typeface="Calibri" charset="0"/>
              </a:rPr>
              <a:t> Second: The Freezing of the Electroweak and Strong Forces</a:t>
            </a:r>
          </a:p>
        </p:txBody>
      </p:sp>
      <p:sp>
        <p:nvSpPr>
          <p:cNvPr id="32771" name="Rectangle 3"/>
          <p:cNvSpPr>
            <a:spLocks noGrp="1" noChangeArrowheads="1"/>
          </p:cNvSpPr>
          <p:nvPr>
            <p:ph idx="1"/>
          </p:nvPr>
        </p:nvSpPr>
        <p:spPr>
          <a:xfrm>
            <a:off x="457200" y="1524000"/>
            <a:ext cx="8229600" cy="4602163"/>
          </a:xfrm>
        </p:spPr>
        <p:txBody>
          <a:bodyPr/>
          <a:lstStyle/>
          <a:p>
            <a:pPr eaLnBrk="1" hangingPunct="1">
              <a:lnSpc>
                <a:spcPct val="90000"/>
              </a:lnSpc>
            </a:pPr>
            <a:r>
              <a:rPr lang="en-US">
                <a:latin typeface="Calibri" charset="0"/>
              </a:rPr>
              <a:t>Three fundamental forces</a:t>
            </a:r>
          </a:p>
          <a:p>
            <a:pPr eaLnBrk="1" hangingPunct="1">
              <a:lnSpc>
                <a:spcPct val="90000"/>
              </a:lnSpc>
            </a:pPr>
            <a:r>
              <a:rPr lang="en-US">
                <a:latin typeface="Calibri" charset="0"/>
              </a:rPr>
              <a:t>The elimination of antimatter</a:t>
            </a:r>
          </a:p>
          <a:p>
            <a:pPr lvl="1" eaLnBrk="1" hangingPunct="1">
              <a:lnSpc>
                <a:spcPct val="90000"/>
              </a:lnSpc>
            </a:pPr>
            <a:r>
              <a:rPr lang="en-US">
                <a:latin typeface="Calibri" charset="0"/>
              </a:rPr>
              <a:t>Galaxy is ordinary matter</a:t>
            </a:r>
          </a:p>
          <a:p>
            <a:pPr lvl="1" eaLnBrk="1" hangingPunct="1">
              <a:lnSpc>
                <a:spcPct val="90000"/>
              </a:lnSpc>
            </a:pPr>
            <a:r>
              <a:rPr lang="en-US">
                <a:latin typeface="Calibri" charset="0"/>
              </a:rPr>
              <a:t>Why?</a:t>
            </a:r>
          </a:p>
          <a:p>
            <a:pPr lvl="2" eaLnBrk="1" hangingPunct="1">
              <a:lnSpc>
                <a:spcPct val="90000"/>
              </a:lnSpc>
            </a:pPr>
            <a:r>
              <a:rPr lang="en-US">
                <a:latin typeface="Calibri" charset="0"/>
              </a:rPr>
              <a:t>Leftover protons</a:t>
            </a:r>
          </a:p>
          <a:p>
            <a:pPr eaLnBrk="1" hangingPunct="1">
              <a:lnSpc>
                <a:spcPct val="90000"/>
              </a:lnSpc>
            </a:pPr>
            <a:r>
              <a:rPr lang="en-US">
                <a:latin typeface="Calibri" charset="0"/>
              </a:rPr>
              <a:t>Inflation</a:t>
            </a:r>
          </a:p>
          <a:p>
            <a:pPr lvl="1" eaLnBrk="1" hangingPunct="1">
              <a:lnSpc>
                <a:spcPct val="90000"/>
              </a:lnSpc>
            </a:pPr>
            <a:r>
              <a:rPr lang="en-US">
                <a:latin typeface="Calibri" charset="0"/>
              </a:rPr>
              <a:t>Short rapid expansion</a:t>
            </a:r>
          </a:p>
          <a:p>
            <a:pPr lvl="2" eaLnBrk="1" hangingPunct="1">
              <a:lnSpc>
                <a:spcPct val="90000"/>
              </a:lnSpc>
            </a:pPr>
            <a:r>
              <a:rPr lang="en-US">
                <a:latin typeface="Calibri" charset="0"/>
              </a:rPr>
              <a:t>Common temperature</a:t>
            </a:r>
            <a:endParaRPr lang="en-US" sz="2000">
              <a:latin typeface="Calibri" charset="0"/>
            </a:endParaRPr>
          </a:p>
        </p:txBody>
      </p:sp>
    </p:spTree>
    <p:extLst>
      <p:ext uri="{BB962C8B-B14F-4D97-AF65-F5344CB8AC3E}">
        <p14:creationId xmlns:p14="http://schemas.microsoft.com/office/powerpoint/2010/main" val="1367393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28600" y="228600"/>
            <a:ext cx="8686800" cy="1249363"/>
          </a:xfrm>
        </p:spPr>
        <p:txBody>
          <a:bodyPr>
            <a:normAutofit fontScale="90000"/>
          </a:bodyPr>
          <a:lstStyle/>
          <a:p>
            <a:pPr eaLnBrk="1" hangingPunct="1"/>
            <a:r>
              <a:rPr lang="en-US" sz="3800">
                <a:solidFill>
                  <a:srgbClr val="FFC000"/>
                </a:solidFill>
                <a:latin typeface="Calibri" charset="0"/>
              </a:rPr>
              <a:t>    Evolution of the Universe through  the Succession of Freezings</a:t>
            </a:r>
          </a:p>
        </p:txBody>
      </p:sp>
      <p:sp>
        <p:nvSpPr>
          <p:cNvPr id="2" name="TextBox 1"/>
          <p:cNvSpPr txBox="1"/>
          <p:nvPr/>
        </p:nvSpPr>
        <p:spPr>
          <a:xfrm>
            <a:off x="595645" y="2056557"/>
            <a:ext cx="6617993" cy="646331"/>
          </a:xfrm>
          <a:prstGeom prst="rect">
            <a:avLst/>
          </a:prstGeom>
          <a:noFill/>
        </p:spPr>
        <p:txBody>
          <a:bodyPr wrap="none" rtlCol="0">
            <a:spAutoFit/>
          </a:bodyPr>
          <a:lstStyle/>
          <a:p>
            <a:r>
              <a:rPr lang="en-US" dirty="0" smtClean="0"/>
              <a:t>Figure 15-15 Evolution of the universe through the various </a:t>
            </a:r>
            <a:r>
              <a:rPr lang="en-US" dirty="0" err="1" smtClean="0"/>
              <a:t>freezings</a:t>
            </a:r>
            <a:r>
              <a:rPr lang="en-US" dirty="0" smtClean="0"/>
              <a:t>.</a:t>
            </a:r>
          </a:p>
          <a:p>
            <a:endParaRPr lang="en-US" dirty="0"/>
          </a:p>
        </p:txBody>
      </p:sp>
    </p:spTree>
    <p:extLst>
      <p:ext uri="{BB962C8B-B14F-4D97-AF65-F5344CB8AC3E}">
        <p14:creationId xmlns:p14="http://schemas.microsoft.com/office/powerpoint/2010/main" val="1088155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200">
                <a:solidFill>
                  <a:srgbClr val="FFC000"/>
                </a:solidFill>
                <a:latin typeface="Calibri" charset="0"/>
              </a:rPr>
              <a:t>10</a:t>
            </a:r>
            <a:r>
              <a:rPr lang="en-US" sz="3200" baseline="30000">
                <a:solidFill>
                  <a:srgbClr val="FFC000"/>
                </a:solidFill>
                <a:latin typeface="Calibri" charset="0"/>
              </a:rPr>
              <a:t>–10</a:t>
            </a:r>
            <a:r>
              <a:rPr lang="en-US" sz="3200">
                <a:solidFill>
                  <a:srgbClr val="FFC000"/>
                </a:solidFill>
                <a:latin typeface="Calibri" charset="0"/>
              </a:rPr>
              <a:t> Second: The Freezing of the </a:t>
            </a:r>
            <a:br>
              <a:rPr lang="en-US" sz="3200">
                <a:solidFill>
                  <a:srgbClr val="FFC000"/>
                </a:solidFill>
                <a:latin typeface="Calibri" charset="0"/>
              </a:rPr>
            </a:br>
            <a:r>
              <a:rPr lang="en-US" sz="3200">
                <a:solidFill>
                  <a:srgbClr val="FFC000"/>
                </a:solidFill>
                <a:latin typeface="Calibri" charset="0"/>
              </a:rPr>
              <a:t>Weak and Electromagnetic Forces</a:t>
            </a:r>
          </a:p>
        </p:txBody>
      </p:sp>
      <p:sp>
        <p:nvSpPr>
          <p:cNvPr id="34819" name="Rectangle 3"/>
          <p:cNvSpPr>
            <a:spLocks noGrp="1" noChangeArrowheads="1"/>
          </p:cNvSpPr>
          <p:nvPr>
            <p:ph idx="1"/>
          </p:nvPr>
        </p:nvSpPr>
        <p:spPr/>
        <p:txBody>
          <a:bodyPr/>
          <a:lstStyle/>
          <a:p>
            <a:pPr eaLnBrk="1" hangingPunct="1"/>
            <a:r>
              <a:rPr lang="en-US">
                <a:latin typeface="Calibri" charset="0"/>
              </a:rPr>
              <a:t>Four fundamental forces</a:t>
            </a:r>
          </a:p>
          <a:p>
            <a:pPr eaLnBrk="1" hangingPunct="1"/>
            <a:r>
              <a:rPr lang="en-US">
                <a:latin typeface="Calibri" charset="0"/>
              </a:rPr>
              <a:t>Particle accelerators</a:t>
            </a:r>
          </a:p>
          <a:p>
            <a:pPr lvl="1" eaLnBrk="1" hangingPunct="1"/>
            <a:r>
              <a:rPr lang="en-US">
                <a:latin typeface="Calibri" charset="0"/>
              </a:rPr>
              <a:t>Reproduce from here forward</a:t>
            </a:r>
          </a:p>
          <a:p>
            <a:pPr lvl="1" eaLnBrk="1" hangingPunct="1"/>
            <a:r>
              <a:rPr lang="en-US">
                <a:latin typeface="Calibri" charset="0"/>
              </a:rPr>
              <a:t>Experimental evidence for evolution of universe</a:t>
            </a:r>
          </a:p>
          <a:p>
            <a:pPr eaLnBrk="1" hangingPunct="1"/>
            <a:endParaRPr lang="en-US">
              <a:latin typeface="Calibri" charset="0"/>
            </a:endParaRPr>
          </a:p>
        </p:txBody>
      </p:sp>
    </p:spTree>
    <p:extLst>
      <p:ext uri="{BB962C8B-B14F-4D97-AF65-F5344CB8AC3E}">
        <p14:creationId xmlns:p14="http://schemas.microsoft.com/office/powerpoint/2010/main" val="4059763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74638"/>
            <a:ext cx="8229600" cy="1143000"/>
          </a:xfrm>
        </p:spPr>
        <p:txBody>
          <a:bodyPr>
            <a:normAutofit fontScale="90000"/>
          </a:bodyPr>
          <a:lstStyle/>
          <a:p>
            <a:pPr eaLnBrk="1" hangingPunct="1"/>
            <a:r>
              <a:rPr lang="en-US">
                <a:solidFill>
                  <a:srgbClr val="FFC000"/>
                </a:solidFill>
                <a:latin typeface="Calibri" charset="0"/>
              </a:rPr>
              <a:t>10</a:t>
            </a:r>
            <a:r>
              <a:rPr lang="en-US" baseline="30000">
                <a:solidFill>
                  <a:srgbClr val="FFC000"/>
                </a:solidFill>
                <a:latin typeface="Calibri" charset="0"/>
              </a:rPr>
              <a:t>–5</a:t>
            </a:r>
            <a:r>
              <a:rPr lang="en-US">
                <a:solidFill>
                  <a:srgbClr val="FFC000"/>
                </a:solidFill>
                <a:latin typeface="Calibri" charset="0"/>
              </a:rPr>
              <a:t> Second: The Freezing of Elementary Particles</a:t>
            </a:r>
          </a:p>
        </p:txBody>
      </p:sp>
      <p:sp>
        <p:nvSpPr>
          <p:cNvPr id="3584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Elementary particles formed</a:t>
            </a:r>
          </a:p>
          <a:p>
            <a:pPr eaLnBrk="1" hangingPunct="1"/>
            <a:r>
              <a:rPr lang="en-US" dirty="0" smtClean="0">
                <a:latin typeface="Calibri" charset="0"/>
              </a:rPr>
              <a:t>Prior were fundamental particles</a:t>
            </a:r>
            <a:endParaRPr lang="en-US" dirty="0">
              <a:latin typeface="Calibri" charset="0"/>
            </a:endParaRPr>
          </a:p>
          <a:p>
            <a:pPr lvl="1" eaLnBrk="1" hangingPunct="1"/>
            <a:r>
              <a:rPr lang="en-US" dirty="0">
                <a:latin typeface="Calibri" charset="0"/>
              </a:rPr>
              <a:t>Quarks and leptons</a:t>
            </a:r>
          </a:p>
          <a:p>
            <a:pPr eaLnBrk="1" hangingPunct="1"/>
            <a:r>
              <a:rPr lang="en-US" dirty="0">
                <a:latin typeface="Calibri" charset="0"/>
              </a:rPr>
              <a:t>After</a:t>
            </a:r>
          </a:p>
          <a:p>
            <a:pPr lvl="1" eaLnBrk="1" hangingPunct="1"/>
            <a:r>
              <a:rPr lang="en-US" dirty="0" smtClean="0">
                <a:latin typeface="Calibri" charset="0"/>
              </a:rPr>
              <a:t>Hadrons </a:t>
            </a:r>
            <a:r>
              <a:rPr lang="en-US" dirty="0">
                <a:latin typeface="Calibri" charset="0"/>
              </a:rPr>
              <a:t>and </a:t>
            </a:r>
            <a:r>
              <a:rPr lang="en-US" dirty="0" smtClean="0">
                <a:latin typeface="Calibri" charset="0"/>
              </a:rPr>
              <a:t>leptons</a:t>
            </a:r>
          </a:p>
          <a:p>
            <a:pPr lvl="1" eaLnBrk="1" hangingPunct="1"/>
            <a:r>
              <a:rPr lang="en-US" dirty="0" smtClean="0">
                <a:latin typeface="Calibri" charset="0"/>
              </a:rPr>
              <a:t>Hadrons are particles which include protons and neutrons made up of quarks (subject to the strong force)</a:t>
            </a:r>
          </a:p>
          <a:p>
            <a:pPr lvl="1" eaLnBrk="1" hangingPunct="1"/>
            <a:r>
              <a:rPr lang="en-US" dirty="0" smtClean="0">
                <a:latin typeface="Calibri" charset="0"/>
              </a:rPr>
              <a:t>Leptons are particles like electrons </a:t>
            </a:r>
            <a:r>
              <a:rPr lang="en-US" dirty="0" err="1" smtClean="0">
                <a:latin typeface="Calibri" charset="0"/>
              </a:rPr>
              <a:t>muons</a:t>
            </a:r>
            <a:r>
              <a:rPr lang="en-US" dirty="0" smtClean="0">
                <a:latin typeface="Calibri" charset="0"/>
              </a:rPr>
              <a:t> and neutrino participate in weak and electromagnetic but not the strong force.</a:t>
            </a:r>
            <a:endParaRPr lang="en-US"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114355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28600"/>
            <a:ext cx="8229600" cy="1143000"/>
          </a:xfrm>
        </p:spPr>
        <p:txBody>
          <a:bodyPr>
            <a:normAutofit fontScale="90000"/>
          </a:bodyPr>
          <a:lstStyle/>
          <a:p>
            <a:pPr eaLnBrk="1" hangingPunct="1"/>
            <a:r>
              <a:rPr lang="en-US">
                <a:solidFill>
                  <a:srgbClr val="FFC000"/>
                </a:solidFill>
                <a:latin typeface="Calibri" charset="0"/>
              </a:rPr>
              <a:t>Three Minutes: </a:t>
            </a:r>
            <a:br>
              <a:rPr lang="en-US">
                <a:solidFill>
                  <a:srgbClr val="FFC000"/>
                </a:solidFill>
                <a:latin typeface="Calibri" charset="0"/>
              </a:rPr>
            </a:br>
            <a:r>
              <a:rPr lang="en-US">
                <a:solidFill>
                  <a:srgbClr val="FFC000"/>
                </a:solidFill>
                <a:latin typeface="Calibri" charset="0"/>
              </a:rPr>
              <a:t>The Freezing of Nuclei</a:t>
            </a:r>
          </a:p>
        </p:txBody>
      </p:sp>
      <p:sp>
        <p:nvSpPr>
          <p:cNvPr id="36867" name="Rectangle 3"/>
          <p:cNvSpPr>
            <a:spLocks noGrp="1" noChangeArrowheads="1"/>
          </p:cNvSpPr>
          <p:nvPr>
            <p:ph idx="1"/>
          </p:nvPr>
        </p:nvSpPr>
        <p:spPr/>
        <p:txBody>
          <a:bodyPr/>
          <a:lstStyle/>
          <a:p>
            <a:pPr eaLnBrk="1" hangingPunct="1"/>
            <a:r>
              <a:rPr lang="en-US">
                <a:latin typeface="Calibri" charset="0"/>
              </a:rPr>
              <a:t>Nuclei become stable</a:t>
            </a:r>
          </a:p>
          <a:p>
            <a:pPr eaLnBrk="1" hangingPunct="1"/>
            <a:r>
              <a:rPr lang="en-US">
                <a:latin typeface="Calibri" charset="0"/>
              </a:rPr>
              <a:t>Only nuclei of H, He and Li</a:t>
            </a:r>
          </a:p>
          <a:p>
            <a:pPr eaLnBrk="1" hangingPunct="1"/>
            <a:r>
              <a:rPr lang="en-US">
                <a:latin typeface="Calibri" charset="0"/>
              </a:rPr>
              <a:t>Plasma</a:t>
            </a:r>
          </a:p>
        </p:txBody>
      </p:sp>
    </p:spTree>
    <p:extLst>
      <p:ext uri="{BB962C8B-B14F-4D97-AF65-F5344CB8AC3E}">
        <p14:creationId xmlns:p14="http://schemas.microsoft.com/office/powerpoint/2010/main" val="1695226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28600"/>
            <a:ext cx="8229600" cy="1143000"/>
          </a:xfrm>
        </p:spPr>
        <p:txBody>
          <a:bodyPr>
            <a:normAutofit fontScale="90000"/>
          </a:bodyPr>
          <a:lstStyle/>
          <a:p>
            <a:pPr eaLnBrk="1" hangingPunct="1"/>
            <a:r>
              <a:rPr lang="en-US">
                <a:latin typeface="Calibri" charset="0"/>
              </a:rPr>
              <a:t>   </a:t>
            </a:r>
            <a:r>
              <a:rPr lang="en-US">
                <a:solidFill>
                  <a:srgbClr val="FFC000"/>
                </a:solidFill>
                <a:latin typeface="Calibri" charset="0"/>
              </a:rPr>
              <a:t>Before One Million Years:</a:t>
            </a:r>
            <a:br>
              <a:rPr lang="en-US">
                <a:solidFill>
                  <a:srgbClr val="FFC000"/>
                </a:solidFill>
                <a:latin typeface="Calibri" charset="0"/>
              </a:rPr>
            </a:br>
            <a:r>
              <a:rPr lang="en-US">
                <a:solidFill>
                  <a:srgbClr val="FFC000"/>
                </a:solidFill>
                <a:latin typeface="Calibri" charset="0"/>
              </a:rPr>
              <a:t>The Freezing of Atoms</a:t>
            </a:r>
          </a:p>
        </p:txBody>
      </p:sp>
      <p:sp>
        <p:nvSpPr>
          <p:cNvPr id="37891" name="Rectangle 3"/>
          <p:cNvSpPr>
            <a:spLocks noGrp="1" noChangeArrowheads="1"/>
          </p:cNvSpPr>
          <p:nvPr>
            <p:ph idx="1"/>
          </p:nvPr>
        </p:nvSpPr>
        <p:spPr/>
        <p:txBody>
          <a:bodyPr/>
          <a:lstStyle/>
          <a:p>
            <a:pPr eaLnBrk="1" hangingPunct="1"/>
            <a:r>
              <a:rPr lang="en-US">
                <a:latin typeface="Calibri" charset="0"/>
              </a:rPr>
              <a:t>Formation of atoms</a:t>
            </a:r>
          </a:p>
          <a:p>
            <a:pPr eaLnBrk="1" hangingPunct="1"/>
            <a:r>
              <a:rPr lang="en-US">
                <a:latin typeface="Calibri" charset="0"/>
              </a:rPr>
              <a:t>Radiation released</a:t>
            </a:r>
          </a:p>
          <a:p>
            <a:pPr lvl="1" eaLnBrk="1" hangingPunct="1"/>
            <a:r>
              <a:rPr lang="en-US">
                <a:latin typeface="Calibri" charset="0"/>
              </a:rPr>
              <a:t>Cosmic microwave background</a:t>
            </a:r>
          </a:p>
          <a:p>
            <a:pPr eaLnBrk="1" hangingPunct="1"/>
            <a:r>
              <a:rPr lang="en-US">
                <a:latin typeface="Calibri" charset="0"/>
              </a:rPr>
              <a:t>Galaxy problem</a:t>
            </a:r>
          </a:p>
        </p:txBody>
      </p:sp>
    </p:spTree>
    <p:extLst>
      <p:ext uri="{BB962C8B-B14F-4D97-AF65-F5344CB8AC3E}">
        <p14:creationId xmlns:p14="http://schemas.microsoft.com/office/powerpoint/2010/main" val="245730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p:txBody>
          <a:bodyPr/>
          <a:lstStyle/>
          <a:p>
            <a:pPr marL="0" indent="0" algn="ctr" eaLnBrk="1" hangingPunct="1">
              <a:buFont typeface="Arial" charset="0"/>
              <a:buNone/>
            </a:pPr>
            <a:endParaRPr lang="en-US" sz="4400">
              <a:solidFill>
                <a:srgbClr val="0070C0"/>
              </a:solidFill>
              <a:latin typeface="Calibri" charset="0"/>
            </a:endParaRPr>
          </a:p>
          <a:p>
            <a:pPr marL="0" indent="0" algn="ctr" eaLnBrk="1" hangingPunct="1">
              <a:buFont typeface="Arial" charset="0"/>
              <a:buNone/>
            </a:pPr>
            <a:r>
              <a:rPr lang="en-US" sz="4400">
                <a:solidFill>
                  <a:srgbClr val="0070C0"/>
                </a:solidFill>
                <a:latin typeface="Calibri" charset="0"/>
              </a:rPr>
              <a:t>What Is the Universe Made Of?</a:t>
            </a:r>
          </a:p>
        </p:txBody>
      </p:sp>
    </p:spTree>
    <p:extLst>
      <p:ext uri="{BB962C8B-B14F-4D97-AF65-F5344CB8AC3E}">
        <p14:creationId xmlns:p14="http://schemas.microsoft.com/office/powerpoint/2010/main" val="1799460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28600"/>
            <a:ext cx="8229600" cy="1143000"/>
          </a:xfrm>
        </p:spPr>
        <p:txBody>
          <a:bodyPr>
            <a:normAutofit fontScale="90000"/>
          </a:bodyPr>
          <a:lstStyle/>
          <a:p>
            <a:pPr eaLnBrk="1" hangingPunct="1"/>
            <a:r>
              <a:rPr lang="en-US">
                <a:solidFill>
                  <a:srgbClr val="C00000"/>
                </a:solidFill>
                <a:latin typeface="Calibri" charset="0"/>
              </a:rPr>
              <a:t>Dark Matter and Ripples </a:t>
            </a:r>
            <a:br>
              <a:rPr lang="en-US">
                <a:solidFill>
                  <a:srgbClr val="C00000"/>
                </a:solidFill>
                <a:latin typeface="Calibri" charset="0"/>
              </a:rPr>
            </a:br>
            <a:r>
              <a:rPr lang="en-US">
                <a:solidFill>
                  <a:srgbClr val="C00000"/>
                </a:solidFill>
                <a:latin typeface="Calibri" charset="0"/>
              </a:rPr>
              <a:t>at the Beginning of Time</a:t>
            </a:r>
          </a:p>
        </p:txBody>
      </p:sp>
      <p:sp>
        <p:nvSpPr>
          <p:cNvPr id="39939" name="Rectangle 3"/>
          <p:cNvSpPr>
            <a:spLocks noGrp="1" noChangeArrowheads="1"/>
          </p:cNvSpPr>
          <p:nvPr>
            <p:ph idx="1"/>
          </p:nvPr>
        </p:nvSpPr>
        <p:spPr>
          <a:xfrm>
            <a:off x="228600" y="1524000"/>
            <a:ext cx="8915400" cy="5105400"/>
          </a:xfrm>
        </p:spPr>
        <p:txBody>
          <a:bodyPr/>
          <a:lstStyle/>
          <a:p>
            <a:pPr eaLnBrk="1" hangingPunct="1">
              <a:lnSpc>
                <a:spcPct val="90000"/>
              </a:lnSpc>
            </a:pPr>
            <a:r>
              <a:rPr lang="en-US">
                <a:latin typeface="Calibri" charset="0"/>
              </a:rPr>
              <a:t>Dark Matter</a:t>
            </a:r>
          </a:p>
          <a:p>
            <a:pPr lvl="1" eaLnBrk="1" hangingPunct="1">
              <a:lnSpc>
                <a:spcPct val="90000"/>
              </a:lnSpc>
            </a:pPr>
            <a:r>
              <a:rPr lang="en-US">
                <a:latin typeface="Calibri" charset="0"/>
              </a:rPr>
              <a:t>Measure gravitational effects</a:t>
            </a:r>
          </a:p>
          <a:p>
            <a:pPr eaLnBrk="1" hangingPunct="1">
              <a:lnSpc>
                <a:spcPct val="90000"/>
              </a:lnSpc>
            </a:pPr>
            <a:r>
              <a:rPr lang="en-US">
                <a:latin typeface="Calibri" charset="0"/>
              </a:rPr>
              <a:t>Hydrogen atoms</a:t>
            </a:r>
          </a:p>
          <a:p>
            <a:pPr eaLnBrk="1" hangingPunct="1">
              <a:lnSpc>
                <a:spcPct val="90000"/>
              </a:lnSpc>
            </a:pPr>
            <a:r>
              <a:rPr lang="en-US">
                <a:latin typeface="Calibri" charset="0"/>
              </a:rPr>
              <a:t>Formation of dark matter (questions to be answered)</a:t>
            </a:r>
          </a:p>
          <a:p>
            <a:pPr lvl="1" eaLnBrk="1" hangingPunct="1">
              <a:lnSpc>
                <a:spcPct val="90000"/>
              </a:lnSpc>
            </a:pPr>
            <a:r>
              <a:rPr lang="en-US">
                <a:latin typeface="Calibri" charset="0"/>
              </a:rPr>
              <a:t>Before atoms formed?</a:t>
            </a:r>
          </a:p>
          <a:p>
            <a:pPr lvl="1" eaLnBrk="1" hangingPunct="1">
              <a:lnSpc>
                <a:spcPct val="90000"/>
              </a:lnSpc>
            </a:pPr>
            <a:r>
              <a:rPr lang="en-US">
                <a:latin typeface="Calibri" charset="0"/>
              </a:rPr>
              <a:t>Formed clumps?</a:t>
            </a:r>
          </a:p>
          <a:p>
            <a:pPr eaLnBrk="1" hangingPunct="1">
              <a:lnSpc>
                <a:spcPct val="90000"/>
              </a:lnSpc>
            </a:pPr>
            <a:r>
              <a:rPr lang="en-US">
                <a:latin typeface="Calibri" charset="0"/>
              </a:rPr>
              <a:t>Ripples at the beginning of time</a:t>
            </a:r>
          </a:p>
          <a:p>
            <a:pPr lvl="1" eaLnBrk="1" hangingPunct="1">
              <a:lnSpc>
                <a:spcPct val="90000"/>
              </a:lnSpc>
            </a:pPr>
            <a:r>
              <a:rPr lang="en-US">
                <a:latin typeface="Calibri" charset="0"/>
              </a:rPr>
              <a:t>Collection of luminous matter</a:t>
            </a:r>
          </a:p>
        </p:txBody>
      </p:sp>
    </p:spTree>
    <p:extLst>
      <p:ext uri="{BB962C8B-B14F-4D97-AF65-F5344CB8AC3E}">
        <p14:creationId xmlns:p14="http://schemas.microsoft.com/office/powerpoint/2010/main" val="87583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atin typeface="Calibri" charset="0"/>
              </a:rPr>
              <a:t>Discovery of Dark Matter</a:t>
            </a:r>
          </a:p>
        </p:txBody>
      </p:sp>
      <p:sp>
        <p:nvSpPr>
          <p:cNvPr id="2" name="TextBox 1"/>
          <p:cNvSpPr txBox="1"/>
          <p:nvPr/>
        </p:nvSpPr>
        <p:spPr>
          <a:xfrm>
            <a:off x="573169" y="1944176"/>
            <a:ext cx="7192700" cy="1477328"/>
          </a:xfrm>
          <a:prstGeom prst="rect">
            <a:avLst/>
          </a:prstGeom>
          <a:noFill/>
        </p:spPr>
        <p:txBody>
          <a:bodyPr wrap="square" rtlCol="0">
            <a:spAutoFit/>
          </a:bodyPr>
          <a:lstStyle/>
          <a:p>
            <a:r>
              <a:rPr lang="en-US" dirty="0" smtClean="0"/>
              <a:t>Figure 15-17:  Graph showing the motion predicted for starts as you move outwards from the </a:t>
            </a:r>
            <a:r>
              <a:rPr lang="en-US" dirty="0" err="1" smtClean="0"/>
              <a:t>centre</a:t>
            </a:r>
            <a:r>
              <a:rPr lang="en-US" dirty="0" smtClean="0"/>
              <a:t> </a:t>
            </a:r>
            <a:r>
              <a:rPr lang="en-US" dirty="0" err="1" smtClean="0"/>
              <a:t>fo</a:t>
            </a:r>
            <a:r>
              <a:rPr lang="en-US" dirty="0" smtClean="0"/>
              <a:t> the galaxy.  The failure to observe the “</a:t>
            </a:r>
            <a:r>
              <a:rPr lang="en-US" dirty="0" err="1" smtClean="0"/>
              <a:t>Kepler</a:t>
            </a:r>
            <a:r>
              <a:rPr lang="en-US" dirty="0" smtClean="0"/>
              <a:t> rotation” was attributed to gravity from dark matter and supports the existence of dark matter.</a:t>
            </a:r>
          </a:p>
          <a:p>
            <a:endParaRPr lang="en-US" dirty="0" smtClean="0"/>
          </a:p>
        </p:txBody>
      </p:sp>
    </p:spTree>
    <p:extLst>
      <p:ext uri="{BB962C8B-B14F-4D97-AF65-F5344CB8AC3E}">
        <p14:creationId xmlns:p14="http://schemas.microsoft.com/office/powerpoint/2010/main" val="1098814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FFC000"/>
                </a:solidFill>
                <a:ea typeface="+mj-ea"/>
                <a:cs typeface="+mj-cs"/>
              </a:rPr>
              <a:t>Schematic Drawings of </a:t>
            </a:r>
            <a:br>
              <a:rPr lang="en-US" dirty="0" smtClean="0">
                <a:solidFill>
                  <a:srgbClr val="FFC000"/>
                </a:solidFill>
                <a:ea typeface="+mj-ea"/>
                <a:cs typeface="+mj-cs"/>
              </a:rPr>
            </a:br>
            <a:r>
              <a:rPr lang="en-US" dirty="0" smtClean="0">
                <a:solidFill>
                  <a:srgbClr val="FFC000"/>
                </a:solidFill>
                <a:ea typeface="+mj-ea"/>
                <a:cs typeface="+mj-cs"/>
              </a:rPr>
              <a:t>Telescopes</a:t>
            </a:r>
          </a:p>
        </p:txBody>
      </p:sp>
      <p:sp>
        <p:nvSpPr>
          <p:cNvPr id="2" name="TextBox 1"/>
          <p:cNvSpPr txBox="1"/>
          <p:nvPr/>
        </p:nvSpPr>
        <p:spPr>
          <a:xfrm>
            <a:off x="741747" y="2595982"/>
            <a:ext cx="4369631" cy="369332"/>
          </a:xfrm>
          <a:prstGeom prst="rect">
            <a:avLst/>
          </a:prstGeom>
          <a:noFill/>
        </p:spPr>
        <p:txBody>
          <a:bodyPr wrap="none" rtlCol="0">
            <a:spAutoFit/>
          </a:bodyPr>
          <a:lstStyle/>
          <a:p>
            <a:r>
              <a:rPr lang="en-US" dirty="0" smtClean="0"/>
              <a:t>Figure 14-2 Schematic diagram of telescopes</a:t>
            </a:r>
            <a:endParaRPr lang="en-US" dirty="0"/>
          </a:p>
        </p:txBody>
      </p:sp>
    </p:spTree>
    <p:extLst>
      <p:ext uri="{BB962C8B-B14F-4D97-AF65-F5344CB8AC3E}">
        <p14:creationId xmlns:p14="http://schemas.microsoft.com/office/powerpoint/2010/main" val="2153757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solidFill>
                  <a:srgbClr val="FFC000"/>
                </a:solidFill>
                <a:latin typeface="Calibri" charset="0"/>
              </a:rPr>
              <a:t>The End of the Universe</a:t>
            </a:r>
          </a:p>
        </p:txBody>
      </p:sp>
      <p:sp>
        <p:nvSpPr>
          <p:cNvPr id="41987" name="Rectangle 3"/>
          <p:cNvSpPr>
            <a:spLocks noGrp="1" noChangeArrowheads="1"/>
          </p:cNvSpPr>
          <p:nvPr>
            <p:ph idx="1"/>
          </p:nvPr>
        </p:nvSpPr>
        <p:spPr/>
        <p:txBody>
          <a:bodyPr/>
          <a:lstStyle/>
          <a:p>
            <a:pPr eaLnBrk="1" hangingPunct="1">
              <a:lnSpc>
                <a:spcPct val="90000"/>
              </a:lnSpc>
            </a:pPr>
            <a:r>
              <a:rPr lang="en-US">
                <a:latin typeface="Calibri" charset="0"/>
              </a:rPr>
              <a:t>Open, closed or flat universe</a:t>
            </a:r>
          </a:p>
          <a:p>
            <a:pPr eaLnBrk="1" hangingPunct="1">
              <a:lnSpc>
                <a:spcPct val="90000"/>
              </a:lnSpc>
            </a:pPr>
            <a:r>
              <a:rPr lang="en-US">
                <a:latin typeface="Calibri" charset="0"/>
              </a:rPr>
              <a:t>Current data</a:t>
            </a:r>
          </a:p>
          <a:p>
            <a:pPr lvl="1" eaLnBrk="1" hangingPunct="1">
              <a:lnSpc>
                <a:spcPct val="90000"/>
              </a:lnSpc>
            </a:pPr>
            <a:r>
              <a:rPr lang="en-US">
                <a:latin typeface="Calibri" charset="0"/>
              </a:rPr>
              <a:t>Mass of universe</a:t>
            </a:r>
          </a:p>
          <a:p>
            <a:pPr lvl="2" eaLnBrk="1" hangingPunct="1">
              <a:lnSpc>
                <a:spcPct val="90000"/>
              </a:lnSpc>
            </a:pPr>
            <a:r>
              <a:rPr lang="en-US">
                <a:latin typeface="Calibri" charset="0"/>
              </a:rPr>
              <a:t>Open universe</a:t>
            </a:r>
          </a:p>
          <a:p>
            <a:pPr lvl="1" eaLnBrk="1" hangingPunct="1">
              <a:lnSpc>
                <a:spcPct val="90000"/>
              </a:lnSpc>
            </a:pPr>
            <a:r>
              <a:rPr lang="en-US">
                <a:latin typeface="Calibri" charset="0"/>
              </a:rPr>
              <a:t>Type Ia supernova</a:t>
            </a:r>
          </a:p>
          <a:p>
            <a:pPr eaLnBrk="1" hangingPunct="1">
              <a:lnSpc>
                <a:spcPct val="90000"/>
              </a:lnSpc>
            </a:pPr>
            <a:r>
              <a:rPr lang="en-US">
                <a:latin typeface="Calibri" charset="0"/>
              </a:rPr>
              <a:t>Dark Energy</a:t>
            </a:r>
          </a:p>
          <a:p>
            <a:pPr lvl="1" eaLnBrk="1" hangingPunct="1">
              <a:lnSpc>
                <a:spcPct val="90000"/>
              </a:lnSpc>
            </a:pPr>
            <a:r>
              <a:rPr lang="en-US">
                <a:latin typeface="Calibri" charset="0"/>
              </a:rPr>
              <a:t>74% of universe</a:t>
            </a:r>
            <a:r>
              <a:rPr lang="ja-JP" altLang="en-US">
                <a:latin typeface="Calibri" charset="0"/>
              </a:rPr>
              <a:t>’</a:t>
            </a:r>
            <a:r>
              <a:rPr lang="en-US">
                <a:latin typeface="Calibri" charset="0"/>
              </a:rPr>
              <a:t>s mass</a:t>
            </a:r>
          </a:p>
          <a:p>
            <a:pPr eaLnBrk="1" hangingPunct="1">
              <a:lnSpc>
                <a:spcPct val="90000"/>
              </a:lnSpc>
            </a:pPr>
            <a:endParaRPr lang="en-US" sz="2800">
              <a:latin typeface="Calibri" charset="0"/>
            </a:endParaRPr>
          </a:p>
        </p:txBody>
      </p:sp>
    </p:spTree>
    <p:extLst>
      <p:ext uri="{BB962C8B-B14F-4D97-AF65-F5344CB8AC3E}">
        <p14:creationId xmlns:p14="http://schemas.microsoft.com/office/powerpoint/2010/main" val="1536842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atin typeface="Calibri" charset="0"/>
              </a:rPr>
              <a:t>Dark Energy</a:t>
            </a:r>
          </a:p>
        </p:txBody>
      </p:sp>
      <p:sp>
        <p:nvSpPr>
          <p:cNvPr id="2" name="TextBox 1"/>
          <p:cNvSpPr txBox="1"/>
          <p:nvPr/>
        </p:nvSpPr>
        <p:spPr>
          <a:xfrm>
            <a:off x="932803" y="1843034"/>
            <a:ext cx="6203703" cy="923330"/>
          </a:xfrm>
          <a:prstGeom prst="rect">
            <a:avLst/>
          </a:prstGeom>
          <a:noFill/>
        </p:spPr>
        <p:txBody>
          <a:bodyPr wrap="square" rtlCol="0">
            <a:spAutoFit/>
          </a:bodyPr>
          <a:lstStyle/>
          <a:p>
            <a:r>
              <a:rPr lang="en-US" dirty="0" smtClean="0"/>
              <a:t>Figure 15-18:  Pie chart illustrating  the composition of the universe.  Note that ordinary matter constitutes only about 4% of all matter.</a:t>
            </a:r>
            <a:endParaRPr lang="en-US" dirty="0"/>
          </a:p>
        </p:txBody>
      </p:sp>
    </p:spTree>
    <p:extLst>
      <p:ext uri="{BB962C8B-B14F-4D97-AF65-F5344CB8AC3E}">
        <p14:creationId xmlns:p14="http://schemas.microsoft.com/office/powerpoint/2010/main" val="3847213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solidFill>
                  <a:srgbClr val="FFC000"/>
                </a:solidFill>
                <a:latin typeface="Calibri" charset="0"/>
              </a:rPr>
              <a:t>Future</a:t>
            </a:r>
          </a:p>
        </p:txBody>
      </p:sp>
      <p:sp>
        <p:nvSpPr>
          <p:cNvPr id="44035" name="Content Placeholder 2"/>
          <p:cNvSpPr>
            <a:spLocks noGrp="1"/>
          </p:cNvSpPr>
          <p:nvPr>
            <p:ph idx="1"/>
          </p:nvPr>
        </p:nvSpPr>
        <p:spPr/>
        <p:txBody>
          <a:bodyPr/>
          <a:lstStyle/>
          <a:p>
            <a:pPr eaLnBrk="1" hangingPunct="1"/>
            <a:r>
              <a:rPr lang="en-US">
                <a:latin typeface="Calibri" charset="0"/>
              </a:rPr>
              <a:t>Depends on dark energy</a:t>
            </a:r>
          </a:p>
          <a:p>
            <a:pPr eaLnBrk="1" hangingPunct="1"/>
            <a:r>
              <a:rPr lang="ja-JP" altLang="en-US">
                <a:latin typeface="Calibri" charset="0"/>
              </a:rPr>
              <a:t>“</a:t>
            </a:r>
            <a:r>
              <a:rPr lang="en-US">
                <a:latin typeface="Calibri" charset="0"/>
              </a:rPr>
              <a:t>Big Rip</a:t>
            </a:r>
            <a:r>
              <a:rPr lang="ja-JP" altLang="en-US">
                <a:latin typeface="Calibri" charset="0"/>
              </a:rPr>
              <a:t>”</a:t>
            </a:r>
            <a:endParaRPr lang="en-US">
              <a:latin typeface="Calibri" charset="0"/>
            </a:endParaRPr>
          </a:p>
        </p:txBody>
      </p:sp>
    </p:spTree>
    <p:extLst>
      <p:ext uri="{BB962C8B-B14F-4D97-AF65-F5344CB8AC3E}">
        <p14:creationId xmlns:p14="http://schemas.microsoft.com/office/powerpoint/2010/main" val="3010308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457200" y="457200"/>
            <a:ext cx="8229600" cy="5668963"/>
          </a:xfrm>
        </p:spPr>
        <p:txBody>
          <a:bodyPr>
            <a:normAutofit lnSpcReduction="10000"/>
          </a:bodyPr>
          <a:lstStyle/>
          <a:p>
            <a:pPr eaLnBrk="1" hangingPunct="1">
              <a:buFont typeface="Arial" charset="0"/>
              <a:buNone/>
            </a:pPr>
            <a:r>
              <a:rPr lang="en-US" sz="2800" b="1">
                <a:latin typeface="Calibri" charset="0"/>
              </a:rPr>
              <a:t>Copyright 2013 John Wiley &amp; Sons, Inc.</a:t>
            </a:r>
            <a:endParaRPr lang="en-US" sz="2800">
              <a:latin typeface="Calibri" charset="0"/>
            </a:endParaRPr>
          </a:p>
          <a:p>
            <a:pPr eaLnBrk="1" hangingPunct="1">
              <a:buFont typeface="Arial" charset="0"/>
              <a:buNone/>
            </a:pPr>
            <a:r>
              <a:rPr lang="en-US" sz="2800">
                <a:latin typeface="Calibri" charset="0"/>
              </a:rPr>
              <a:t>	All rights reserved. Reproduction or translation of this work beyond that permitted in section 117 of the 1976 United States Copyright Act without express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herein.</a:t>
            </a:r>
          </a:p>
          <a:p>
            <a:pPr eaLnBrk="1" hangingPunct="1"/>
            <a:endParaRPr lang="en-US">
              <a:latin typeface="Calibri" charset="0"/>
            </a:endParaRPr>
          </a:p>
        </p:txBody>
      </p:sp>
    </p:spTree>
    <p:extLst>
      <p:ext uri="{BB962C8B-B14F-4D97-AF65-F5344CB8AC3E}">
        <p14:creationId xmlns:p14="http://schemas.microsoft.com/office/powerpoint/2010/main" val="308818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solidFill>
                  <a:srgbClr val="FFC000"/>
                </a:solidFill>
                <a:latin typeface="Calibri" charset="0"/>
              </a:rPr>
              <a:t>Keck Telescopes</a:t>
            </a:r>
          </a:p>
        </p:txBody>
      </p:sp>
      <p:sp>
        <p:nvSpPr>
          <p:cNvPr id="2" name="TextBox 1"/>
          <p:cNvSpPr txBox="1"/>
          <p:nvPr/>
        </p:nvSpPr>
        <p:spPr>
          <a:xfrm>
            <a:off x="1101382" y="1550846"/>
            <a:ext cx="6749414" cy="369332"/>
          </a:xfrm>
          <a:prstGeom prst="rect">
            <a:avLst/>
          </a:prstGeom>
          <a:noFill/>
        </p:spPr>
        <p:txBody>
          <a:bodyPr wrap="none" rtlCol="0">
            <a:spAutoFit/>
          </a:bodyPr>
          <a:lstStyle/>
          <a:p>
            <a:r>
              <a:rPr lang="en-US" dirty="0" smtClean="0"/>
              <a:t>Figure 14-3a  Keck telescopes in Hawaii.  Currently the world’s largest. </a:t>
            </a:r>
            <a:endParaRPr lang="en-US" dirty="0"/>
          </a:p>
        </p:txBody>
      </p:sp>
    </p:spTree>
    <p:extLst>
      <p:ext uri="{BB962C8B-B14F-4D97-AF65-F5344CB8AC3E}">
        <p14:creationId xmlns:p14="http://schemas.microsoft.com/office/powerpoint/2010/main" val="199453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solidFill>
                  <a:srgbClr val="FFC000"/>
                </a:solidFill>
                <a:latin typeface="Calibri" charset="0"/>
              </a:rPr>
              <a:t>Magellan Telescope</a:t>
            </a:r>
          </a:p>
        </p:txBody>
      </p:sp>
      <p:sp>
        <p:nvSpPr>
          <p:cNvPr id="2" name="TextBox 1"/>
          <p:cNvSpPr txBox="1"/>
          <p:nvPr/>
        </p:nvSpPr>
        <p:spPr>
          <a:xfrm>
            <a:off x="741747" y="1921701"/>
            <a:ext cx="4974551" cy="369332"/>
          </a:xfrm>
          <a:prstGeom prst="rect">
            <a:avLst/>
          </a:prstGeom>
          <a:noFill/>
        </p:spPr>
        <p:txBody>
          <a:bodyPr wrap="none" rtlCol="0">
            <a:spAutoFit/>
          </a:bodyPr>
          <a:lstStyle/>
          <a:p>
            <a:r>
              <a:rPr lang="en-US" dirty="0" smtClean="0"/>
              <a:t>Figure 14-4-Image of the Giant Magellan Telescope</a:t>
            </a:r>
            <a:endParaRPr lang="en-US" dirty="0"/>
          </a:p>
        </p:txBody>
      </p:sp>
    </p:spTree>
    <p:extLst>
      <p:ext uri="{BB962C8B-B14F-4D97-AF65-F5344CB8AC3E}">
        <p14:creationId xmlns:p14="http://schemas.microsoft.com/office/powerpoint/2010/main" val="3662067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quot;/&gt;&lt;property id=&quot;20307&quot; value=&quot;300&quot;/&gt;&lt;/object&gt;&lt;object type=&quot;3&quot; unique_id=&quot;10004&quot;&gt;&lt;property id=&quot;20148&quot; value=&quot;5&quot;/&gt;&lt;property id=&quot;20300&quot; value=&quot;Slide 2 - &amp;quot;Chapter Outline&amp;quot;&quot;/&gt;&lt;property id=&quot;20307&quot; value=&quot;301&quot;/&gt;&lt;/object&gt;&lt;object type=&quot;3&quot; unique_id=&quot;10005&quot;&gt;&lt;property id=&quot;20148&quot; value=&quot;5&quot;/&gt;&lt;property id=&quot;20300&quot; value=&quot;Slide 3 - &amp;quot;The Nature of Stars&amp;quot;&quot;/&gt;&lt;property id=&quot;20307&quot; value=&quot;302&quot;/&gt;&lt;/object&gt;&lt;object type=&quot;3&quot; unique_id=&quot;10006&quot;&gt;&lt;property id=&quot;20148&quot; value=&quot;5&quot;/&gt;&lt;property id=&quot;20300&quot; value=&quot;Slide 4 - &amp;quot;The Nature of Stars&amp;quot;&quot;/&gt;&lt;property id=&quot;20307&quot; value=&quot;303&quot;/&gt;&lt;/object&gt;&lt;object type=&quot;3&quot; unique_id=&quot;10007&quot;&gt;&lt;property id=&quot;20148&quot; value=&quot;5&quot;/&gt;&lt;property id=&quot;20300&quot; value=&quot;Slide 5 - &amp;quot;The Night Sky&amp;quot;&quot;/&gt;&lt;property id=&quot;20307&quot; value=&quot;304&quot;/&gt;&lt;/object&gt;&lt;object type=&quot;3&quot; unique_id=&quot;10008&quot;&gt;&lt;property id=&quot;20148&quot; value=&quot;5&quot;/&gt;&lt;property id=&quot;20300&quot; value=&quot;Slide 6 - &amp;quot;Measuring the Stars with Telescopes and Satellites&amp;quot;&quot;/&gt;&lt;property id=&quot;20307&quot; value=&quot;305&quot;/&gt;&lt;/object&gt;&lt;object type=&quot;3&quot; unique_id=&quot;10009&quot;&gt;&lt;property id=&quot;20148&quot; value=&quot;5&quot;/&gt;&lt;property id=&quot;20300&quot; value=&quot;Slide 7 - &amp;quot;Schematic Drawings of  Telescopes&amp;quot;&quot;/&gt;&lt;property id=&quot;20307&quot; value=&quot;306&quot;/&gt;&lt;/object&gt;&lt;object type=&quot;3&quot; unique_id=&quot;10010&quot;&gt;&lt;property id=&quot;20148&quot; value=&quot;5&quot;/&gt;&lt;property id=&quot;20300&quot; value=&quot;Slide 8 - &amp;quot;Keck Telescopes&amp;quot;&quot;/&gt;&lt;property id=&quot;20307&quot; value=&quot;307&quot;/&gt;&lt;/object&gt;&lt;object type=&quot;3&quot; unique_id=&quot;10011&quot;&gt;&lt;property id=&quot;20148&quot; value=&quot;5&quot;/&gt;&lt;property id=&quot;20300&quot; value=&quot;Slide 9 - &amp;quot;Magellan Telescope&amp;quot;&quot;/&gt;&lt;property id=&quot;20307&quot; value=&quot;308&quot;/&gt;&lt;/object&gt;&lt;object type=&quot;3&quot; unique_id=&quot;10012&quot;&gt;&lt;property id=&quot;20148&quot; value=&quot;5&quot;/&gt;&lt;property id=&quot;20300&quot; value=&quot;Slide 10 - &amp;quot;Orbiting Observatories&amp;quot;&quot;/&gt;&lt;property id=&quot;20307&quot; value=&quot;309&quot;/&gt;&lt;/object&gt;&lt;object type=&quot;3&quot; unique_id=&quot;10013&quot;&gt;&lt;property id=&quot;20148&quot; value=&quot;5&quot;/&gt;&lt;property id=&quot;20300&quot; value=&quot;Slide 11 - &amp;quot;The Hubble Space Telescope&amp;quot;&quot;/&gt;&lt;property id=&quot;20307&quot; value=&quot;310&quot;/&gt;&lt;/object&gt;&lt;object type=&quot;3&quot; unique_id=&quot;10014&quot;&gt;&lt;property id=&quot;20148&quot; value=&quot;5&quot;/&gt;&lt;property id=&quot;20300&quot; value=&quot;Slide 12 - &amp;quot;The Anatomy of Stars&amp;quot;&quot;/&gt;&lt;property id=&quot;20307&quot; value=&quot;311&quot;/&gt;&lt;/object&gt;&lt;object type=&quot;3&quot; unique_id=&quot;10015&quot;&gt;&lt;property id=&quot;20148&quot; value=&quot;5&quot;/&gt;&lt;property id=&quot;20300&quot; value=&quot;Slide 13 - &amp;quot;The Structure of the Sun&amp;quot;&quot;/&gt;&lt;property id=&quot;20307&quot; value=&quot;312&quot;/&gt;&lt;/object&gt;&lt;object type=&quot;3&quot; unique_id=&quot;10016&quot;&gt;&lt;property id=&quot;20148&quot; value=&quot;5&quot;/&gt;&lt;property id=&quot;20300&quot; value=&quot;Slide 14 - &amp;quot;The Surface of the Sun&amp;quot;&quot;/&gt;&lt;property id=&quot;20307&quot; value=&quot;313&quot;/&gt;&lt;/object&gt;&lt;object type=&quot;3&quot; unique_id=&quot;10017&quot;&gt;&lt;property id=&quot;20148&quot; value=&quot;5&quot;/&gt;&lt;property id=&quot;20300&quot; value=&quot;Slide 15 - &amp;quot;The Sun's Chromosphere  and Corona&amp;quot;&quot;/&gt;&lt;property id=&quot;20307&quot; value=&quot;314&quot;/&gt;&lt;/object&gt;&lt;object type=&quot;3&quot; unique_id=&quot;10018&quot;&gt;&lt;property id=&quot;20148&quot; value=&quot;5&quot;/&gt;&lt;property id=&quot;20300&quot; value=&quot;Slide 16 - &amp;quot;Earth’s Magnetic Field&amp;quot;&quot;/&gt;&lt;property id=&quot;20307&quot; value=&quot;315&quot;/&gt;&lt;/object&gt;&lt;object type=&quot;3&quot; unique_id=&quot;10019&quot;&gt;&lt;property id=&quot;20148&quot; value=&quot;5&quot;/&gt;&lt;property id=&quot;20300&quot; value=&quot;Slide 17 - &amp;quot;Northern Lights&amp;quot;&quot;/&gt;&lt;property id=&quot;20307&quot; value=&quot;316&quot;/&gt;&lt;/object&gt;&lt;object type=&quot;3&quot; unique_id=&quot;10020&quot;&gt;&lt;property id=&quot;20148&quot; value=&quot;5&quot;/&gt;&lt;property id=&quot;20300&quot; value=&quot;Slide 18 - &amp;quot;The Science of Life&amp;quot;&quot;/&gt;&lt;property id=&quot;20307&quot; value=&quot;317&quot;/&gt;&lt;/object&gt;&lt;object type=&quot;3&quot; unique_id=&quot;10021&quot;&gt;&lt;property id=&quot;20148&quot; value=&quot;5&quot;/&gt;&lt;property id=&quot;20300&quot; value=&quot;Slide 19 - &amp;quot;The Sun’s Energy Source: Fusion&amp;quot;&quot;/&gt;&lt;property id=&quot;20307&quot; value=&quot;318&quot;/&gt;&lt;/object&gt;&lt;object type=&quot;3&quot; unique_id=&quot;10022&quot;&gt;&lt;property id=&quot;20148&quot; value=&quot;5&quot;/&gt;&lt;property id=&quot;20300&quot; value=&quot;Slide 20 - &amp;quot;Fusion on the Sun – cont.&amp;quot;&quot;/&gt;&lt;property id=&quot;20307&quot; value=&quot;319&quot;/&gt;&lt;/object&gt;&lt;object type=&quot;3&quot; unique_id=&quot;10023&quot;&gt;&lt;property id=&quot;20148&quot; value=&quot;5&quot;/&gt;&lt;property id=&quot;20300&quot; value=&quot;Slide 21 - &amp;quot;The Ongoing Process  of Science&amp;quot;&quot;/&gt;&lt;property id=&quot;20307&quot; value=&quot;320&quot;/&gt;&lt;/object&gt;&lt;object type=&quot;3&quot; unique_id=&quot;10024&quot;&gt;&lt;property id=&quot;20148&quot; value=&quot;5&quot;/&gt;&lt;property id=&quot;20300&quot; value=&quot;Slide 22 - &amp;quot;The IceCube Lab&amp;quot;&quot;/&gt;&lt;property id=&quot;20307&quot; value=&quot;321&quot;/&gt;&lt;/object&gt;&lt;object type=&quot;3&quot; unique_id=&quot;10025&quot;&gt;&lt;property id=&quot;20148&quot; value=&quot;5&quot;/&gt;&lt;property id=&quot;20300&quot; value=&quot;Slide 23&quot;/&gt;&lt;property id=&quot;20307&quot; value=&quot;322&quot;/&gt;&lt;/object&gt;&lt;object type=&quot;3&quot; unique_id=&quot;10026&quot;&gt;&lt;property id=&quot;20148&quot; value=&quot;5&quot;/&gt;&lt;property id=&quot;20300&quot; value=&quot;Slide 24 - &amp;quot;The Variety of Stars&amp;quot;&quot;/&gt;&lt;property id=&quot;20307&quot; value=&quot;323&quot;/&gt;&lt;/object&gt;&lt;object type=&quot;3&quot; unique_id=&quot;10027&quot;&gt;&lt;property id=&quot;20148&quot; value=&quot;5&quot;/&gt;&lt;property id=&quot;20300&quot; value=&quot;Slide 25 - &amp;quot;The Astronomical  Distance Scale&amp;quot;&quot;/&gt;&lt;property id=&quot;20307&quot; value=&quot;324&quot;/&gt;&lt;/object&gt;&lt;object type=&quot;3&quot; unique_id=&quot;10028&quot;&gt;&lt;property id=&quot;20148&quot; value=&quot;5&quot;/&gt;&lt;property id=&quot;20300&quot; value=&quot;Slide 26 - &amp;quot;The Triangulation of  Stellar Distances&amp;quot;&quot;/&gt;&lt;property id=&quot;20307&quot; value=&quot;325&quot;/&gt;&lt;/object&gt;&lt;object type=&quot;3&quot; unique_id=&quot;10029&quot;&gt;&lt;property id=&quot;20148&quot; value=&quot;5&quot;/&gt;&lt;property id=&quot;20300&quot; value=&quot;Slide 27 - &amp;quot;Cannon and Leavitt&amp;quot;&quot;/&gt;&lt;property id=&quot;20307&quot; value=&quot;326&quot;/&gt;&lt;/object&gt;&lt;object type=&quot;3&quot; unique_id=&quot;10030&quot;&gt;&lt;property id=&quot;20148&quot; value=&quot;5&quot;/&gt;&lt;property id=&quot;20300&quot; value=&quot;Slide 28 - &amp;quot;The Hertzsprung-Russel  Diagram&amp;quot;&quot;/&gt;&lt;property id=&quot;20307&quot; value=&quot;327&quot;/&gt;&lt;/object&gt;&lt;object type=&quot;3&quot; unique_id=&quot;10031&quot;&gt;&lt;property id=&quot;20148&quot; value=&quot;5&quot;/&gt;&lt;property id=&quot;20300&quot; value=&quot;Slide 29 - &amp;quot;The Life Cycles of Stars&amp;quot;&quot;/&gt;&lt;property id=&quot;20307&quot; value=&quot;328&quot;/&gt;&lt;/object&gt;&lt;object type=&quot;3&quot; unique_id=&quot;10032&quot;&gt;&lt;property id=&quot;20148&quot; value=&quot;5&quot;/&gt;&lt;property id=&quot;20300&quot; value=&quot;Slide 30 - &amp;quot;The Birth of Stars&amp;quot;&quot;/&gt;&lt;property id=&quot;20307&quot; value=&quot;329&quot;/&gt;&lt;/object&gt;&lt;object type=&quot;3&quot; unique_id=&quot;10033&quot;&gt;&lt;property id=&quot;20148&quot; value=&quot;5&quot;/&gt;&lt;property id=&quot;20300&quot; value=&quot;Slide 31 - &amp;quot;The Eagle Nebula&amp;quot;&quot;/&gt;&lt;property id=&quot;20307&quot; value=&quot;330&quot;/&gt;&lt;/object&gt;&lt;object type=&quot;3&quot; unique_id=&quot;10034&quot;&gt;&lt;property id=&quot;20148&quot; value=&quot;5&quot;/&gt;&lt;property id=&quot;20300&quot; value=&quot;Slide 32 - &amp;quot;Formation of a Planetary  System&amp;quot;&quot;/&gt;&lt;property id=&quot;20307&quot; value=&quot;331&quot;/&gt;&lt;/object&gt;&lt;object type=&quot;3&quot; unique_id=&quot;10035&quot;&gt;&lt;property id=&quot;20148&quot; value=&quot;5&quot;/&gt;&lt;property id=&quot;20300&quot; value=&quot;Slide 33 - &amp;quot;Chapter 15:  Cosmology &amp;amp;  The Big Bang Theory&amp;quot;&quot;/&gt;&lt;property id=&quot;20307&quot; value=&quot;256&quot;/&gt;&lt;/object&gt;&lt;object type=&quot;3&quot; unique_id=&quot;10036&quot;&gt;&lt;property id=&quot;20148&quot; value=&quot;5&quot;/&gt;&lt;property id=&quot;20300&quot; value=&quot;Slide 34&quot;/&gt;&lt;property id=&quot;20307&quot; value=&quot;257&quot;/&gt;&lt;/object&gt;&lt;object type=&quot;3&quot; unique_id=&quot;10037&quot;&gt;&lt;property id=&quot;20148&quot; value=&quot;5&quot;/&gt;&lt;property id=&quot;20300&quot; value=&quot;Slide 35 - &amp;quot;Chapter Outline&amp;quot;&quot;/&gt;&lt;property id=&quot;20307&quot; value=&quot;258&quot;/&gt;&lt;/object&gt;&lt;object type=&quot;3&quot; unique_id=&quot;10038&quot;&gt;&lt;property id=&quot;20148&quot; value=&quot;5&quot;/&gt;&lt;property id=&quot;20300&quot; value=&quot;Slide 36 - &amp;quot;Edwin Hubble and the Discovery of Galaxies&amp;quot;&quot;/&gt;&lt;property id=&quot;20307&quot; value=&quot;259&quot;/&gt;&lt;/object&gt;&lt;object type=&quot;3&quot; unique_id=&quot;10039&quot;&gt;&lt;property id=&quot;20148&quot; value=&quot;5&quot;/&gt;&lt;property id=&quot;20300&quot; value=&quot;Slide 37 - &amp;quot;The Nebula Debate&amp;quot;&quot;/&gt;&lt;property id=&quot;20307&quot; value=&quot;260&quot;/&gt;&lt;/object&gt;&lt;object type=&quot;3&quot; unique_id=&quot;10040&quot;&gt;&lt;property id=&quot;20148&quot; value=&quot;5&quot;/&gt;&lt;property id=&quot;20300&quot; value=&quot;Slide 38&quot;/&gt;&lt;property id=&quot;20307&quot; value=&quot;261&quot;/&gt;&lt;/object&gt;&lt;object type=&quot;3&quot; unique_id=&quot;10041&quot;&gt;&lt;property id=&quot;20148&quot; value=&quot;5&quot;/&gt;&lt;property id=&quot;20300&quot; value=&quot;Slide 39 - &amp;quot;Edwin Hubble&amp;quot;&quot;/&gt;&lt;property id=&quot;20307&quot; value=&quot;262&quot;/&gt;&lt;/object&gt;&lt;object type=&quot;3&quot; unique_id=&quot;10042&quot;&gt;&lt;property id=&quot;20148&quot; value=&quot;5&quot;/&gt;&lt;property id=&quot;20300&quot; value=&quot;Slide 40 - &amp;quot;Kinds of Galaxies&amp;quot;&quot;/&gt;&lt;property id=&quot;20307&quot; value=&quot;263&quot;/&gt;&lt;/object&gt;&lt;object type=&quot;3&quot; unique_id=&quot;10043&quot;&gt;&lt;property id=&quot;20148&quot; value=&quot;5&quot;/&gt;&lt;property id=&quot;20300&quot; value=&quot;Slide 41 - &amp;quot;A Map of the Milky Way&amp;quot;&quot;/&gt;&lt;property id=&quot;20307&quot; value=&quot;264&quot;/&gt;&lt;/object&gt;&lt;object type=&quot;3&quot; unique_id=&quot;10044&quot;&gt;&lt;property id=&quot;20148&quot; value=&quot;5&quot;/&gt;&lt;property id=&quot;20300&quot; value=&quot;Slide 42 - &amp;quot;A Typical Spiral Galaxy&amp;quot;&quot;/&gt;&lt;property id=&quot;20307&quot; value=&quot;265&quot;/&gt;&lt;/object&gt;&lt;object type=&quot;3&quot; unique_id=&quot;10045&quot;&gt;&lt;property id=&quot;20148&quot; value=&quot;5&quot;/&gt;&lt;property id=&quot;20300&quot; value=&quot;Slide 43 - &amp;quot;A Typical Elliptical Galaxy&amp;quot;&quot;/&gt;&lt;property id=&quot;20307&quot; value=&quot;266&quot;/&gt;&lt;/object&gt;&lt;object type=&quot;3&quot; unique_id=&quot;10046&quot;&gt;&lt;property id=&quot;20148&quot; value=&quot;5&quot;/&gt;&lt;property id=&quot;20300&quot; value=&quot;Slide 44 - &amp;quot;Deep-Field Image  of Galaxies&amp;quot;&quot;/&gt;&lt;property id=&quot;20307&quot; value=&quot;267&quot;/&gt;&lt;/object&gt;&lt;object type=&quot;3&quot; unique_id=&quot;10047&quot;&gt;&lt;property id=&quot;20148&quot; value=&quot;5&quot;/&gt;&lt;property id=&quot;20300&quot; value=&quot;Slide 45 - &amp;quot;The Redshift and  Hubble’s Law&amp;quot;&quot;/&gt;&lt;property id=&quot;20307&quot; value=&quot;268&quot;/&gt;&lt;/object&gt;&lt;object type=&quot;3&quot; unique_id=&quot;10048&quot;&gt;&lt;property id=&quot;20148&quot; value=&quot;5&quot;/&gt;&lt;property id=&quot;20300&quot; value=&quot;Slide 46 - &amp;quot;The Redshift and  Hubble’s Law&amp;quot;&quot;/&gt;&lt;property id=&quot;20307&quot; value=&quot;269&quot;/&gt;&lt;/object&gt;&lt;object type=&quot;3&quot; unique_id=&quot;10049&quot;&gt;&lt;property id=&quot;20148&quot; value=&quot;5&quot;/&gt;&lt;property id=&quot;20300&quot; value=&quot;Slide 47 - &amp;quot;Photographs of Galaxies  and Their Spectra&amp;quot;&quot;/&gt;&lt;property id=&quot;20307&quot; value=&quot;270&quot;/&gt;&lt;/object&gt;&lt;object type=&quot;3&quot; unique_id=&quot;10050&quot;&gt;&lt;property id=&quot;20148&quot; value=&quot;5&quot;/&gt;&lt;property id=&quot;20300&quot; value=&quot;Slide 48 - &amp;quot;Illustration of Hubble  Expansion&amp;quot;&quot;/&gt;&lt;property id=&quot;20307&quot; value=&quot;271&quot;/&gt;&lt;/object&gt;&lt;object type=&quot;3&quot; unique_id=&quot;10051&quot;&gt;&lt;property id=&quot;20148&quot; value=&quot;5&quot;/&gt;&lt;property id=&quot;20300&quot; value=&quot;Slide 49 - &amp;quot;Science by the Numbers&amp;quot;&quot;/&gt;&lt;property id=&quot;20307&quot; value=&quot;272&quot;/&gt;&lt;/object&gt;&lt;object type=&quot;3&quot; unique_id=&quot;10052&quot;&gt;&lt;property id=&quot;20148&quot; value=&quot;5&quot;/&gt;&lt;property id=&quot;20300&quot; value=&quot;Slide 50 - &amp;quot;Distance versus Velocity  Relationship&amp;quot;&quot;/&gt;&lt;property id=&quot;20307&quot; value=&quot;273&quot;/&gt;&lt;/object&gt;&lt;object type=&quot;3&quot; unique_id=&quot;10053&quot;&gt;&lt;property id=&quot;20148&quot; value=&quot;5&quot;/&gt;&lt;property id=&quot;20300&quot; value=&quot;Slide 51 - &amp;quot;The Large-Scale  Structure of the Universe&amp;quot;&quot;/&gt;&lt;property id=&quot;20307&quot; value=&quot;274&quot;/&gt;&lt;/object&gt;&lt;object type=&quot;3&quot; unique_id=&quot;10054&quot;&gt;&lt;property id=&quot;20148&quot; value=&quot;5&quot;/&gt;&lt;property id=&quot;20300&quot; value=&quot;Slide 52 - &amp;quot;The Big Bang&amp;quot;&quot;/&gt;&lt;property id=&quot;20307&quot; value=&quot;275&quot;/&gt;&lt;/object&gt;&lt;object type=&quot;3&quot; unique_id=&quot;10055&quot;&gt;&lt;property id=&quot;20148&quot; value=&quot;5&quot;/&gt;&lt;property id=&quot;20300&quot; value=&quot;Slide 53 - &amp;quot;The Large-Scale  Structure of the Universe&amp;quot;&quot;/&gt;&lt;property id=&quot;20307&quot; value=&quot;276&quot;/&gt;&lt;/object&gt;&lt;object type=&quot;3&quot; unique_id=&quot;10056&quot;&gt;&lt;property id=&quot;20148&quot; value=&quot;5&quot;/&gt;&lt;property id=&quot;20300&quot; value=&quot;Slide 54 - &amp;quot;Distribution of Galaxies  in Space&amp;quot;&quot;/&gt;&lt;property id=&quot;20307&quot; value=&quot;277&quot;/&gt;&lt;/object&gt;&lt;object type=&quot;3&quot; unique_id=&quot;10057&quot;&gt;&lt;property id=&quot;20148&quot; value=&quot;5&quot;/&gt;&lt;property id=&quot;20300&quot; value=&quot;Slide 55 - &amp;quot;    Apache Point Observatory – New Mexico, U.S.&amp;quot;&quot;/&gt;&lt;property id=&quot;20307&quot; value=&quot;278&quot;/&gt;&lt;/object&gt;&lt;object type=&quot;3&quot; unique_id=&quot;10058&quot;&gt;&lt;property id=&quot;20148&quot; value=&quot;5&quot;/&gt;&lt;property id=&quot;20300&quot; value=&quot;Slide 56 - &amp;quot;Useful Analogies&amp;quot;&quot;/&gt;&lt;property id=&quot;20307&quot; value=&quot;279&quot;/&gt;&lt;/object&gt;&lt;object type=&quot;3&quot; unique_id=&quot;10059&quot;&gt;&lt;property id=&quot;20148&quot; value=&quot;5&quot;/&gt;&lt;property id=&quot;20300&quot; value=&quot;Slide 57 - &amp;quot;Evidence for the Big Bang&amp;quot;&quot;/&gt;&lt;property id=&quot;20307&quot; value=&quot;280&quot;/&gt;&lt;/object&gt;&lt;object type=&quot;3&quot; unique_id=&quot;10060&quot;&gt;&lt;property id=&quot;20148&quot; value=&quot;5&quot;/&gt;&lt;property id=&quot;20300&quot; value=&quot;Slide 58 - &amp;quot;Cosmic Background Explorer&amp;quot;&quot;/&gt;&lt;property id=&quot;20307&quot; value=&quot;281&quot;/&gt;&lt;/object&gt;&lt;object type=&quot;3&quot; unique_id=&quot;10061&quot;&gt;&lt;property id=&quot;20148&quot; value=&quot;5&quot;/&gt;&lt;property id=&quot;20300&quot; value=&quot;Slide 59 - &amp;quot;Map of Microwave Radiation&amp;quot;&quot;/&gt;&lt;property id=&quot;20307&quot; value=&quot;282&quot;/&gt;&lt;/object&gt;&lt;object type=&quot;3&quot; unique_id=&quot;10062&quot;&gt;&lt;property id=&quot;20148&quot; value=&quot;5&quot;/&gt;&lt;property id=&quot;20300&quot; value=&quot;Slide 60 - &amp;quot;The Evolution of the Universe&amp;quot;&quot;/&gt;&lt;property id=&quot;20307&quot; value=&quot;283&quot;/&gt;&lt;/object&gt;&lt;object type=&quot;3&quot; unique_id=&quot;10063&quot;&gt;&lt;property id=&quot;20148&quot; value=&quot;5&quot;/&gt;&lt;property id=&quot;20300&quot; value=&quot;Slide 61 - &amp;quot;     Some General Characteristics  of an Expanding Universe&amp;quot;&quot;/&gt;&lt;property id=&quot;20307&quot; value=&quot;284&quot;/&gt;&lt;/object&gt;&lt;object type=&quot;3&quot; unique_id=&quot;10064&quot;&gt;&lt;property id=&quot;20148&quot; value=&quot;5&quot;/&gt;&lt;property id=&quot;20300&quot; value=&quot;Slide 62 - &amp;quot;The Sequence of “Freezings”&amp;quot;&quot;/&gt;&lt;property id=&quot;20307&quot; value=&quot;285&quot;/&gt;&lt;/object&gt;&lt;object type=&quot;3&quot; unique_id=&quot;10065&quot;&gt;&lt;property id=&quot;20148&quot; value=&quot;5&quot;/&gt;&lt;property id=&quot;20300&quot; value=&quot;Slide 63 - &amp;quot;10–43 Second: The Freezing  of All Forces&amp;quot;&quot;/&gt;&lt;property id=&quot;20307&quot; value=&quot;286&quot;/&gt;&lt;/object&gt;&lt;object type=&quot;3&quot; unique_id=&quot;10066&quot;&gt;&lt;property id=&quot;20148&quot; value=&quot;5&quot;/&gt;&lt;property id=&quot;20300&quot; value=&quot;Slide 64 - &amp;quot;    10–35 Second: The Freezing of the Electroweak and Strong Forces&amp;quot;&quot;/&gt;&lt;property id=&quot;20307&quot; value=&quot;287&quot;/&gt;&lt;/object&gt;&lt;object type=&quot;3&quot; unique_id=&quot;10067&quot;&gt;&lt;property id=&quot;20148&quot; value=&quot;5&quot;/&gt;&lt;property id=&quot;20300&quot; value=&quot;Slide 65 - &amp;quot;    Evolution of the Universe through  the Succession of Freezings&amp;quot;&quot;/&gt;&lt;property id=&quot;20307&quot; value=&quot;288&quot;/&gt;&lt;/object&gt;&lt;object type=&quot;3&quot; unique_id=&quot;10068&quot;&gt;&lt;property id=&quot;20148&quot; value=&quot;5&quot;/&gt;&lt;property id=&quot;20300&quot; value=&quot;Slide 66 - &amp;quot;10–10 Second: The Freezing of the  Weak and Electromagnetic Forces&amp;quot;&quot;/&gt;&lt;property id=&quot;20307&quot; value=&quot;289&quot;/&gt;&lt;/object&gt;&lt;object type=&quot;3&quot; unique_id=&quot;10069&quot;&gt;&lt;property id=&quot;20148&quot; value=&quot;5&quot;/&gt;&lt;property id=&quot;20300&quot; value=&quot;Slide 67 - &amp;quot;10–5 Second: The Freezing of Elementary Particles&amp;quot;&quot;/&gt;&lt;property id=&quot;20307&quot; value=&quot;290&quot;/&gt;&lt;/object&gt;&lt;object type=&quot;3&quot; unique_id=&quot;10070&quot;&gt;&lt;property id=&quot;20148&quot; value=&quot;5&quot;/&gt;&lt;property id=&quot;20300&quot; value=&quot;Slide 68 - &amp;quot;Three Minutes:  The Freezing of Nuclei&amp;quot;&quot;/&gt;&lt;property id=&quot;20307&quot; value=&quot;291&quot;/&gt;&lt;/object&gt;&lt;object type=&quot;3&quot; unique_id=&quot;10071&quot;&gt;&lt;property id=&quot;20148&quot; value=&quot;5&quot;/&gt;&lt;property id=&quot;20300&quot; value=&quot;Slide 69 - &amp;quot;   Before One Million Years: The Freezing of Atoms&amp;quot;&quot;/&gt;&lt;property id=&quot;20307&quot; value=&quot;292&quot;/&gt;&lt;/object&gt;&lt;object type=&quot;3&quot; unique_id=&quot;10072&quot;&gt;&lt;property id=&quot;20148&quot; value=&quot;5&quot;/&gt;&lt;property id=&quot;20300&quot; value=&quot;Slide 70&quot;/&gt;&lt;property id=&quot;20307&quot; value=&quot;293&quot;/&gt;&lt;/object&gt;&lt;object type=&quot;3&quot; unique_id=&quot;10073&quot;&gt;&lt;property id=&quot;20148&quot; value=&quot;5&quot;/&gt;&lt;property id=&quot;20300&quot; value=&quot;Slide 71 - &amp;quot;Dark Matter and Ripples  at the Beginning of Time&amp;quot;&quot;/&gt;&lt;property id=&quot;20307&quot; value=&quot;294&quot;/&gt;&lt;/object&gt;&lt;object type=&quot;3&quot; unique_id=&quot;10074&quot;&gt;&lt;property id=&quot;20148&quot; value=&quot;5&quot;/&gt;&lt;property id=&quot;20300&quot; value=&quot;Slide 72 - &amp;quot;Discovery of Dark Matter&amp;quot;&quot;/&gt;&lt;property id=&quot;20307&quot; value=&quot;295&quot;/&gt;&lt;/object&gt;&lt;object type=&quot;3&quot; unique_id=&quot;10075&quot;&gt;&lt;property id=&quot;20148&quot; value=&quot;5&quot;/&gt;&lt;property id=&quot;20300&quot; value=&quot;Slide 73 - &amp;quot;The End of the Universe&amp;quot;&quot;/&gt;&lt;property id=&quot;20307&quot; value=&quot;296&quot;/&gt;&lt;/object&gt;&lt;object type=&quot;3&quot; unique_id=&quot;10076&quot;&gt;&lt;property id=&quot;20148&quot; value=&quot;5&quot;/&gt;&lt;property id=&quot;20300&quot; value=&quot;Slide 74 - &amp;quot;Dark Energy&amp;quot;&quot;/&gt;&lt;property id=&quot;20307&quot; value=&quot;297&quot;/&gt;&lt;/object&gt;&lt;object type=&quot;3&quot; unique_id=&quot;10077&quot;&gt;&lt;property id=&quot;20148&quot; value=&quot;5&quot;/&gt;&lt;property id=&quot;20300&quot; value=&quot;Slide 75 - &amp;quot;Future&amp;quot;&quot;/&gt;&lt;property id=&quot;20307&quot; value=&quot;298&quot;/&gt;&lt;/object&gt;&lt;object type=&quot;3&quot; unique_id=&quot;10078&quot;&gt;&lt;property id=&quot;20148&quot; value=&quot;5&quot;/&gt;&lt;property id=&quot;20300&quot; value=&quot;Slide 76&quot;/&gt;&lt;property id=&quot;20307&quot; value=&quot;299&quot;/&gt;&lt;/object&gt;&lt;/object&gt;&lt;object type=&quot;8&quot; unique_id=&quot;10156&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1790</TotalTime>
  <Words>1664</Words>
  <Application>Microsoft Macintosh PowerPoint</Application>
  <PresentationFormat>On-screen Show (4:3)</PresentationFormat>
  <Paragraphs>266</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PowerPoint Presentation</vt:lpstr>
      <vt:lpstr>Chapter Outline</vt:lpstr>
      <vt:lpstr>The Nature of Stars</vt:lpstr>
      <vt:lpstr>The Nature of Stars</vt:lpstr>
      <vt:lpstr>The Night Sky</vt:lpstr>
      <vt:lpstr>Measuring the Stars with Telescopes and Satellites</vt:lpstr>
      <vt:lpstr>Schematic Drawings of  Telescopes</vt:lpstr>
      <vt:lpstr>Keck Telescopes</vt:lpstr>
      <vt:lpstr>Magellan Telescope</vt:lpstr>
      <vt:lpstr>Orbiting Observatories</vt:lpstr>
      <vt:lpstr>The Hubble Space Telescope</vt:lpstr>
      <vt:lpstr>The Anatomy of Stars</vt:lpstr>
      <vt:lpstr>The Structure of the Sun</vt:lpstr>
      <vt:lpstr>The Surface of the Sun</vt:lpstr>
      <vt:lpstr>The Sun's Chromosphere  and Corona</vt:lpstr>
      <vt:lpstr>Earth’s Magnetic Field</vt:lpstr>
      <vt:lpstr>Northern Lights</vt:lpstr>
      <vt:lpstr>The Science of Life</vt:lpstr>
      <vt:lpstr>The Sun’s Energy Source: Fusion</vt:lpstr>
      <vt:lpstr>Fusion on the Sun – cont.</vt:lpstr>
      <vt:lpstr>The Ongoing Process  of Science</vt:lpstr>
      <vt:lpstr>The IceCube Lab</vt:lpstr>
      <vt:lpstr>PowerPoint Presentation</vt:lpstr>
      <vt:lpstr>The Variety of Stars</vt:lpstr>
      <vt:lpstr>The Astronomical  Distance Scale</vt:lpstr>
      <vt:lpstr>The Triangulation of  Stellar Distances</vt:lpstr>
      <vt:lpstr>Cannon and Leavitt</vt:lpstr>
      <vt:lpstr>The Hertzsprung-Russel  Diagram</vt:lpstr>
      <vt:lpstr>Formation of a Planetary  System</vt:lpstr>
      <vt:lpstr>Chapter 15:  Cosmology &amp;  The Big Bang Theory</vt:lpstr>
      <vt:lpstr>Chapter Outline</vt:lpstr>
      <vt:lpstr>Edwin Hubble and the Discovery of Galaxies</vt:lpstr>
      <vt:lpstr>The Nebula Debate</vt:lpstr>
      <vt:lpstr>PowerPoint Presentation</vt:lpstr>
      <vt:lpstr>Edwin Hubble</vt:lpstr>
      <vt:lpstr>Kinds of Galaxies</vt:lpstr>
      <vt:lpstr>A Map of the Milky Way</vt:lpstr>
      <vt:lpstr>A Typical Spiral Galaxy</vt:lpstr>
      <vt:lpstr>A Typical Elliptical Galaxy</vt:lpstr>
      <vt:lpstr>Deep-Field Image  of Galaxies</vt:lpstr>
      <vt:lpstr>The Redshift and  Hubble’s Law</vt:lpstr>
      <vt:lpstr>The Redshift and  Hubble’s Law</vt:lpstr>
      <vt:lpstr>Photographs of Galaxies  and Their Spectra</vt:lpstr>
      <vt:lpstr>Red Shift and Distance</vt:lpstr>
      <vt:lpstr>Illustration of Hubble  Expansion</vt:lpstr>
      <vt:lpstr>Science by the Numbers</vt:lpstr>
      <vt:lpstr>Distance versus Velocity  Relationship</vt:lpstr>
      <vt:lpstr>The Large-Scale  Structure of the Universe</vt:lpstr>
      <vt:lpstr>The Big Bang</vt:lpstr>
      <vt:lpstr>The Large-Scale  Structure of the Universe</vt:lpstr>
      <vt:lpstr>Distribution of Galaxies  in Space</vt:lpstr>
      <vt:lpstr>    Apache Point Observatory – New Mexico, U.S.</vt:lpstr>
      <vt:lpstr>Useful Analogies</vt:lpstr>
      <vt:lpstr>Evidence for the Big Bang</vt:lpstr>
      <vt:lpstr>Cosmic Background Explorer</vt:lpstr>
      <vt:lpstr>Map of Microwave Radiation</vt:lpstr>
      <vt:lpstr>The Evolution of the Universe</vt:lpstr>
      <vt:lpstr>     Some General Characteristics  of an Expanding Universe</vt:lpstr>
      <vt:lpstr>The Sequence of “Freezings”</vt:lpstr>
      <vt:lpstr>10–43 Second: The Freezing  of All Forces</vt:lpstr>
      <vt:lpstr>    10–35 Second: The Freezing of the Electroweak and Strong Forces</vt:lpstr>
      <vt:lpstr>    Evolution of the Universe through  the Succession of Freezings</vt:lpstr>
      <vt:lpstr>10–10 Second: The Freezing of the  Weak and Electromagnetic Forces</vt:lpstr>
      <vt:lpstr>10–5 Second: The Freezing of Elementary Particles</vt:lpstr>
      <vt:lpstr>Three Minutes:  The Freezing of Nuclei</vt:lpstr>
      <vt:lpstr>   Before One Million Years: The Freezing of Atoms</vt:lpstr>
      <vt:lpstr>PowerPoint Presentation</vt:lpstr>
      <vt:lpstr>Dark Matter and Ripples  at the Beginning of Time</vt:lpstr>
      <vt:lpstr>Discovery of Dark Matter</vt:lpstr>
      <vt:lpstr>The End of the Universe</vt:lpstr>
      <vt:lpstr>Dark Energy</vt:lpstr>
      <vt:lpstr>Future</vt:lpstr>
      <vt:lpstr>PowerPoint Presentation</vt:lpstr>
    </vt:vector>
  </TitlesOfParts>
  <Company>University of Toronto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Cosmology &amp;  The Big Bang Theory</dc:title>
  <dc:creator>Jenny Griffin</dc:creator>
  <cp:lastModifiedBy>Jenny Griffin</cp:lastModifiedBy>
  <cp:revision>41</cp:revision>
  <dcterms:created xsi:type="dcterms:W3CDTF">2014-06-20T01:45:30Z</dcterms:created>
  <dcterms:modified xsi:type="dcterms:W3CDTF">2018-03-09T12:44:18Z</dcterms:modified>
</cp:coreProperties>
</file>