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7"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4155-3EB7-43AB-8112-FEA6643993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E61DF41-48A3-4862-B8FC-3108EAD5B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9F45891-E67D-4C6C-8367-305E337110B9}"/>
              </a:ext>
            </a:extLst>
          </p:cNvPr>
          <p:cNvSpPr>
            <a:spLocks noGrp="1"/>
          </p:cNvSpPr>
          <p:nvPr>
            <p:ph type="dt" sz="half" idx="10"/>
          </p:nvPr>
        </p:nvSpPr>
        <p:spPr/>
        <p:txBody>
          <a:bodyPr/>
          <a:lstStyle/>
          <a:p>
            <a:fld id="{D96D079E-3D24-48FB-B284-5054AA9E04E1}" type="datetimeFigureOut">
              <a:rPr lang="en-CA" smtClean="0"/>
              <a:t>2019-02-06</a:t>
            </a:fld>
            <a:endParaRPr lang="en-CA"/>
          </a:p>
        </p:txBody>
      </p:sp>
      <p:sp>
        <p:nvSpPr>
          <p:cNvPr id="5" name="Footer Placeholder 4">
            <a:extLst>
              <a:ext uri="{FF2B5EF4-FFF2-40B4-BE49-F238E27FC236}">
                <a16:creationId xmlns:a16="http://schemas.microsoft.com/office/drawing/2014/main" id="{72CA2C05-98B1-48A4-8D65-7DDC6ECB74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7CD7F3-5E83-4894-8529-484B1D5EBCE1}"/>
              </a:ext>
            </a:extLst>
          </p:cNvPr>
          <p:cNvSpPr>
            <a:spLocks noGrp="1"/>
          </p:cNvSpPr>
          <p:nvPr>
            <p:ph type="sldNum" sz="quarter" idx="12"/>
          </p:nvPr>
        </p:nvSpPr>
        <p:spPr/>
        <p:txBody>
          <a:bodyPr/>
          <a:lstStyle/>
          <a:p>
            <a:fld id="{5D818639-9145-483B-A8ED-FB5D5951CDEC}" type="slidenum">
              <a:rPr lang="en-CA" smtClean="0"/>
              <a:t>‹#›</a:t>
            </a:fld>
            <a:endParaRPr lang="en-CA"/>
          </a:p>
        </p:txBody>
      </p:sp>
    </p:spTree>
    <p:extLst>
      <p:ext uri="{BB962C8B-B14F-4D97-AF65-F5344CB8AC3E}">
        <p14:creationId xmlns:p14="http://schemas.microsoft.com/office/powerpoint/2010/main" val="34091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96A4-D3A4-4D27-A4F0-7B6A6999D0B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FD2F9F3-1496-429C-9299-8F6268B1EB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388CF44-3DBF-4416-BD1B-0FE4B7A1E3F7}"/>
              </a:ext>
            </a:extLst>
          </p:cNvPr>
          <p:cNvSpPr>
            <a:spLocks noGrp="1"/>
          </p:cNvSpPr>
          <p:nvPr>
            <p:ph type="dt" sz="half" idx="10"/>
          </p:nvPr>
        </p:nvSpPr>
        <p:spPr/>
        <p:txBody>
          <a:bodyPr/>
          <a:lstStyle/>
          <a:p>
            <a:fld id="{D96D079E-3D24-48FB-B284-5054AA9E04E1}" type="datetimeFigureOut">
              <a:rPr lang="en-CA" smtClean="0"/>
              <a:t>2019-02-06</a:t>
            </a:fld>
            <a:endParaRPr lang="en-CA"/>
          </a:p>
        </p:txBody>
      </p:sp>
      <p:sp>
        <p:nvSpPr>
          <p:cNvPr id="5" name="Footer Placeholder 4">
            <a:extLst>
              <a:ext uri="{FF2B5EF4-FFF2-40B4-BE49-F238E27FC236}">
                <a16:creationId xmlns:a16="http://schemas.microsoft.com/office/drawing/2014/main" id="{FBDC65EF-B55E-410B-9F24-BE9E276EB5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231116-868A-478F-929B-047588DE117B}"/>
              </a:ext>
            </a:extLst>
          </p:cNvPr>
          <p:cNvSpPr>
            <a:spLocks noGrp="1"/>
          </p:cNvSpPr>
          <p:nvPr>
            <p:ph type="sldNum" sz="quarter" idx="12"/>
          </p:nvPr>
        </p:nvSpPr>
        <p:spPr/>
        <p:txBody>
          <a:bodyPr/>
          <a:lstStyle/>
          <a:p>
            <a:fld id="{5D818639-9145-483B-A8ED-FB5D5951CDEC}" type="slidenum">
              <a:rPr lang="en-CA" smtClean="0"/>
              <a:t>‹#›</a:t>
            </a:fld>
            <a:endParaRPr lang="en-CA"/>
          </a:p>
        </p:txBody>
      </p:sp>
    </p:spTree>
    <p:extLst>
      <p:ext uri="{BB962C8B-B14F-4D97-AF65-F5344CB8AC3E}">
        <p14:creationId xmlns:p14="http://schemas.microsoft.com/office/powerpoint/2010/main" val="281630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86997-D98E-451F-921F-38A302A094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B5A7E4-91EA-4E19-9913-F7AC1AFB89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0FD8E5-A497-4DA7-A0C4-48727ED89766}"/>
              </a:ext>
            </a:extLst>
          </p:cNvPr>
          <p:cNvSpPr>
            <a:spLocks noGrp="1"/>
          </p:cNvSpPr>
          <p:nvPr>
            <p:ph type="dt" sz="half" idx="10"/>
          </p:nvPr>
        </p:nvSpPr>
        <p:spPr/>
        <p:txBody>
          <a:bodyPr/>
          <a:lstStyle/>
          <a:p>
            <a:fld id="{D96D079E-3D24-48FB-B284-5054AA9E04E1}" type="datetimeFigureOut">
              <a:rPr lang="en-CA" smtClean="0"/>
              <a:t>2019-02-06</a:t>
            </a:fld>
            <a:endParaRPr lang="en-CA"/>
          </a:p>
        </p:txBody>
      </p:sp>
      <p:sp>
        <p:nvSpPr>
          <p:cNvPr id="5" name="Footer Placeholder 4">
            <a:extLst>
              <a:ext uri="{FF2B5EF4-FFF2-40B4-BE49-F238E27FC236}">
                <a16:creationId xmlns:a16="http://schemas.microsoft.com/office/drawing/2014/main" id="{3AE9D579-EA86-4D11-9425-21C3249414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B40B24-86ED-4985-BE62-81FD89C22D7B}"/>
              </a:ext>
            </a:extLst>
          </p:cNvPr>
          <p:cNvSpPr>
            <a:spLocks noGrp="1"/>
          </p:cNvSpPr>
          <p:nvPr>
            <p:ph type="sldNum" sz="quarter" idx="12"/>
          </p:nvPr>
        </p:nvSpPr>
        <p:spPr/>
        <p:txBody>
          <a:bodyPr/>
          <a:lstStyle/>
          <a:p>
            <a:fld id="{5D818639-9145-483B-A8ED-FB5D5951CDEC}" type="slidenum">
              <a:rPr lang="en-CA" smtClean="0"/>
              <a:t>‹#›</a:t>
            </a:fld>
            <a:endParaRPr lang="en-CA"/>
          </a:p>
        </p:txBody>
      </p:sp>
    </p:spTree>
    <p:extLst>
      <p:ext uri="{BB962C8B-B14F-4D97-AF65-F5344CB8AC3E}">
        <p14:creationId xmlns:p14="http://schemas.microsoft.com/office/powerpoint/2010/main" val="212415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EEF0-7E43-4DC9-924F-20AD8A7C822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818067E-B380-4537-9DED-6458E064AF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C3783B-126F-40CC-B5BD-F62A0EB6C9CA}"/>
              </a:ext>
            </a:extLst>
          </p:cNvPr>
          <p:cNvSpPr>
            <a:spLocks noGrp="1"/>
          </p:cNvSpPr>
          <p:nvPr>
            <p:ph type="dt" sz="half" idx="10"/>
          </p:nvPr>
        </p:nvSpPr>
        <p:spPr/>
        <p:txBody>
          <a:bodyPr/>
          <a:lstStyle/>
          <a:p>
            <a:fld id="{D96D079E-3D24-48FB-B284-5054AA9E04E1}" type="datetimeFigureOut">
              <a:rPr lang="en-CA" smtClean="0"/>
              <a:t>2019-02-06</a:t>
            </a:fld>
            <a:endParaRPr lang="en-CA"/>
          </a:p>
        </p:txBody>
      </p:sp>
      <p:sp>
        <p:nvSpPr>
          <p:cNvPr id="5" name="Footer Placeholder 4">
            <a:extLst>
              <a:ext uri="{FF2B5EF4-FFF2-40B4-BE49-F238E27FC236}">
                <a16:creationId xmlns:a16="http://schemas.microsoft.com/office/drawing/2014/main" id="{B4B682AD-C76C-489E-A593-71FA47CE19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72B1F2E-276F-436B-AD77-189841F6D9DB}"/>
              </a:ext>
            </a:extLst>
          </p:cNvPr>
          <p:cNvSpPr>
            <a:spLocks noGrp="1"/>
          </p:cNvSpPr>
          <p:nvPr>
            <p:ph type="sldNum" sz="quarter" idx="12"/>
          </p:nvPr>
        </p:nvSpPr>
        <p:spPr/>
        <p:txBody>
          <a:bodyPr/>
          <a:lstStyle/>
          <a:p>
            <a:fld id="{5D818639-9145-483B-A8ED-FB5D5951CDEC}" type="slidenum">
              <a:rPr lang="en-CA" smtClean="0"/>
              <a:t>‹#›</a:t>
            </a:fld>
            <a:endParaRPr lang="en-CA"/>
          </a:p>
        </p:txBody>
      </p:sp>
    </p:spTree>
    <p:extLst>
      <p:ext uri="{BB962C8B-B14F-4D97-AF65-F5344CB8AC3E}">
        <p14:creationId xmlns:p14="http://schemas.microsoft.com/office/powerpoint/2010/main" val="346084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B5E93-BA1E-49D4-A9B2-2E78B24DA6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AD4B122-D04D-4965-86F4-07810EBB32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81F8DA-13EF-47BD-B194-E250666ACF21}"/>
              </a:ext>
            </a:extLst>
          </p:cNvPr>
          <p:cNvSpPr>
            <a:spLocks noGrp="1"/>
          </p:cNvSpPr>
          <p:nvPr>
            <p:ph type="dt" sz="half" idx="10"/>
          </p:nvPr>
        </p:nvSpPr>
        <p:spPr/>
        <p:txBody>
          <a:bodyPr/>
          <a:lstStyle/>
          <a:p>
            <a:fld id="{D96D079E-3D24-48FB-B284-5054AA9E04E1}" type="datetimeFigureOut">
              <a:rPr lang="en-CA" smtClean="0"/>
              <a:t>2019-02-06</a:t>
            </a:fld>
            <a:endParaRPr lang="en-CA"/>
          </a:p>
        </p:txBody>
      </p:sp>
      <p:sp>
        <p:nvSpPr>
          <p:cNvPr id="5" name="Footer Placeholder 4">
            <a:extLst>
              <a:ext uri="{FF2B5EF4-FFF2-40B4-BE49-F238E27FC236}">
                <a16:creationId xmlns:a16="http://schemas.microsoft.com/office/drawing/2014/main" id="{69AB2696-638A-4A64-B3DF-8F19619275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3BE960-8FA8-4FC3-AC36-76C0BEBCB3CE}"/>
              </a:ext>
            </a:extLst>
          </p:cNvPr>
          <p:cNvSpPr>
            <a:spLocks noGrp="1"/>
          </p:cNvSpPr>
          <p:nvPr>
            <p:ph type="sldNum" sz="quarter" idx="12"/>
          </p:nvPr>
        </p:nvSpPr>
        <p:spPr/>
        <p:txBody>
          <a:bodyPr/>
          <a:lstStyle/>
          <a:p>
            <a:fld id="{5D818639-9145-483B-A8ED-FB5D5951CDEC}" type="slidenum">
              <a:rPr lang="en-CA" smtClean="0"/>
              <a:t>‹#›</a:t>
            </a:fld>
            <a:endParaRPr lang="en-CA"/>
          </a:p>
        </p:txBody>
      </p:sp>
    </p:spTree>
    <p:extLst>
      <p:ext uri="{BB962C8B-B14F-4D97-AF65-F5344CB8AC3E}">
        <p14:creationId xmlns:p14="http://schemas.microsoft.com/office/powerpoint/2010/main" val="222668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90D7-9BB5-4333-9DFD-C294D8A684C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CB696C4-871D-4225-82B9-9244221206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B751EEC-0283-40B6-AF8D-CDC5AF30AE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26E7959-9778-49E7-B301-3A88B4DBAA84}"/>
              </a:ext>
            </a:extLst>
          </p:cNvPr>
          <p:cNvSpPr>
            <a:spLocks noGrp="1"/>
          </p:cNvSpPr>
          <p:nvPr>
            <p:ph type="dt" sz="half" idx="10"/>
          </p:nvPr>
        </p:nvSpPr>
        <p:spPr/>
        <p:txBody>
          <a:bodyPr/>
          <a:lstStyle/>
          <a:p>
            <a:fld id="{D96D079E-3D24-48FB-B284-5054AA9E04E1}" type="datetimeFigureOut">
              <a:rPr lang="en-CA" smtClean="0"/>
              <a:t>2019-02-06</a:t>
            </a:fld>
            <a:endParaRPr lang="en-CA"/>
          </a:p>
        </p:txBody>
      </p:sp>
      <p:sp>
        <p:nvSpPr>
          <p:cNvPr id="6" name="Footer Placeholder 5">
            <a:extLst>
              <a:ext uri="{FF2B5EF4-FFF2-40B4-BE49-F238E27FC236}">
                <a16:creationId xmlns:a16="http://schemas.microsoft.com/office/drawing/2014/main" id="{01E8833F-CD24-43E9-A795-032AFBF1451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0AF2B85-758C-4F21-8326-E8E583C2A7B5}"/>
              </a:ext>
            </a:extLst>
          </p:cNvPr>
          <p:cNvSpPr>
            <a:spLocks noGrp="1"/>
          </p:cNvSpPr>
          <p:nvPr>
            <p:ph type="sldNum" sz="quarter" idx="12"/>
          </p:nvPr>
        </p:nvSpPr>
        <p:spPr/>
        <p:txBody>
          <a:bodyPr/>
          <a:lstStyle/>
          <a:p>
            <a:fld id="{5D818639-9145-483B-A8ED-FB5D5951CDEC}" type="slidenum">
              <a:rPr lang="en-CA" smtClean="0"/>
              <a:t>‹#›</a:t>
            </a:fld>
            <a:endParaRPr lang="en-CA"/>
          </a:p>
        </p:txBody>
      </p:sp>
    </p:spTree>
    <p:extLst>
      <p:ext uri="{BB962C8B-B14F-4D97-AF65-F5344CB8AC3E}">
        <p14:creationId xmlns:p14="http://schemas.microsoft.com/office/powerpoint/2010/main" val="207771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3AB6-6DFE-4E83-8BD7-15C094820B1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466825-A8BD-41C7-88CE-4F0BBFBDE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C4277C-BC78-40B1-8A3C-54F8E14DE3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9F7EA51-76ED-4546-9201-FD9879F255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787071-BB85-41FA-9100-1F8C5FB0EA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A389A0C-67A7-42EA-B58F-E0C81747282D}"/>
              </a:ext>
            </a:extLst>
          </p:cNvPr>
          <p:cNvSpPr>
            <a:spLocks noGrp="1"/>
          </p:cNvSpPr>
          <p:nvPr>
            <p:ph type="dt" sz="half" idx="10"/>
          </p:nvPr>
        </p:nvSpPr>
        <p:spPr/>
        <p:txBody>
          <a:bodyPr/>
          <a:lstStyle/>
          <a:p>
            <a:fld id="{D96D079E-3D24-48FB-B284-5054AA9E04E1}" type="datetimeFigureOut">
              <a:rPr lang="en-CA" smtClean="0"/>
              <a:t>2019-02-06</a:t>
            </a:fld>
            <a:endParaRPr lang="en-CA"/>
          </a:p>
        </p:txBody>
      </p:sp>
      <p:sp>
        <p:nvSpPr>
          <p:cNvPr id="8" name="Footer Placeholder 7">
            <a:extLst>
              <a:ext uri="{FF2B5EF4-FFF2-40B4-BE49-F238E27FC236}">
                <a16:creationId xmlns:a16="http://schemas.microsoft.com/office/drawing/2014/main" id="{781CB964-900D-4374-92D1-4ABE851FF7D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2846051-3400-47B3-88BC-1CE0787207C6}"/>
              </a:ext>
            </a:extLst>
          </p:cNvPr>
          <p:cNvSpPr>
            <a:spLocks noGrp="1"/>
          </p:cNvSpPr>
          <p:nvPr>
            <p:ph type="sldNum" sz="quarter" idx="12"/>
          </p:nvPr>
        </p:nvSpPr>
        <p:spPr/>
        <p:txBody>
          <a:bodyPr/>
          <a:lstStyle/>
          <a:p>
            <a:fld id="{5D818639-9145-483B-A8ED-FB5D5951CDEC}" type="slidenum">
              <a:rPr lang="en-CA" smtClean="0"/>
              <a:t>‹#›</a:t>
            </a:fld>
            <a:endParaRPr lang="en-CA"/>
          </a:p>
        </p:txBody>
      </p:sp>
    </p:spTree>
    <p:extLst>
      <p:ext uri="{BB962C8B-B14F-4D97-AF65-F5344CB8AC3E}">
        <p14:creationId xmlns:p14="http://schemas.microsoft.com/office/powerpoint/2010/main" val="36928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1DCE-DC6E-4B12-A23F-7574C167AF2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29643FB-3CC5-434F-9F89-E4BA9EED4566}"/>
              </a:ext>
            </a:extLst>
          </p:cNvPr>
          <p:cNvSpPr>
            <a:spLocks noGrp="1"/>
          </p:cNvSpPr>
          <p:nvPr>
            <p:ph type="dt" sz="half" idx="10"/>
          </p:nvPr>
        </p:nvSpPr>
        <p:spPr/>
        <p:txBody>
          <a:bodyPr/>
          <a:lstStyle/>
          <a:p>
            <a:fld id="{D96D079E-3D24-48FB-B284-5054AA9E04E1}" type="datetimeFigureOut">
              <a:rPr lang="en-CA" smtClean="0"/>
              <a:t>2019-02-06</a:t>
            </a:fld>
            <a:endParaRPr lang="en-CA"/>
          </a:p>
        </p:txBody>
      </p:sp>
      <p:sp>
        <p:nvSpPr>
          <p:cNvPr id="4" name="Footer Placeholder 3">
            <a:extLst>
              <a:ext uri="{FF2B5EF4-FFF2-40B4-BE49-F238E27FC236}">
                <a16:creationId xmlns:a16="http://schemas.microsoft.com/office/drawing/2014/main" id="{2C7938FB-2EB7-46C8-A523-61977441FF8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6FA8257-68D5-449D-B57F-C01D623E0619}"/>
              </a:ext>
            </a:extLst>
          </p:cNvPr>
          <p:cNvSpPr>
            <a:spLocks noGrp="1"/>
          </p:cNvSpPr>
          <p:nvPr>
            <p:ph type="sldNum" sz="quarter" idx="12"/>
          </p:nvPr>
        </p:nvSpPr>
        <p:spPr/>
        <p:txBody>
          <a:bodyPr/>
          <a:lstStyle/>
          <a:p>
            <a:fld id="{5D818639-9145-483B-A8ED-FB5D5951CDEC}" type="slidenum">
              <a:rPr lang="en-CA" smtClean="0"/>
              <a:t>‹#›</a:t>
            </a:fld>
            <a:endParaRPr lang="en-CA"/>
          </a:p>
        </p:txBody>
      </p:sp>
    </p:spTree>
    <p:extLst>
      <p:ext uri="{BB962C8B-B14F-4D97-AF65-F5344CB8AC3E}">
        <p14:creationId xmlns:p14="http://schemas.microsoft.com/office/powerpoint/2010/main" val="359122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264DE-A95A-41F6-8EB2-442DE7AF0DA9}"/>
              </a:ext>
            </a:extLst>
          </p:cNvPr>
          <p:cNvSpPr>
            <a:spLocks noGrp="1"/>
          </p:cNvSpPr>
          <p:nvPr>
            <p:ph type="dt" sz="half" idx="10"/>
          </p:nvPr>
        </p:nvSpPr>
        <p:spPr/>
        <p:txBody>
          <a:bodyPr/>
          <a:lstStyle/>
          <a:p>
            <a:fld id="{D96D079E-3D24-48FB-B284-5054AA9E04E1}" type="datetimeFigureOut">
              <a:rPr lang="en-CA" smtClean="0"/>
              <a:t>2019-02-06</a:t>
            </a:fld>
            <a:endParaRPr lang="en-CA"/>
          </a:p>
        </p:txBody>
      </p:sp>
      <p:sp>
        <p:nvSpPr>
          <p:cNvPr id="3" name="Footer Placeholder 2">
            <a:extLst>
              <a:ext uri="{FF2B5EF4-FFF2-40B4-BE49-F238E27FC236}">
                <a16:creationId xmlns:a16="http://schemas.microsoft.com/office/drawing/2014/main" id="{A1BAB169-17E2-42AC-AF4A-8FABF042425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ABCA095-6956-418E-B893-0DDC70EA508D}"/>
              </a:ext>
            </a:extLst>
          </p:cNvPr>
          <p:cNvSpPr>
            <a:spLocks noGrp="1"/>
          </p:cNvSpPr>
          <p:nvPr>
            <p:ph type="sldNum" sz="quarter" idx="12"/>
          </p:nvPr>
        </p:nvSpPr>
        <p:spPr/>
        <p:txBody>
          <a:bodyPr/>
          <a:lstStyle/>
          <a:p>
            <a:fld id="{5D818639-9145-483B-A8ED-FB5D5951CDEC}" type="slidenum">
              <a:rPr lang="en-CA" smtClean="0"/>
              <a:t>‹#›</a:t>
            </a:fld>
            <a:endParaRPr lang="en-CA"/>
          </a:p>
        </p:txBody>
      </p:sp>
    </p:spTree>
    <p:extLst>
      <p:ext uri="{BB962C8B-B14F-4D97-AF65-F5344CB8AC3E}">
        <p14:creationId xmlns:p14="http://schemas.microsoft.com/office/powerpoint/2010/main" val="105928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C308-5FCB-408D-9F8B-EB01B68C4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B7C4EF1-5143-43A4-9692-7D12ED8C6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BF77296-44DE-4B47-9DE0-A6906F5EE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96358A-3F18-4D24-A2AD-2C7128CA77C2}"/>
              </a:ext>
            </a:extLst>
          </p:cNvPr>
          <p:cNvSpPr>
            <a:spLocks noGrp="1"/>
          </p:cNvSpPr>
          <p:nvPr>
            <p:ph type="dt" sz="half" idx="10"/>
          </p:nvPr>
        </p:nvSpPr>
        <p:spPr/>
        <p:txBody>
          <a:bodyPr/>
          <a:lstStyle/>
          <a:p>
            <a:fld id="{D96D079E-3D24-48FB-B284-5054AA9E04E1}" type="datetimeFigureOut">
              <a:rPr lang="en-CA" smtClean="0"/>
              <a:t>2019-02-06</a:t>
            </a:fld>
            <a:endParaRPr lang="en-CA"/>
          </a:p>
        </p:txBody>
      </p:sp>
      <p:sp>
        <p:nvSpPr>
          <p:cNvPr id="6" name="Footer Placeholder 5">
            <a:extLst>
              <a:ext uri="{FF2B5EF4-FFF2-40B4-BE49-F238E27FC236}">
                <a16:creationId xmlns:a16="http://schemas.microsoft.com/office/drawing/2014/main" id="{F8B19376-4F51-4F15-8CC7-B4916564AA2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AA586E-359B-4C19-BA4F-B6B1C407751D}"/>
              </a:ext>
            </a:extLst>
          </p:cNvPr>
          <p:cNvSpPr>
            <a:spLocks noGrp="1"/>
          </p:cNvSpPr>
          <p:nvPr>
            <p:ph type="sldNum" sz="quarter" idx="12"/>
          </p:nvPr>
        </p:nvSpPr>
        <p:spPr/>
        <p:txBody>
          <a:bodyPr/>
          <a:lstStyle/>
          <a:p>
            <a:fld id="{5D818639-9145-483B-A8ED-FB5D5951CDEC}" type="slidenum">
              <a:rPr lang="en-CA" smtClean="0"/>
              <a:t>‹#›</a:t>
            </a:fld>
            <a:endParaRPr lang="en-CA"/>
          </a:p>
        </p:txBody>
      </p:sp>
    </p:spTree>
    <p:extLst>
      <p:ext uri="{BB962C8B-B14F-4D97-AF65-F5344CB8AC3E}">
        <p14:creationId xmlns:p14="http://schemas.microsoft.com/office/powerpoint/2010/main" val="10791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EE3E-0D43-46B7-A17F-5FE058852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71B0F3F-DC5C-4C86-A796-D61597428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CF52D0-BFA4-4592-A9A8-701A6399A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1D1CB7-0F5E-4770-A247-456163D79BFB}"/>
              </a:ext>
            </a:extLst>
          </p:cNvPr>
          <p:cNvSpPr>
            <a:spLocks noGrp="1"/>
          </p:cNvSpPr>
          <p:nvPr>
            <p:ph type="dt" sz="half" idx="10"/>
          </p:nvPr>
        </p:nvSpPr>
        <p:spPr/>
        <p:txBody>
          <a:bodyPr/>
          <a:lstStyle/>
          <a:p>
            <a:fld id="{D96D079E-3D24-48FB-B284-5054AA9E04E1}" type="datetimeFigureOut">
              <a:rPr lang="en-CA" smtClean="0"/>
              <a:t>2019-02-06</a:t>
            </a:fld>
            <a:endParaRPr lang="en-CA"/>
          </a:p>
        </p:txBody>
      </p:sp>
      <p:sp>
        <p:nvSpPr>
          <p:cNvPr id="6" name="Footer Placeholder 5">
            <a:extLst>
              <a:ext uri="{FF2B5EF4-FFF2-40B4-BE49-F238E27FC236}">
                <a16:creationId xmlns:a16="http://schemas.microsoft.com/office/drawing/2014/main" id="{796CC898-2CD9-4850-8E2A-C7F321A6035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D7D7F0-0EE2-4D4C-B10C-E722D52A0E2D}"/>
              </a:ext>
            </a:extLst>
          </p:cNvPr>
          <p:cNvSpPr>
            <a:spLocks noGrp="1"/>
          </p:cNvSpPr>
          <p:nvPr>
            <p:ph type="sldNum" sz="quarter" idx="12"/>
          </p:nvPr>
        </p:nvSpPr>
        <p:spPr/>
        <p:txBody>
          <a:bodyPr/>
          <a:lstStyle/>
          <a:p>
            <a:fld id="{5D818639-9145-483B-A8ED-FB5D5951CDEC}" type="slidenum">
              <a:rPr lang="en-CA" smtClean="0"/>
              <a:t>‹#›</a:t>
            </a:fld>
            <a:endParaRPr lang="en-CA"/>
          </a:p>
        </p:txBody>
      </p:sp>
    </p:spTree>
    <p:extLst>
      <p:ext uri="{BB962C8B-B14F-4D97-AF65-F5344CB8AC3E}">
        <p14:creationId xmlns:p14="http://schemas.microsoft.com/office/powerpoint/2010/main" val="1307933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C026C-596B-48EF-A60E-80A2320299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516C73E-94D9-4919-9D32-86DD414408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C6E164A-1129-4D3B-BF5A-CA2318A7A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D079E-3D24-48FB-B284-5054AA9E04E1}" type="datetimeFigureOut">
              <a:rPr lang="en-CA" smtClean="0"/>
              <a:t>2019-02-06</a:t>
            </a:fld>
            <a:endParaRPr lang="en-CA"/>
          </a:p>
        </p:txBody>
      </p:sp>
      <p:sp>
        <p:nvSpPr>
          <p:cNvPr id="5" name="Footer Placeholder 4">
            <a:extLst>
              <a:ext uri="{FF2B5EF4-FFF2-40B4-BE49-F238E27FC236}">
                <a16:creationId xmlns:a16="http://schemas.microsoft.com/office/drawing/2014/main" id="{5494426A-553C-4B87-B939-B6B685C0D4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0C1F3A0-B951-4E9E-A82E-3CC3FFA0FF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18639-9145-483B-A8ED-FB5D5951CDEC}" type="slidenum">
              <a:rPr lang="en-CA" smtClean="0"/>
              <a:t>‹#›</a:t>
            </a:fld>
            <a:endParaRPr lang="en-CA"/>
          </a:p>
        </p:txBody>
      </p:sp>
    </p:spTree>
    <p:extLst>
      <p:ext uri="{BB962C8B-B14F-4D97-AF65-F5344CB8AC3E}">
        <p14:creationId xmlns:p14="http://schemas.microsoft.com/office/powerpoint/2010/main" val="897112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1A92-9E36-4F75-AE1A-3D23664DFB79}"/>
              </a:ext>
            </a:extLst>
          </p:cNvPr>
          <p:cNvSpPr>
            <a:spLocks noGrp="1"/>
          </p:cNvSpPr>
          <p:nvPr>
            <p:ph type="ctrTitle"/>
          </p:nvPr>
        </p:nvSpPr>
        <p:spPr/>
        <p:txBody>
          <a:bodyPr/>
          <a:lstStyle/>
          <a:p>
            <a:endParaRPr lang="en-CA"/>
          </a:p>
        </p:txBody>
      </p:sp>
      <p:sp>
        <p:nvSpPr>
          <p:cNvPr id="3" name="Subtitle 2">
            <a:extLst>
              <a:ext uri="{FF2B5EF4-FFF2-40B4-BE49-F238E27FC236}">
                <a16:creationId xmlns:a16="http://schemas.microsoft.com/office/drawing/2014/main" id="{FBFA631C-490D-4325-A661-A5CA08083528}"/>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327471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A482-9D5B-4D5D-A548-8C607E3F0D6A}"/>
              </a:ext>
            </a:extLst>
          </p:cNvPr>
          <p:cNvSpPr>
            <a:spLocks noGrp="1"/>
          </p:cNvSpPr>
          <p:nvPr>
            <p:ph type="title"/>
          </p:nvPr>
        </p:nvSpPr>
        <p:spPr/>
        <p:txBody>
          <a:bodyPr/>
          <a:lstStyle/>
          <a:p>
            <a:r>
              <a:rPr lang="en-CA" dirty="0"/>
              <a:t>Equality Rights</a:t>
            </a:r>
          </a:p>
        </p:txBody>
      </p:sp>
      <p:sp>
        <p:nvSpPr>
          <p:cNvPr id="3" name="Content Placeholder 2">
            <a:extLst>
              <a:ext uri="{FF2B5EF4-FFF2-40B4-BE49-F238E27FC236}">
                <a16:creationId xmlns:a16="http://schemas.microsoft.com/office/drawing/2014/main" id="{5BF99A68-493D-485D-A358-49C8724E7692}"/>
              </a:ext>
            </a:extLst>
          </p:cNvPr>
          <p:cNvSpPr>
            <a:spLocks noGrp="1"/>
          </p:cNvSpPr>
          <p:nvPr>
            <p:ph idx="1"/>
          </p:nvPr>
        </p:nvSpPr>
        <p:spPr/>
        <p:txBody>
          <a:bodyPr/>
          <a:lstStyle/>
          <a:p>
            <a:r>
              <a:rPr lang="en-US" b="1" dirty="0"/>
              <a:t>15. (1) Every individual is equal before and under the law and has the right to the equal protection and equal benefit of the law without discrimination and, in particular, without discrimination based on race, national or ethnic origin, </a:t>
            </a:r>
            <a:r>
              <a:rPr lang="en-US" b="1" dirty="0" err="1"/>
              <a:t>colour</a:t>
            </a:r>
            <a:r>
              <a:rPr lang="en-US" b="1" dirty="0"/>
              <a:t>, religion, sex, age or mental or physical disability</a:t>
            </a:r>
            <a:r>
              <a:rPr lang="en-US" dirty="0"/>
              <a:t>.</a:t>
            </a:r>
          </a:p>
          <a:p>
            <a:pPr lvl="1"/>
            <a:r>
              <a:rPr lang="en-US" dirty="0"/>
              <a:t>15.2 allows for affirmative action programs.</a:t>
            </a:r>
            <a:endParaRPr lang="en-CA" dirty="0"/>
          </a:p>
        </p:txBody>
      </p:sp>
    </p:spTree>
    <p:extLst>
      <p:ext uri="{BB962C8B-B14F-4D97-AF65-F5344CB8AC3E}">
        <p14:creationId xmlns:p14="http://schemas.microsoft.com/office/powerpoint/2010/main" val="426658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8B73-49BD-46AA-BFDA-C6A09075C2CC}"/>
              </a:ext>
            </a:extLst>
          </p:cNvPr>
          <p:cNvSpPr>
            <a:spLocks noGrp="1"/>
          </p:cNvSpPr>
          <p:nvPr>
            <p:ph type="title"/>
          </p:nvPr>
        </p:nvSpPr>
        <p:spPr/>
        <p:txBody>
          <a:bodyPr/>
          <a:lstStyle/>
          <a:p>
            <a:r>
              <a:rPr lang="en-CA" dirty="0"/>
              <a:t>Other Sections</a:t>
            </a:r>
          </a:p>
        </p:txBody>
      </p:sp>
      <p:sp>
        <p:nvSpPr>
          <p:cNvPr id="3" name="Content Placeholder 2">
            <a:extLst>
              <a:ext uri="{FF2B5EF4-FFF2-40B4-BE49-F238E27FC236}">
                <a16:creationId xmlns:a16="http://schemas.microsoft.com/office/drawing/2014/main" id="{635C91C2-A6F6-4CA9-A659-37BA655C5480}"/>
              </a:ext>
            </a:extLst>
          </p:cNvPr>
          <p:cNvSpPr>
            <a:spLocks noGrp="1"/>
          </p:cNvSpPr>
          <p:nvPr>
            <p:ph idx="1"/>
          </p:nvPr>
        </p:nvSpPr>
        <p:spPr/>
        <p:txBody>
          <a:bodyPr/>
          <a:lstStyle/>
          <a:p>
            <a:r>
              <a:rPr lang="en-CA" dirty="0"/>
              <a:t>Official Languages of Canada (s.16-22);</a:t>
            </a:r>
          </a:p>
          <a:p>
            <a:r>
              <a:rPr lang="en-CA" dirty="0"/>
              <a:t>Enforcement (s.23) – excludes evidence unlawfully obtained;</a:t>
            </a:r>
          </a:p>
          <a:p>
            <a:r>
              <a:rPr lang="en-CA" dirty="0"/>
              <a:t>General (s.25-31):</a:t>
            </a:r>
          </a:p>
          <a:p>
            <a:pPr lvl="1"/>
            <a:r>
              <a:rPr lang="en-CA" dirty="0"/>
              <a:t>Aboriginal treaty rights (s.25);</a:t>
            </a:r>
          </a:p>
          <a:p>
            <a:pPr lvl="1"/>
            <a:r>
              <a:rPr lang="en-CA" dirty="0"/>
              <a:t>Other rights allowed (s.26);</a:t>
            </a:r>
          </a:p>
          <a:p>
            <a:pPr lvl="1"/>
            <a:r>
              <a:rPr lang="en-CA" dirty="0"/>
              <a:t>Multiculturalism (s.27);</a:t>
            </a:r>
          </a:p>
          <a:p>
            <a:pPr lvl="1"/>
            <a:r>
              <a:rPr lang="en-CA" dirty="0"/>
              <a:t>Gender equality (s.28);</a:t>
            </a:r>
          </a:p>
          <a:p>
            <a:pPr lvl="1"/>
            <a:r>
              <a:rPr lang="en-CA" dirty="0"/>
              <a:t>Denominational schools (s.29);</a:t>
            </a:r>
          </a:p>
          <a:p>
            <a:pPr lvl="1"/>
            <a:r>
              <a:rPr lang="en-CA" dirty="0"/>
              <a:t>Application to territories (s.30);</a:t>
            </a:r>
          </a:p>
          <a:p>
            <a:pPr lvl="1"/>
            <a:r>
              <a:rPr lang="en-CA" dirty="0"/>
              <a:t>Does not extend to other legislatures (s.31).</a:t>
            </a:r>
          </a:p>
          <a:p>
            <a:endParaRPr lang="en-CA" dirty="0"/>
          </a:p>
        </p:txBody>
      </p:sp>
    </p:spTree>
    <p:extLst>
      <p:ext uri="{BB962C8B-B14F-4D97-AF65-F5344CB8AC3E}">
        <p14:creationId xmlns:p14="http://schemas.microsoft.com/office/powerpoint/2010/main" val="295530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094A-92AD-47E0-BD1C-2C3EE9E5CB13}"/>
              </a:ext>
            </a:extLst>
          </p:cNvPr>
          <p:cNvSpPr>
            <a:spLocks noGrp="1"/>
          </p:cNvSpPr>
          <p:nvPr>
            <p:ph type="title"/>
          </p:nvPr>
        </p:nvSpPr>
        <p:spPr/>
        <p:txBody>
          <a:bodyPr/>
          <a:lstStyle/>
          <a:p>
            <a:r>
              <a:rPr lang="en-CA" dirty="0"/>
              <a:t>Application of Charter (and citation)</a:t>
            </a:r>
          </a:p>
        </p:txBody>
      </p:sp>
      <p:sp>
        <p:nvSpPr>
          <p:cNvPr id="3" name="Content Placeholder 2">
            <a:extLst>
              <a:ext uri="{FF2B5EF4-FFF2-40B4-BE49-F238E27FC236}">
                <a16:creationId xmlns:a16="http://schemas.microsoft.com/office/drawing/2014/main" id="{12297408-F298-4E3A-8BD9-9F4E25CB5218}"/>
              </a:ext>
            </a:extLst>
          </p:cNvPr>
          <p:cNvSpPr>
            <a:spLocks noGrp="1"/>
          </p:cNvSpPr>
          <p:nvPr>
            <p:ph idx="1"/>
          </p:nvPr>
        </p:nvSpPr>
        <p:spPr/>
        <p:txBody>
          <a:bodyPr/>
          <a:lstStyle/>
          <a:p>
            <a:r>
              <a:rPr lang="en-CA" dirty="0"/>
              <a:t>Rights apply to federal and provincial governments only (s.32);</a:t>
            </a:r>
          </a:p>
          <a:p>
            <a:r>
              <a:rPr lang="en-CA" dirty="0"/>
              <a:t>Notwithstanding clause (s.33) </a:t>
            </a:r>
          </a:p>
          <a:p>
            <a:pPr lvl="1"/>
            <a:r>
              <a:rPr lang="en-CA" dirty="0"/>
              <a:t>Government can invoke clause that suspends the constitutional rights (2, 7-15) as they apply to a particular piece of legislation</a:t>
            </a:r>
          </a:p>
          <a:p>
            <a:pPr lvl="1"/>
            <a:r>
              <a:rPr lang="en-CA" dirty="0"/>
              <a:t>Rarely used – thought to be politically costly</a:t>
            </a:r>
          </a:p>
          <a:p>
            <a:r>
              <a:rPr lang="en-CA" dirty="0"/>
              <a:t>Citation (s.34)</a:t>
            </a:r>
          </a:p>
          <a:p>
            <a:pPr marL="457200" lvl="1" indent="0">
              <a:buNone/>
            </a:pPr>
            <a:endParaRPr lang="en-CA" dirty="0"/>
          </a:p>
        </p:txBody>
      </p:sp>
    </p:spTree>
    <p:extLst>
      <p:ext uri="{BB962C8B-B14F-4D97-AF65-F5344CB8AC3E}">
        <p14:creationId xmlns:p14="http://schemas.microsoft.com/office/powerpoint/2010/main" val="134434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FBB96-A61F-4793-BA48-9C983F9E9AA9}"/>
              </a:ext>
            </a:extLst>
          </p:cNvPr>
          <p:cNvSpPr>
            <a:spLocks noGrp="1"/>
          </p:cNvSpPr>
          <p:nvPr>
            <p:ph type="title"/>
          </p:nvPr>
        </p:nvSpPr>
        <p:spPr/>
        <p:txBody>
          <a:bodyPr/>
          <a:lstStyle/>
          <a:p>
            <a:r>
              <a:rPr lang="en-CA" dirty="0"/>
              <a:t>The Canadian Charter of Rights and Freedoms</a:t>
            </a:r>
          </a:p>
        </p:txBody>
      </p:sp>
      <p:pic>
        <p:nvPicPr>
          <p:cNvPr id="1026" name="Picture 2" descr="https://tce-live2.s3.amazonaws.com/media/media/eb6ec132-1f25-4df9-b54d-d101ef2e4e7e.jpg">
            <a:extLst>
              <a:ext uri="{FF2B5EF4-FFF2-40B4-BE49-F238E27FC236}">
                <a16:creationId xmlns:a16="http://schemas.microsoft.com/office/drawing/2014/main" id="{2893E4EE-C394-4C70-B823-C0252AB6E1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9464" y="1690688"/>
            <a:ext cx="6488650" cy="5174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10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D553-F468-468C-9ADE-2718601FC863}"/>
              </a:ext>
            </a:extLst>
          </p:cNvPr>
          <p:cNvSpPr>
            <a:spLocks noGrp="1"/>
          </p:cNvSpPr>
          <p:nvPr>
            <p:ph type="title"/>
          </p:nvPr>
        </p:nvSpPr>
        <p:spPr/>
        <p:txBody>
          <a:bodyPr/>
          <a:lstStyle/>
          <a:p>
            <a:r>
              <a:rPr lang="en-CA" dirty="0"/>
              <a:t>The Charter of Rights and Freedoms</a:t>
            </a:r>
          </a:p>
        </p:txBody>
      </p:sp>
      <p:sp>
        <p:nvSpPr>
          <p:cNvPr id="3" name="Content Placeholder 2">
            <a:extLst>
              <a:ext uri="{FF2B5EF4-FFF2-40B4-BE49-F238E27FC236}">
                <a16:creationId xmlns:a16="http://schemas.microsoft.com/office/drawing/2014/main" id="{316F85DB-6326-4FA5-8DA7-BEA1379E6C3B}"/>
              </a:ext>
            </a:extLst>
          </p:cNvPr>
          <p:cNvSpPr>
            <a:spLocks noGrp="1"/>
          </p:cNvSpPr>
          <p:nvPr>
            <p:ph idx="1"/>
          </p:nvPr>
        </p:nvSpPr>
        <p:spPr/>
        <p:txBody>
          <a:bodyPr/>
          <a:lstStyle/>
          <a:p>
            <a:r>
              <a:rPr lang="en-CA" dirty="0"/>
              <a:t>Replaced the Bill of Rights (which was only legislative not constitutional).</a:t>
            </a:r>
          </a:p>
          <a:p>
            <a:r>
              <a:rPr lang="en-CA" dirty="0"/>
              <a:t>Signed in 1982 under the Liberal Trudeau government.</a:t>
            </a:r>
          </a:p>
          <a:p>
            <a:r>
              <a:rPr lang="en-CA" dirty="0"/>
              <a:t>Disputed by Quebec.</a:t>
            </a:r>
          </a:p>
        </p:txBody>
      </p:sp>
    </p:spTree>
    <p:extLst>
      <p:ext uri="{BB962C8B-B14F-4D97-AF65-F5344CB8AC3E}">
        <p14:creationId xmlns:p14="http://schemas.microsoft.com/office/powerpoint/2010/main" val="178370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FBA9-BC95-434B-975A-5A7479CBC1BA}"/>
              </a:ext>
            </a:extLst>
          </p:cNvPr>
          <p:cNvSpPr>
            <a:spLocks noGrp="1"/>
          </p:cNvSpPr>
          <p:nvPr>
            <p:ph type="title"/>
          </p:nvPr>
        </p:nvSpPr>
        <p:spPr/>
        <p:txBody>
          <a:bodyPr/>
          <a:lstStyle/>
          <a:p>
            <a:r>
              <a:rPr lang="en-CA" dirty="0"/>
              <a:t>Sections</a:t>
            </a:r>
          </a:p>
        </p:txBody>
      </p:sp>
      <p:sp>
        <p:nvSpPr>
          <p:cNvPr id="3" name="Content Placeholder 2">
            <a:extLst>
              <a:ext uri="{FF2B5EF4-FFF2-40B4-BE49-F238E27FC236}">
                <a16:creationId xmlns:a16="http://schemas.microsoft.com/office/drawing/2014/main" id="{9C29F4F2-1721-4767-8087-55371F46C736}"/>
              </a:ext>
            </a:extLst>
          </p:cNvPr>
          <p:cNvSpPr>
            <a:spLocks noGrp="1"/>
          </p:cNvSpPr>
          <p:nvPr>
            <p:ph idx="1"/>
          </p:nvPr>
        </p:nvSpPr>
        <p:spPr/>
        <p:txBody>
          <a:bodyPr>
            <a:normAutofit/>
          </a:bodyPr>
          <a:lstStyle/>
          <a:p>
            <a:r>
              <a:rPr lang="en-CA" dirty="0"/>
              <a:t>Limitation clauses</a:t>
            </a:r>
          </a:p>
          <a:p>
            <a:r>
              <a:rPr lang="en-CA" dirty="0"/>
              <a:t>Fundamental Freedoms</a:t>
            </a:r>
          </a:p>
          <a:p>
            <a:r>
              <a:rPr lang="en-CA" dirty="0"/>
              <a:t>Democratic Rights</a:t>
            </a:r>
          </a:p>
          <a:p>
            <a:r>
              <a:rPr lang="en-CA" dirty="0"/>
              <a:t>Mobility Rights</a:t>
            </a:r>
          </a:p>
          <a:p>
            <a:r>
              <a:rPr lang="en-CA" dirty="0"/>
              <a:t>Language Rights</a:t>
            </a:r>
          </a:p>
          <a:p>
            <a:r>
              <a:rPr lang="en-CA" dirty="0"/>
              <a:t>Minority Language Education Rights</a:t>
            </a:r>
          </a:p>
          <a:p>
            <a:r>
              <a:rPr lang="en-CA" dirty="0"/>
              <a:t>Legal Rights</a:t>
            </a:r>
          </a:p>
          <a:p>
            <a:r>
              <a:rPr lang="en-CA" dirty="0"/>
              <a:t>Equality Rights</a:t>
            </a:r>
          </a:p>
        </p:txBody>
      </p:sp>
    </p:spTree>
    <p:extLst>
      <p:ext uri="{BB962C8B-B14F-4D97-AF65-F5344CB8AC3E}">
        <p14:creationId xmlns:p14="http://schemas.microsoft.com/office/powerpoint/2010/main" val="3343037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04A9-E75F-47CD-BFD0-34EDA7E95FB9}"/>
              </a:ext>
            </a:extLst>
          </p:cNvPr>
          <p:cNvSpPr>
            <a:spLocks noGrp="1"/>
          </p:cNvSpPr>
          <p:nvPr>
            <p:ph type="title"/>
          </p:nvPr>
        </p:nvSpPr>
        <p:spPr/>
        <p:txBody>
          <a:bodyPr/>
          <a:lstStyle/>
          <a:p>
            <a:r>
              <a:rPr lang="en-CA" dirty="0"/>
              <a:t>Guarantee of Rights and Freedoms</a:t>
            </a:r>
          </a:p>
        </p:txBody>
      </p:sp>
      <p:sp>
        <p:nvSpPr>
          <p:cNvPr id="3" name="Content Placeholder 2">
            <a:extLst>
              <a:ext uri="{FF2B5EF4-FFF2-40B4-BE49-F238E27FC236}">
                <a16:creationId xmlns:a16="http://schemas.microsoft.com/office/drawing/2014/main" id="{677214B0-0A62-4C6A-9B09-EBF916B0DE06}"/>
              </a:ext>
            </a:extLst>
          </p:cNvPr>
          <p:cNvSpPr>
            <a:spLocks noGrp="1"/>
          </p:cNvSpPr>
          <p:nvPr>
            <p:ph idx="1"/>
          </p:nvPr>
        </p:nvSpPr>
        <p:spPr/>
        <p:txBody>
          <a:bodyPr/>
          <a:lstStyle/>
          <a:p>
            <a:r>
              <a:rPr lang="en-CA" b="1" dirty="0"/>
              <a:t>1. The Canadian Charter of Rights and Freedoms guarantees the rights and freedoms set out in it subject only to such reasonable limits as can be prescribed by law as can be demonstrably justified in a free and democratic society.</a:t>
            </a:r>
          </a:p>
        </p:txBody>
      </p:sp>
    </p:spTree>
    <p:extLst>
      <p:ext uri="{BB962C8B-B14F-4D97-AF65-F5344CB8AC3E}">
        <p14:creationId xmlns:p14="http://schemas.microsoft.com/office/powerpoint/2010/main" val="323141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CE73-AFCA-470C-BE10-9954D56A543C}"/>
              </a:ext>
            </a:extLst>
          </p:cNvPr>
          <p:cNvSpPr>
            <a:spLocks noGrp="1"/>
          </p:cNvSpPr>
          <p:nvPr>
            <p:ph type="title"/>
          </p:nvPr>
        </p:nvSpPr>
        <p:spPr/>
        <p:txBody>
          <a:bodyPr/>
          <a:lstStyle/>
          <a:p>
            <a:r>
              <a:rPr lang="en-CA" dirty="0"/>
              <a:t>Fundamental Freedoms (s.2)</a:t>
            </a:r>
          </a:p>
        </p:txBody>
      </p:sp>
      <p:sp>
        <p:nvSpPr>
          <p:cNvPr id="3" name="Content Placeholder 2">
            <a:extLst>
              <a:ext uri="{FF2B5EF4-FFF2-40B4-BE49-F238E27FC236}">
                <a16:creationId xmlns:a16="http://schemas.microsoft.com/office/drawing/2014/main" id="{D9BFF6E2-F0F5-4A4B-981A-5B9E0C828305}"/>
              </a:ext>
            </a:extLst>
          </p:cNvPr>
          <p:cNvSpPr>
            <a:spLocks noGrp="1"/>
          </p:cNvSpPr>
          <p:nvPr>
            <p:ph idx="1"/>
          </p:nvPr>
        </p:nvSpPr>
        <p:spPr/>
        <p:txBody>
          <a:bodyPr/>
          <a:lstStyle/>
          <a:p>
            <a:r>
              <a:rPr lang="en-US" b="1" dirty="0"/>
              <a:t>2. Everyone has the following fundamental freedoms:</a:t>
            </a:r>
            <a:endParaRPr lang="en-US" dirty="0"/>
          </a:p>
          <a:p>
            <a:pPr marL="0" indent="0">
              <a:buNone/>
            </a:pPr>
            <a:r>
              <a:rPr lang="en-US" b="1" dirty="0"/>
              <a:t>a) freedom of conscience and religion;</a:t>
            </a:r>
          </a:p>
          <a:p>
            <a:pPr marL="0" indent="0">
              <a:buNone/>
            </a:pPr>
            <a:r>
              <a:rPr lang="en-US" b="1" dirty="0"/>
              <a:t>b) freedom of thought, belief, opinion and expression, including freedom of the press and other media of communication; </a:t>
            </a:r>
          </a:p>
          <a:p>
            <a:pPr marL="0" indent="0">
              <a:buNone/>
            </a:pPr>
            <a:r>
              <a:rPr lang="en-US" b="1" dirty="0"/>
              <a:t>c) freedom of peaceful assembly; and</a:t>
            </a:r>
          </a:p>
          <a:p>
            <a:pPr marL="0" indent="0">
              <a:buNone/>
            </a:pPr>
            <a:r>
              <a:rPr lang="en-US" b="1" dirty="0"/>
              <a:t>d) freedom of association.</a:t>
            </a:r>
          </a:p>
          <a:p>
            <a:endParaRPr lang="en-CA" dirty="0"/>
          </a:p>
        </p:txBody>
      </p:sp>
    </p:spTree>
    <p:extLst>
      <p:ext uri="{BB962C8B-B14F-4D97-AF65-F5344CB8AC3E}">
        <p14:creationId xmlns:p14="http://schemas.microsoft.com/office/powerpoint/2010/main" val="3068026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12EA-6BD3-476C-A6F2-A3D8A1C79364}"/>
              </a:ext>
            </a:extLst>
          </p:cNvPr>
          <p:cNvSpPr>
            <a:spLocks noGrp="1"/>
          </p:cNvSpPr>
          <p:nvPr>
            <p:ph type="title"/>
          </p:nvPr>
        </p:nvSpPr>
        <p:spPr/>
        <p:txBody>
          <a:bodyPr/>
          <a:lstStyle/>
          <a:p>
            <a:r>
              <a:rPr lang="en-CA" dirty="0"/>
              <a:t>Democratic Rights (s.3-5)</a:t>
            </a:r>
          </a:p>
        </p:txBody>
      </p:sp>
      <p:sp>
        <p:nvSpPr>
          <p:cNvPr id="3" name="Content Placeholder 2">
            <a:extLst>
              <a:ext uri="{FF2B5EF4-FFF2-40B4-BE49-F238E27FC236}">
                <a16:creationId xmlns:a16="http://schemas.microsoft.com/office/drawing/2014/main" id="{37FE3AF1-2CDE-41E8-89FF-67DE0B511C43}"/>
              </a:ext>
            </a:extLst>
          </p:cNvPr>
          <p:cNvSpPr>
            <a:spLocks noGrp="1"/>
          </p:cNvSpPr>
          <p:nvPr>
            <p:ph idx="1"/>
          </p:nvPr>
        </p:nvSpPr>
        <p:spPr/>
        <p:txBody>
          <a:bodyPr/>
          <a:lstStyle/>
          <a:p>
            <a:r>
              <a:rPr lang="en-CA" dirty="0"/>
              <a:t>Vote (s.3)</a:t>
            </a:r>
          </a:p>
          <a:p>
            <a:r>
              <a:rPr lang="en-CA" dirty="0"/>
              <a:t>Duration of House (s.4)</a:t>
            </a:r>
          </a:p>
          <a:p>
            <a:r>
              <a:rPr lang="en-CA" dirty="0"/>
              <a:t>Annual meeting of parliament (s.5)</a:t>
            </a:r>
          </a:p>
        </p:txBody>
      </p:sp>
    </p:spTree>
    <p:extLst>
      <p:ext uri="{BB962C8B-B14F-4D97-AF65-F5344CB8AC3E}">
        <p14:creationId xmlns:p14="http://schemas.microsoft.com/office/powerpoint/2010/main" val="1460401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E183-B29E-4347-9DA8-6460A83BC10A}"/>
              </a:ext>
            </a:extLst>
          </p:cNvPr>
          <p:cNvSpPr>
            <a:spLocks noGrp="1"/>
          </p:cNvSpPr>
          <p:nvPr>
            <p:ph type="title"/>
          </p:nvPr>
        </p:nvSpPr>
        <p:spPr/>
        <p:txBody>
          <a:bodyPr/>
          <a:lstStyle/>
          <a:p>
            <a:r>
              <a:rPr lang="en-CA" dirty="0"/>
              <a:t>Mobility Rights (s.6)</a:t>
            </a:r>
          </a:p>
        </p:txBody>
      </p:sp>
      <p:sp>
        <p:nvSpPr>
          <p:cNvPr id="3" name="Content Placeholder 2">
            <a:extLst>
              <a:ext uri="{FF2B5EF4-FFF2-40B4-BE49-F238E27FC236}">
                <a16:creationId xmlns:a16="http://schemas.microsoft.com/office/drawing/2014/main" id="{5072A69E-2847-4DF6-9948-C28CE2D89899}"/>
              </a:ext>
            </a:extLst>
          </p:cNvPr>
          <p:cNvSpPr>
            <a:spLocks noGrp="1"/>
          </p:cNvSpPr>
          <p:nvPr>
            <p:ph idx="1"/>
          </p:nvPr>
        </p:nvSpPr>
        <p:spPr/>
        <p:txBody>
          <a:bodyPr/>
          <a:lstStyle/>
          <a:p>
            <a:pPr marL="514350" indent="-514350">
              <a:buAutoNum type="arabicPeriod"/>
            </a:pPr>
            <a:r>
              <a:rPr lang="en-CA" dirty="0"/>
              <a:t>Citizens: enter, remain in, leave Canada.</a:t>
            </a:r>
          </a:p>
          <a:p>
            <a:pPr marL="514350" indent="-514350">
              <a:buAutoNum type="arabicPeriod"/>
            </a:pPr>
            <a:r>
              <a:rPr lang="en-CA" dirty="0"/>
              <a:t>Citizens and Permanent Residents: live in and work in any province.</a:t>
            </a:r>
          </a:p>
          <a:p>
            <a:pPr marL="514350" indent="-514350">
              <a:buAutoNum type="arabicPeriod"/>
            </a:pPr>
            <a:endParaRPr lang="en-CA" dirty="0"/>
          </a:p>
        </p:txBody>
      </p:sp>
    </p:spTree>
    <p:extLst>
      <p:ext uri="{BB962C8B-B14F-4D97-AF65-F5344CB8AC3E}">
        <p14:creationId xmlns:p14="http://schemas.microsoft.com/office/powerpoint/2010/main" val="413330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C94B-DB0B-4C06-A4A5-8E0EA588BF59}"/>
              </a:ext>
            </a:extLst>
          </p:cNvPr>
          <p:cNvSpPr>
            <a:spLocks noGrp="1"/>
          </p:cNvSpPr>
          <p:nvPr>
            <p:ph type="title"/>
          </p:nvPr>
        </p:nvSpPr>
        <p:spPr/>
        <p:txBody>
          <a:bodyPr/>
          <a:lstStyle/>
          <a:p>
            <a:r>
              <a:rPr lang="en-CA" dirty="0"/>
              <a:t>Legal Rights (s.7-14)</a:t>
            </a:r>
          </a:p>
        </p:txBody>
      </p:sp>
      <p:sp>
        <p:nvSpPr>
          <p:cNvPr id="3" name="Content Placeholder 2">
            <a:extLst>
              <a:ext uri="{FF2B5EF4-FFF2-40B4-BE49-F238E27FC236}">
                <a16:creationId xmlns:a16="http://schemas.microsoft.com/office/drawing/2014/main" id="{B192FBC2-B94E-41CF-A48F-1BEEB193E0CC}"/>
              </a:ext>
            </a:extLst>
          </p:cNvPr>
          <p:cNvSpPr>
            <a:spLocks noGrp="1"/>
          </p:cNvSpPr>
          <p:nvPr>
            <p:ph idx="1"/>
          </p:nvPr>
        </p:nvSpPr>
        <p:spPr>
          <a:xfrm>
            <a:off x="0" y="1825624"/>
            <a:ext cx="11353800" cy="5032375"/>
          </a:xfrm>
        </p:spPr>
        <p:txBody>
          <a:bodyPr>
            <a:normAutofit fontScale="92500" lnSpcReduction="20000"/>
          </a:bodyPr>
          <a:lstStyle/>
          <a:p>
            <a:r>
              <a:rPr lang="en-CA" dirty="0"/>
              <a:t>Life, liberty, security of person (s.7) – can only be deprived of these “in accordance with principles of fundamental justice”;</a:t>
            </a:r>
          </a:p>
          <a:p>
            <a:r>
              <a:rPr lang="en-CA" dirty="0"/>
              <a:t>Search and seizure (s.8);</a:t>
            </a:r>
          </a:p>
          <a:p>
            <a:r>
              <a:rPr lang="en-CA" dirty="0"/>
              <a:t>Arbitrary detention or imprisonment (s.9);</a:t>
            </a:r>
          </a:p>
          <a:p>
            <a:r>
              <a:rPr lang="en-CA" dirty="0"/>
              <a:t>Arrest or Imprisonment (s.10):</a:t>
            </a:r>
          </a:p>
          <a:p>
            <a:pPr lvl="1"/>
            <a:r>
              <a:rPr lang="en-CA" dirty="0"/>
              <a:t>A) informed of charge</a:t>
            </a:r>
          </a:p>
          <a:p>
            <a:pPr lvl="1"/>
            <a:r>
              <a:rPr lang="en-CA" dirty="0"/>
              <a:t>B) right to council</a:t>
            </a:r>
          </a:p>
          <a:p>
            <a:pPr lvl="1"/>
            <a:r>
              <a:rPr lang="en-CA" dirty="0"/>
              <a:t>C) </a:t>
            </a:r>
            <a:r>
              <a:rPr lang="en-CA" dirty="0" err="1"/>
              <a:t>habeus</a:t>
            </a:r>
            <a:r>
              <a:rPr lang="en-CA" dirty="0"/>
              <a:t> corpus;</a:t>
            </a:r>
          </a:p>
          <a:p>
            <a:r>
              <a:rPr lang="en-CA" dirty="0"/>
              <a:t>Rights of the accused (s.11):</a:t>
            </a:r>
          </a:p>
          <a:p>
            <a:pPr lvl="1"/>
            <a:r>
              <a:rPr lang="en-CA" dirty="0"/>
              <a:t>Lots of things: e.g. innocent until proven guilty, reasonably quick trial;</a:t>
            </a:r>
          </a:p>
          <a:p>
            <a:r>
              <a:rPr lang="en-CA" dirty="0"/>
              <a:t>No cruel or unusual punishment (s.12);</a:t>
            </a:r>
          </a:p>
          <a:p>
            <a:r>
              <a:rPr lang="en-CA" dirty="0"/>
              <a:t>Self-incrimination when testifying against others (s.13);</a:t>
            </a:r>
          </a:p>
          <a:p>
            <a:r>
              <a:rPr lang="en-CA" dirty="0"/>
              <a:t>Interpreter (s.14).</a:t>
            </a:r>
          </a:p>
          <a:p>
            <a:endParaRPr lang="en-CA" dirty="0"/>
          </a:p>
        </p:txBody>
      </p:sp>
    </p:spTree>
    <p:extLst>
      <p:ext uri="{BB962C8B-B14F-4D97-AF65-F5344CB8AC3E}">
        <p14:creationId xmlns:p14="http://schemas.microsoft.com/office/powerpoint/2010/main" val="1791177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569</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The Canadian Charter of Rights and Freedoms</vt:lpstr>
      <vt:lpstr>The Charter of Rights and Freedoms</vt:lpstr>
      <vt:lpstr>Sections</vt:lpstr>
      <vt:lpstr>Guarantee of Rights and Freedoms</vt:lpstr>
      <vt:lpstr>Fundamental Freedoms (s.2)</vt:lpstr>
      <vt:lpstr>Democratic Rights (s.3-5)</vt:lpstr>
      <vt:lpstr>Mobility Rights (s.6)</vt:lpstr>
      <vt:lpstr>Legal Rights (s.7-14)</vt:lpstr>
      <vt:lpstr>Equality Rights</vt:lpstr>
      <vt:lpstr>Other Sections</vt:lpstr>
      <vt:lpstr>Application of Charter (and 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Xav S</dc:creator>
  <cp:lastModifiedBy>Xav S</cp:lastModifiedBy>
  <cp:revision>10</cp:revision>
  <dcterms:created xsi:type="dcterms:W3CDTF">2019-02-04T14:53:09Z</dcterms:created>
  <dcterms:modified xsi:type="dcterms:W3CDTF">2019-02-06T17:54:12Z</dcterms:modified>
</cp:coreProperties>
</file>