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16" r:id="rId2"/>
    <p:sldId id="325" r:id="rId3"/>
    <p:sldId id="317" r:id="rId4"/>
    <p:sldId id="318" r:id="rId5"/>
    <p:sldId id="319" r:id="rId6"/>
    <p:sldId id="322" r:id="rId7"/>
    <p:sldId id="320" r:id="rId8"/>
    <p:sldId id="321" r:id="rId9"/>
    <p:sldId id="326" r:id="rId10"/>
    <p:sldId id="327" r:id="rId11"/>
    <p:sldId id="328" r:id="rId12"/>
    <p:sldId id="286" r:id="rId13"/>
    <p:sldId id="324" r:id="rId14"/>
    <p:sldId id="329" r:id="rId15"/>
    <p:sldId id="271" r:id="rId16"/>
    <p:sldId id="273" r:id="rId17"/>
    <p:sldId id="315" r:id="rId18"/>
    <p:sldId id="268" r:id="rId19"/>
    <p:sldId id="272" r:id="rId20"/>
    <p:sldId id="257" r:id="rId21"/>
    <p:sldId id="266"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B9F1C-74E7-458F-9C74-B2BB900D21AB}" type="datetimeFigureOut">
              <a:rPr lang="en-CA" smtClean="0"/>
              <a:t>2019-01-08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BB35E-5620-4769-8F21-92CFE50E3076}" type="slidenum">
              <a:rPr lang="en-CA" smtClean="0"/>
              <a:t>‹#›</a:t>
            </a:fld>
            <a:endParaRPr lang="en-CA"/>
          </a:p>
        </p:txBody>
      </p:sp>
    </p:spTree>
    <p:extLst>
      <p:ext uri="{BB962C8B-B14F-4D97-AF65-F5344CB8AC3E}">
        <p14:creationId xmlns:p14="http://schemas.microsoft.com/office/powerpoint/2010/main" val="201271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38"/>
            <a:r>
              <a:rPr lang="en-US" dirty="0"/>
              <a:t>Engaging in any form of academic dishonesty to obtain any type of academic advantage or credit is an offence under this policy and will not be tolerated by the college.</a:t>
            </a:r>
          </a:p>
          <a:p>
            <a:endParaRPr lang="en-US" dirty="0"/>
          </a:p>
        </p:txBody>
      </p:sp>
      <p:sp>
        <p:nvSpPr>
          <p:cNvPr id="4" name="Slide Number Placeholder 3"/>
          <p:cNvSpPr>
            <a:spLocks noGrp="1"/>
          </p:cNvSpPr>
          <p:nvPr>
            <p:ph type="sldNum" sz="quarter" idx="10"/>
          </p:nvPr>
        </p:nvSpPr>
        <p:spPr/>
        <p:txBody>
          <a:bodyPr/>
          <a:lstStyle/>
          <a:p>
            <a:pPr>
              <a:defRPr/>
            </a:pPr>
            <a:fld id="{10AC06DC-2DCB-8746-8CA5-7B9B8AF4FB8D}" type="slidenum">
              <a:rPr lang="en-US" smtClean="0"/>
              <a:pPr>
                <a:defRPr/>
              </a:pPr>
              <a:t>12</a:t>
            </a:fld>
            <a:endParaRPr lang="en-US"/>
          </a:p>
        </p:txBody>
      </p:sp>
    </p:spTree>
    <p:extLst>
      <p:ext uri="{BB962C8B-B14F-4D97-AF65-F5344CB8AC3E}">
        <p14:creationId xmlns:p14="http://schemas.microsoft.com/office/powerpoint/2010/main" val="390533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F9CD-F31F-4A8B-BCFE-3BE9AC47E2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314DABF-7BF3-42B0-BBB0-A59C50A5A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C60AFBF-AE78-468B-A297-CE07E920FDE1}"/>
              </a:ext>
            </a:extLst>
          </p:cNvPr>
          <p:cNvSpPr>
            <a:spLocks noGrp="1"/>
          </p:cNvSpPr>
          <p:nvPr>
            <p:ph type="dt" sz="half" idx="10"/>
          </p:nvPr>
        </p:nvSpPr>
        <p:spPr/>
        <p:txBody>
          <a:bodyPr/>
          <a:lstStyle/>
          <a:p>
            <a:fld id="{80817E3B-81BF-4D21-BE23-9C4854DA9E5C}" type="datetimeFigureOut">
              <a:rPr lang="en-CA" smtClean="0"/>
              <a:t>2019-01-08</a:t>
            </a:fld>
            <a:endParaRPr lang="en-CA"/>
          </a:p>
        </p:txBody>
      </p:sp>
      <p:sp>
        <p:nvSpPr>
          <p:cNvPr id="5" name="Footer Placeholder 4">
            <a:extLst>
              <a:ext uri="{FF2B5EF4-FFF2-40B4-BE49-F238E27FC236}">
                <a16:creationId xmlns:a16="http://schemas.microsoft.com/office/drawing/2014/main" id="{5171C906-38F7-480B-BB0C-30B992EFD0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3706705-A108-4835-89B0-D5DAA27278D0}"/>
              </a:ext>
            </a:extLst>
          </p:cNvPr>
          <p:cNvSpPr>
            <a:spLocks noGrp="1"/>
          </p:cNvSpPr>
          <p:nvPr>
            <p:ph type="sldNum" sz="quarter" idx="12"/>
          </p:nvPr>
        </p:nvSpPr>
        <p:spPr/>
        <p:txBody>
          <a:bodyPr/>
          <a:lstStyle/>
          <a:p>
            <a:fld id="{C21D17CB-E431-41FD-BC73-CFB01A163E7A}" type="slidenum">
              <a:rPr lang="en-CA" smtClean="0"/>
              <a:t>‹#›</a:t>
            </a:fld>
            <a:endParaRPr lang="en-CA"/>
          </a:p>
        </p:txBody>
      </p:sp>
    </p:spTree>
    <p:extLst>
      <p:ext uri="{BB962C8B-B14F-4D97-AF65-F5344CB8AC3E}">
        <p14:creationId xmlns:p14="http://schemas.microsoft.com/office/powerpoint/2010/main" val="21963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9988-3D59-458F-ADA9-220D449B70B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765DA3-91E7-4E4E-9548-FBE08AEFE0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52A998-004C-449C-A91D-A05C6C2256CF}"/>
              </a:ext>
            </a:extLst>
          </p:cNvPr>
          <p:cNvSpPr>
            <a:spLocks noGrp="1"/>
          </p:cNvSpPr>
          <p:nvPr>
            <p:ph type="dt" sz="half" idx="10"/>
          </p:nvPr>
        </p:nvSpPr>
        <p:spPr/>
        <p:txBody>
          <a:bodyPr/>
          <a:lstStyle/>
          <a:p>
            <a:fld id="{80817E3B-81BF-4D21-BE23-9C4854DA9E5C}" type="datetimeFigureOut">
              <a:rPr lang="en-CA" smtClean="0"/>
              <a:t>2019-01-08</a:t>
            </a:fld>
            <a:endParaRPr lang="en-CA"/>
          </a:p>
        </p:txBody>
      </p:sp>
      <p:sp>
        <p:nvSpPr>
          <p:cNvPr id="5" name="Footer Placeholder 4">
            <a:extLst>
              <a:ext uri="{FF2B5EF4-FFF2-40B4-BE49-F238E27FC236}">
                <a16:creationId xmlns:a16="http://schemas.microsoft.com/office/drawing/2014/main" id="{E00D5093-5BCA-40CD-9528-110A6A4B14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D4047A-EEB1-43EC-BDCE-AB69E8DE90D7}"/>
              </a:ext>
            </a:extLst>
          </p:cNvPr>
          <p:cNvSpPr>
            <a:spLocks noGrp="1"/>
          </p:cNvSpPr>
          <p:nvPr>
            <p:ph type="sldNum" sz="quarter" idx="12"/>
          </p:nvPr>
        </p:nvSpPr>
        <p:spPr/>
        <p:txBody>
          <a:bodyPr/>
          <a:lstStyle/>
          <a:p>
            <a:fld id="{C21D17CB-E431-41FD-BC73-CFB01A163E7A}" type="slidenum">
              <a:rPr lang="en-CA" smtClean="0"/>
              <a:t>‹#›</a:t>
            </a:fld>
            <a:endParaRPr lang="en-CA"/>
          </a:p>
        </p:txBody>
      </p:sp>
    </p:spTree>
    <p:extLst>
      <p:ext uri="{BB962C8B-B14F-4D97-AF65-F5344CB8AC3E}">
        <p14:creationId xmlns:p14="http://schemas.microsoft.com/office/powerpoint/2010/main" val="1978823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CCD3AA-D447-43E4-ACFC-06170650EC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3EBC287-6F76-4FAF-8943-FF5EB7A6A6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61104AD-2585-432F-BEC5-CE04AB870412}"/>
              </a:ext>
            </a:extLst>
          </p:cNvPr>
          <p:cNvSpPr>
            <a:spLocks noGrp="1"/>
          </p:cNvSpPr>
          <p:nvPr>
            <p:ph type="dt" sz="half" idx="10"/>
          </p:nvPr>
        </p:nvSpPr>
        <p:spPr/>
        <p:txBody>
          <a:bodyPr/>
          <a:lstStyle/>
          <a:p>
            <a:fld id="{80817E3B-81BF-4D21-BE23-9C4854DA9E5C}" type="datetimeFigureOut">
              <a:rPr lang="en-CA" smtClean="0"/>
              <a:t>2019-01-08</a:t>
            </a:fld>
            <a:endParaRPr lang="en-CA"/>
          </a:p>
        </p:txBody>
      </p:sp>
      <p:sp>
        <p:nvSpPr>
          <p:cNvPr id="5" name="Footer Placeholder 4">
            <a:extLst>
              <a:ext uri="{FF2B5EF4-FFF2-40B4-BE49-F238E27FC236}">
                <a16:creationId xmlns:a16="http://schemas.microsoft.com/office/drawing/2014/main" id="{2C047B4C-E9B3-4CB4-98C5-072F086299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4C34B1A-254F-4447-B535-9E760F84F0FA}"/>
              </a:ext>
            </a:extLst>
          </p:cNvPr>
          <p:cNvSpPr>
            <a:spLocks noGrp="1"/>
          </p:cNvSpPr>
          <p:nvPr>
            <p:ph type="sldNum" sz="quarter" idx="12"/>
          </p:nvPr>
        </p:nvSpPr>
        <p:spPr/>
        <p:txBody>
          <a:bodyPr/>
          <a:lstStyle/>
          <a:p>
            <a:fld id="{C21D17CB-E431-41FD-BC73-CFB01A163E7A}" type="slidenum">
              <a:rPr lang="en-CA" smtClean="0"/>
              <a:t>‹#›</a:t>
            </a:fld>
            <a:endParaRPr lang="en-CA"/>
          </a:p>
        </p:txBody>
      </p:sp>
    </p:spTree>
    <p:extLst>
      <p:ext uri="{BB962C8B-B14F-4D97-AF65-F5344CB8AC3E}">
        <p14:creationId xmlns:p14="http://schemas.microsoft.com/office/powerpoint/2010/main" val="125039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7ED3-9A3D-4CED-BA8D-236578FE759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1F7D5E6-02EC-4525-B98D-607180C704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6EA7A11-8230-4887-B409-A9B22F9B4ADF}"/>
              </a:ext>
            </a:extLst>
          </p:cNvPr>
          <p:cNvSpPr>
            <a:spLocks noGrp="1"/>
          </p:cNvSpPr>
          <p:nvPr>
            <p:ph type="dt" sz="half" idx="10"/>
          </p:nvPr>
        </p:nvSpPr>
        <p:spPr/>
        <p:txBody>
          <a:bodyPr/>
          <a:lstStyle/>
          <a:p>
            <a:fld id="{80817E3B-81BF-4D21-BE23-9C4854DA9E5C}" type="datetimeFigureOut">
              <a:rPr lang="en-CA" smtClean="0"/>
              <a:t>2019-01-08</a:t>
            </a:fld>
            <a:endParaRPr lang="en-CA"/>
          </a:p>
        </p:txBody>
      </p:sp>
      <p:sp>
        <p:nvSpPr>
          <p:cNvPr id="5" name="Footer Placeholder 4">
            <a:extLst>
              <a:ext uri="{FF2B5EF4-FFF2-40B4-BE49-F238E27FC236}">
                <a16:creationId xmlns:a16="http://schemas.microsoft.com/office/drawing/2014/main" id="{09EF67B9-9B23-495E-9A05-C8C8B86A8AC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D2DF32-5AD0-407A-8CDB-D9739F5B3BA3}"/>
              </a:ext>
            </a:extLst>
          </p:cNvPr>
          <p:cNvSpPr>
            <a:spLocks noGrp="1"/>
          </p:cNvSpPr>
          <p:nvPr>
            <p:ph type="sldNum" sz="quarter" idx="12"/>
          </p:nvPr>
        </p:nvSpPr>
        <p:spPr/>
        <p:txBody>
          <a:bodyPr/>
          <a:lstStyle/>
          <a:p>
            <a:fld id="{C21D17CB-E431-41FD-BC73-CFB01A163E7A}" type="slidenum">
              <a:rPr lang="en-CA" smtClean="0"/>
              <a:t>‹#›</a:t>
            </a:fld>
            <a:endParaRPr lang="en-CA"/>
          </a:p>
        </p:txBody>
      </p:sp>
    </p:spTree>
    <p:extLst>
      <p:ext uri="{BB962C8B-B14F-4D97-AF65-F5344CB8AC3E}">
        <p14:creationId xmlns:p14="http://schemas.microsoft.com/office/powerpoint/2010/main" val="215791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3CA8-F979-41F6-A5C6-31C2A6062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E68B0BB-7F8A-4B78-90CC-2ED1703062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485BCF-9C8E-4140-A202-9E4F9EB91D6D}"/>
              </a:ext>
            </a:extLst>
          </p:cNvPr>
          <p:cNvSpPr>
            <a:spLocks noGrp="1"/>
          </p:cNvSpPr>
          <p:nvPr>
            <p:ph type="dt" sz="half" idx="10"/>
          </p:nvPr>
        </p:nvSpPr>
        <p:spPr/>
        <p:txBody>
          <a:bodyPr/>
          <a:lstStyle/>
          <a:p>
            <a:fld id="{80817E3B-81BF-4D21-BE23-9C4854DA9E5C}" type="datetimeFigureOut">
              <a:rPr lang="en-CA" smtClean="0"/>
              <a:t>2019-01-08</a:t>
            </a:fld>
            <a:endParaRPr lang="en-CA"/>
          </a:p>
        </p:txBody>
      </p:sp>
      <p:sp>
        <p:nvSpPr>
          <p:cNvPr id="5" name="Footer Placeholder 4">
            <a:extLst>
              <a:ext uri="{FF2B5EF4-FFF2-40B4-BE49-F238E27FC236}">
                <a16:creationId xmlns:a16="http://schemas.microsoft.com/office/drawing/2014/main" id="{80F00ECE-4BD4-4D58-9622-BE9FDE4CDD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BDFB0F-C851-4321-92DB-16ADAADB43E9}"/>
              </a:ext>
            </a:extLst>
          </p:cNvPr>
          <p:cNvSpPr>
            <a:spLocks noGrp="1"/>
          </p:cNvSpPr>
          <p:nvPr>
            <p:ph type="sldNum" sz="quarter" idx="12"/>
          </p:nvPr>
        </p:nvSpPr>
        <p:spPr/>
        <p:txBody>
          <a:bodyPr/>
          <a:lstStyle/>
          <a:p>
            <a:fld id="{C21D17CB-E431-41FD-BC73-CFB01A163E7A}" type="slidenum">
              <a:rPr lang="en-CA" smtClean="0"/>
              <a:t>‹#›</a:t>
            </a:fld>
            <a:endParaRPr lang="en-CA"/>
          </a:p>
        </p:txBody>
      </p:sp>
    </p:spTree>
    <p:extLst>
      <p:ext uri="{BB962C8B-B14F-4D97-AF65-F5344CB8AC3E}">
        <p14:creationId xmlns:p14="http://schemas.microsoft.com/office/powerpoint/2010/main" val="323832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442C-1DE9-42A0-9180-99D685A7798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E185109-2D6A-4ACA-87A3-44F651FEE6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FF0A1DD-68D7-4261-8A54-47BE4A3C13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072DAA3-8507-4DBB-ACAA-0A5CFB243391}"/>
              </a:ext>
            </a:extLst>
          </p:cNvPr>
          <p:cNvSpPr>
            <a:spLocks noGrp="1"/>
          </p:cNvSpPr>
          <p:nvPr>
            <p:ph type="dt" sz="half" idx="10"/>
          </p:nvPr>
        </p:nvSpPr>
        <p:spPr/>
        <p:txBody>
          <a:bodyPr/>
          <a:lstStyle/>
          <a:p>
            <a:fld id="{80817E3B-81BF-4D21-BE23-9C4854DA9E5C}" type="datetimeFigureOut">
              <a:rPr lang="en-CA" smtClean="0"/>
              <a:t>2019-01-08</a:t>
            </a:fld>
            <a:endParaRPr lang="en-CA"/>
          </a:p>
        </p:txBody>
      </p:sp>
      <p:sp>
        <p:nvSpPr>
          <p:cNvPr id="6" name="Footer Placeholder 5">
            <a:extLst>
              <a:ext uri="{FF2B5EF4-FFF2-40B4-BE49-F238E27FC236}">
                <a16:creationId xmlns:a16="http://schemas.microsoft.com/office/drawing/2014/main" id="{4C028946-A166-4CD5-A16A-D4BB78DB871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345E2BD-1001-4FF9-B2B6-224CEB818580}"/>
              </a:ext>
            </a:extLst>
          </p:cNvPr>
          <p:cNvSpPr>
            <a:spLocks noGrp="1"/>
          </p:cNvSpPr>
          <p:nvPr>
            <p:ph type="sldNum" sz="quarter" idx="12"/>
          </p:nvPr>
        </p:nvSpPr>
        <p:spPr/>
        <p:txBody>
          <a:bodyPr/>
          <a:lstStyle/>
          <a:p>
            <a:fld id="{C21D17CB-E431-41FD-BC73-CFB01A163E7A}" type="slidenum">
              <a:rPr lang="en-CA" smtClean="0"/>
              <a:t>‹#›</a:t>
            </a:fld>
            <a:endParaRPr lang="en-CA"/>
          </a:p>
        </p:txBody>
      </p:sp>
    </p:spTree>
    <p:extLst>
      <p:ext uri="{BB962C8B-B14F-4D97-AF65-F5344CB8AC3E}">
        <p14:creationId xmlns:p14="http://schemas.microsoft.com/office/powerpoint/2010/main" val="223585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A90A0-6507-477B-B783-D4ADB900FF0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094EC07-08BA-45B1-ADF6-503ABBC311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66AB10-8ADB-4F3E-A6B7-14A983A676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D125F1F-9C8C-46BF-B205-794692CAFA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D684367-42A9-4A03-90EB-EB14B2C25B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2586E0F-9C51-4A5C-80A5-389F385AF48E}"/>
              </a:ext>
            </a:extLst>
          </p:cNvPr>
          <p:cNvSpPr>
            <a:spLocks noGrp="1"/>
          </p:cNvSpPr>
          <p:nvPr>
            <p:ph type="dt" sz="half" idx="10"/>
          </p:nvPr>
        </p:nvSpPr>
        <p:spPr/>
        <p:txBody>
          <a:bodyPr/>
          <a:lstStyle/>
          <a:p>
            <a:fld id="{80817E3B-81BF-4D21-BE23-9C4854DA9E5C}" type="datetimeFigureOut">
              <a:rPr lang="en-CA" smtClean="0"/>
              <a:t>2019-01-08</a:t>
            </a:fld>
            <a:endParaRPr lang="en-CA"/>
          </a:p>
        </p:txBody>
      </p:sp>
      <p:sp>
        <p:nvSpPr>
          <p:cNvPr id="8" name="Footer Placeholder 7">
            <a:extLst>
              <a:ext uri="{FF2B5EF4-FFF2-40B4-BE49-F238E27FC236}">
                <a16:creationId xmlns:a16="http://schemas.microsoft.com/office/drawing/2014/main" id="{2EFC512F-BBC5-492F-A69B-D621C4DC5B3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C0CC479-5CB5-4A5F-B420-813A09CE518C}"/>
              </a:ext>
            </a:extLst>
          </p:cNvPr>
          <p:cNvSpPr>
            <a:spLocks noGrp="1"/>
          </p:cNvSpPr>
          <p:nvPr>
            <p:ph type="sldNum" sz="quarter" idx="12"/>
          </p:nvPr>
        </p:nvSpPr>
        <p:spPr/>
        <p:txBody>
          <a:bodyPr/>
          <a:lstStyle/>
          <a:p>
            <a:fld id="{C21D17CB-E431-41FD-BC73-CFB01A163E7A}" type="slidenum">
              <a:rPr lang="en-CA" smtClean="0"/>
              <a:t>‹#›</a:t>
            </a:fld>
            <a:endParaRPr lang="en-CA"/>
          </a:p>
        </p:txBody>
      </p:sp>
    </p:spTree>
    <p:extLst>
      <p:ext uri="{BB962C8B-B14F-4D97-AF65-F5344CB8AC3E}">
        <p14:creationId xmlns:p14="http://schemas.microsoft.com/office/powerpoint/2010/main" val="333376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65D3-95D7-47A4-8C52-6DD5307E83C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946D0FE-2099-449E-935E-50294302A263}"/>
              </a:ext>
            </a:extLst>
          </p:cNvPr>
          <p:cNvSpPr>
            <a:spLocks noGrp="1"/>
          </p:cNvSpPr>
          <p:nvPr>
            <p:ph type="dt" sz="half" idx="10"/>
          </p:nvPr>
        </p:nvSpPr>
        <p:spPr/>
        <p:txBody>
          <a:bodyPr/>
          <a:lstStyle/>
          <a:p>
            <a:fld id="{80817E3B-81BF-4D21-BE23-9C4854DA9E5C}" type="datetimeFigureOut">
              <a:rPr lang="en-CA" smtClean="0"/>
              <a:t>2019-01-08</a:t>
            </a:fld>
            <a:endParaRPr lang="en-CA"/>
          </a:p>
        </p:txBody>
      </p:sp>
      <p:sp>
        <p:nvSpPr>
          <p:cNvPr id="4" name="Footer Placeholder 3">
            <a:extLst>
              <a:ext uri="{FF2B5EF4-FFF2-40B4-BE49-F238E27FC236}">
                <a16:creationId xmlns:a16="http://schemas.microsoft.com/office/drawing/2014/main" id="{8E3351D9-B782-4A51-A86F-657A092C1A4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BDD1A7B-6D5A-4894-8EA9-0A92DD5AEC3C}"/>
              </a:ext>
            </a:extLst>
          </p:cNvPr>
          <p:cNvSpPr>
            <a:spLocks noGrp="1"/>
          </p:cNvSpPr>
          <p:nvPr>
            <p:ph type="sldNum" sz="quarter" idx="12"/>
          </p:nvPr>
        </p:nvSpPr>
        <p:spPr/>
        <p:txBody>
          <a:bodyPr/>
          <a:lstStyle/>
          <a:p>
            <a:fld id="{C21D17CB-E431-41FD-BC73-CFB01A163E7A}" type="slidenum">
              <a:rPr lang="en-CA" smtClean="0"/>
              <a:t>‹#›</a:t>
            </a:fld>
            <a:endParaRPr lang="en-CA"/>
          </a:p>
        </p:txBody>
      </p:sp>
    </p:spTree>
    <p:extLst>
      <p:ext uri="{BB962C8B-B14F-4D97-AF65-F5344CB8AC3E}">
        <p14:creationId xmlns:p14="http://schemas.microsoft.com/office/powerpoint/2010/main" val="201330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BAA2D-035B-440C-87CE-A67BF121683A}"/>
              </a:ext>
            </a:extLst>
          </p:cNvPr>
          <p:cNvSpPr>
            <a:spLocks noGrp="1"/>
          </p:cNvSpPr>
          <p:nvPr>
            <p:ph type="dt" sz="half" idx="10"/>
          </p:nvPr>
        </p:nvSpPr>
        <p:spPr/>
        <p:txBody>
          <a:bodyPr/>
          <a:lstStyle/>
          <a:p>
            <a:fld id="{80817E3B-81BF-4D21-BE23-9C4854DA9E5C}" type="datetimeFigureOut">
              <a:rPr lang="en-CA" smtClean="0"/>
              <a:t>2019-01-08</a:t>
            </a:fld>
            <a:endParaRPr lang="en-CA"/>
          </a:p>
        </p:txBody>
      </p:sp>
      <p:sp>
        <p:nvSpPr>
          <p:cNvPr id="3" name="Footer Placeholder 2">
            <a:extLst>
              <a:ext uri="{FF2B5EF4-FFF2-40B4-BE49-F238E27FC236}">
                <a16:creationId xmlns:a16="http://schemas.microsoft.com/office/drawing/2014/main" id="{07904E51-1060-4166-BB8F-4AC1D75BDB7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EA15301-41DA-40EF-B7F8-3391147F2E98}"/>
              </a:ext>
            </a:extLst>
          </p:cNvPr>
          <p:cNvSpPr>
            <a:spLocks noGrp="1"/>
          </p:cNvSpPr>
          <p:nvPr>
            <p:ph type="sldNum" sz="quarter" idx="12"/>
          </p:nvPr>
        </p:nvSpPr>
        <p:spPr/>
        <p:txBody>
          <a:bodyPr/>
          <a:lstStyle/>
          <a:p>
            <a:fld id="{C21D17CB-E431-41FD-BC73-CFB01A163E7A}" type="slidenum">
              <a:rPr lang="en-CA" smtClean="0"/>
              <a:t>‹#›</a:t>
            </a:fld>
            <a:endParaRPr lang="en-CA"/>
          </a:p>
        </p:txBody>
      </p:sp>
    </p:spTree>
    <p:extLst>
      <p:ext uri="{BB962C8B-B14F-4D97-AF65-F5344CB8AC3E}">
        <p14:creationId xmlns:p14="http://schemas.microsoft.com/office/powerpoint/2010/main" val="134098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944-5FA8-4A40-8880-20483C466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DB85FE7-96AF-48EF-A468-3C9B2604A4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BDE8AE6-634F-4673-B592-5573233B1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29F3E7-6AA1-4CB9-BB5A-F7BC485F64D1}"/>
              </a:ext>
            </a:extLst>
          </p:cNvPr>
          <p:cNvSpPr>
            <a:spLocks noGrp="1"/>
          </p:cNvSpPr>
          <p:nvPr>
            <p:ph type="dt" sz="half" idx="10"/>
          </p:nvPr>
        </p:nvSpPr>
        <p:spPr/>
        <p:txBody>
          <a:bodyPr/>
          <a:lstStyle/>
          <a:p>
            <a:fld id="{80817E3B-81BF-4D21-BE23-9C4854DA9E5C}" type="datetimeFigureOut">
              <a:rPr lang="en-CA" smtClean="0"/>
              <a:t>2019-01-08</a:t>
            </a:fld>
            <a:endParaRPr lang="en-CA"/>
          </a:p>
        </p:txBody>
      </p:sp>
      <p:sp>
        <p:nvSpPr>
          <p:cNvPr id="6" name="Footer Placeholder 5">
            <a:extLst>
              <a:ext uri="{FF2B5EF4-FFF2-40B4-BE49-F238E27FC236}">
                <a16:creationId xmlns:a16="http://schemas.microsoft.com/office/drawing/2014/main" id="{8C4AC46F-5422-4A99-B2F4-E006E0A4CCA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443B568-63D3-4F02-999B-C8463CEFBB75}"/>
              </a:ext>
            </a:extLst>
          </p:cNvPr>
          <p:cNvSpPr>
            <a:spLocks noGrp="1"/>
          </p:cNvSpPr>
          <p:nvPr>
            <p:ph type="sldNum" sz="quarter" idx="12"/>
          </p:nvPr>
        </p:nvSpPr>
        <p:spPr/>
        <p:txBody>
          <a:bodyPr/>
          <a:lstStyle/>
          <a:p>
            <a:fld id="{C21D17CB-E431-41FD-BC73-CFB01A163E7A}" type="slidenum">
              <a:rPr lang="en-CA" smtClean="0"/>
              <a:t>‹#›</a:t>
            </a:fld>
            <a:endParaRPr lang="en-CA"/>
          </a:p>
        </p:txBody>
      </p:sp>
    </p:spTree>
    <p:extLst>
      <p:ext uri="{BB962C8B-B14F-4D97-AF65-F5344CB8AC3E}">
        <p14:creationId xmlns:p14="http://schemas.microsoft.com/office/powerpoint/2010/main" val="296179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FD28-F838-4B80-9145-BA3C70933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97AA261-62E6-4016-AE07-C7B1CB672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F1D21F7-9732-40D1-8537-DB28E90D6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119E25-43EC-4BE8-948F-61F43203FAAA}"/>
              </a:ext>
            </a:extLst>
          </p:cNvPr>
          <p:cNvSpPr>
            <a:spLocks noGrp="1"/>
          </p:cNvSpPr>
          <p:nvPr>
            <p:ph type="dt" sz="half" idx="10"/>
          </p:nvPr>
        </p:nvSpPr>
        <p:spPr/>
        <p:txBody>
          <a:bodyPr/>
          <a:lstStyle/>
          <a:p>
            <a:fld id="{80817E3B-81BF-4D21-BE23-9C4854DA9E5C}" type="datetimeFigureOut">
              <a:rPr lang="en-CA" smtClean="0"/>
              <a:t>2019-01-08</a:t>
            </a:fld>
            <a:endParaRPr lang="en-CA"/>
          </a:p>
        </p:txBody>
      </p:sp>
      <p:sp>
        <p:nvSpPr>
          <p:cNvPr id="6" name="Footer Placeholder 5">
            <a:extLst>
              <a:ext uri="{FF2B5EF4-FFF2-40B4-BE49-F238E27FC236}">
                <a16:creationId xmlns:a16="http://schemas.microsoft.com/office/drawing/2014/main" id="{82A255E6-5E2C-4380-A23A-7113AE20087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11BDC05-E35E-4908-90AA-285AFE216DB3}"/>
              </a:ext>
            </a:extLst>
          </p:cNvPr>
          <p:cNvSpPr>
            <a:spLocks noGrp="1"/>
          </p:cNvSpPr>
          <p:nvPr>
            <p:ph type="sldNum" sz="quarter" idx="12"/>
          </p:nvPr>
        </p:nvSpPr>
        <p:spPr/>
        <p:txBody>
          <a:bodyPr/>
          <a:lstStyle/>
          <a:p>
            <a:fld id="{C21D17CB-E431-41FD-BC73-CFB01A163E7A}" type="slidenum">
              <a:rPr lang="en-CA" smtClean="0"/>
              <a:t>‹#›</a:t>
            </a:fld>
            <a:endParaRPr lang="en-CA"/>
          </a:p>
        </p:txBody>
      </p:sp>
    </p:spTree>
    <p:extLst>
      <p:ext uri="{BB962C8B-B14F-4D97-AF65-F5344CB8AC3E}">
        <p14:creationId xmlns:p14="http://schemas.microsoft.com/office/powerpoint/2010/main" val="179510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63F987-5767-4759-AD8E-58E4DD0B4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CCBB059-FE09-4A61-9446-E6BBAB0E8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2439D8C-7BE1-4D09-BBD4-E31492DE8E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817E3B-81BF-4D21-BE23-9C4854DA9E5C}" type="datetimeFigureOut">
              <a:rPr lang="en-CA" smtClean="0"/>
              <a:t>2019-01-08</a:t>
            </a:fld>
            <a:endParaRPr lang="en-CA"/>
          </a:p>
        </p:txBody>
      </p:sp>
      <p:sp>
        <p:nvSpPr>
          <p:cNvPr id="5" name="Footer Placeholder 4">
            <a:extLst>
              <a:ext uri="{FF2B5EF4-FFF2-40B4-BE49-F238E27FC236}">
                <a16:creationId xmlns:a16="http://schemas.microsoft.com/office/drawing/2014/main" id="{2C5561D4-B136-4AA8-978D-5EBE95F20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35CB6EF-5675-4624-A4B1-F9EA831B0F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D17CB-E431-41FD-BC73-CFB01A163E7A}" type="slidenum">
              <a:rPr lang="en-CA" smtClean="0"/>
              <a:t>‹#›</a:t>
            </a:fld>
            <a:endParaRPr lang="en-CA"/>
          </a:p>
        </p:txBody>
      </p:sp>
    </p:spTree>
    <p:extLst>
      <p:ext uri="{BB962C8B-B14F-4D97-AF65-F5344CB8AC3E}">
        <p14:creationId xmlns:p14="http://schemas.microsoft.com/office/powerpoint/2010/main" val="108705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senecacollege.ca/academic-policy/acpol-09.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ict.senecacollege.ca/students/academic-honesty-policy" TargetMode="External"/><Relationship Id="rId4" Type="http://schemas.openxmlformats.org/officeDocument/2006/relationships/hyperlink" Target="http://www.senecacollege.ca/academic-policy/form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youtube.com/watch?v=pmN3HOepFmM"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3XE5m_meLVw"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mailto:xavier.scott@senecacollege.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Xavier.scott@senecacollege.c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9E64-745B-4536-815B-EED7A0AF65C7}"/>
              </a:ext>
            </a:extLst>
          </p:cNvPr>
          <p:cNvSpPr>
            <a:spLocks noGrp="1"/>
          </p:cNvSpPr>
          <p:nvPr>
            <p:ph type="title"/>
          </p:nvPr>
        </p:nvSpPr>
        <p:spPr/>
        <p:txBody>
          <a:bodyPr/>
          <a:lstStyle/>
          <a:p>
            <a:pPr algn="ctr"/>
            <a:r>
              <a:rPr lang="en-CA" dirty="0"/>
              <a:t>Law, Ethics, and Social Responsibility</a:t>
            </a:r>
            <a:br>
              <a:rPr lang="en-CA" dirty="0"/>
            </a:br>
            <a:r>
              <a:rPr lang="en-CA" dirty="0"/>
              <a:t>BTE 620</a:t>
            </a:r>
          </a:p>
        </p:txBody>
      </p:sp>
      <p:pic>
        <p:nvPicPr>
          <p:cNvPr id="1026" name="Picture 2" descr="Image result for ethics and technology">
            <a:extLst>
              <a:ext uri="{FF2B5EF4-FFF2-40B4-BE49-F238E27FC236}">
                <a16:creationId xmlns:a16="http://schemas.microsoft.com/office/drawing/2014/main" id="{2BA622C7-F239-49EC-8AFC-F6AA6EEE54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4263" y="1690688"/>
            <a:ext cx="9638508" cy="5167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35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1960-DEEE-47AE-8898-8F5CD23B9017}"/>
              </a:ext>
            </a:extLst>
          </p:cNvPr>
          <p:cNvSpPr>
            <a:spLocks noGrp="1"/>
          </p:cNvSpPr>
          <p:nvPr>
            <p:ph type="title"/>
          </p:nvPr>
        </p:nvSpPr>
        <p:spPr/>
        <p:txBody>
          <a:bodyPr/>
          <a:lstStyle/>
          <a:p>
            <a:pPr algn="ctr"/>
            <a:r>
              <a:rPr lang="en-CA" dirty="0"/>
              <a:t>TENTATIVE (Not Final) Weekly Schedule 8-11</a:t>
            </a:r>
          </a:p>
        </p:txBody>
      </p:sp>
      <p:graphicFrame>
        <p:nvGraphicFramePr>
          <p:cNvPr id="4" name="Content Placeholder 3">
            <a:extLst>
              <a:ext uri="{FF2B5EF4-FFF2-40B4-BE49-F238E27FC236}">
                <a16:creationId xmlns:a16="http://schemas.microsoft.com/office/drawing/2014/main" id="{DEDDADC2-DB53-4933-AAC9-F315A47E5BE1}"/>
              </a:ext>
            </a:extLst>
          </p:cNvPr>
          <p:cNvGraphicFramePr>
            <a:graphicFrameLocks noGrp="1"/>
          </p:cNvGraphicFramePr>
          <p:nvPr>
            <p:ph idx="1"/>
            <p:extLst>
              <p:ext uri="{D42A27DB-BD31-4B8C-83A1-F6EECF244321}">
                <p14:modId xmlns:p14="http://schemas.microsoft.com/office/powerpoint/2010/main" val="2538891672"/>
              </p:ext>
            </p:extLst>
          </p:nvPr>
        </p:nvGraphicFramePr>
        <p:xfrm>
          <a:off x="0" y="1690688"/>
          <a:ext cx="12192000" cy="5167310"/>
        </p:xfrm>
        <a:graphic>
          <a:graphicData uri="http://schemas.openxmlformats.org/drawingml/2006/table">
            <a:tbl>
              <a:tblPr firstRow="1" firstCol="1" bandRow="1">
                <a:tableStyleId>{5C22544A-7EE6-4342-B048-85BDC9FD1C3A}</a:tableStyleId>
              </a:tblPr>
              <a:tblGrid>
                <a:gridCol w="1657329">
                  <a:extLst>
                    <a:ext uri="{9D8B030D-6E8A-4147-A177-3AD203B41FA5}">
                      <a16:colId xmlns:a16="http://schemas.microsoft.com/office/drawing/2014/main" val="2378306483"/>
                    </a:ext>
                  </a:extLst>
                </a:gridCol>
                <a:gridCol w="2403193">
                  <a:extLst>
                    <a:ext uri="{9D8B030D-6E8A-4147-A177-3AD203B41FA5}">
                      <a16:colId xmlns:a16="http://schemas.microsoft.com/office/drawing/2014/main" val="1277397707"/>
                    </a:ext>
                  </a:extLst>
                </a:gridCol>
                <a:gridCol w="5226261">
                  <a:extLst>
                    <a:ext uri="{9D8B030D-6E8A-4147-A177-3AD203B41FA5}">
                      <a16:colId xmlns:a16="http://schemas.microsoft.com/office/drawing/2014/main" val="3426061869"/>
                    </a:ext>
                  </a:extLst>
                </a:gridCol>
                <a:gridCol w="2905217">
                  <a:extLst>
                    <a:ext uri="{9D8B030D-6E8A-4147-A177-3AD203B41FA5}">
                      <a16:colId xmlns:a16="http://schemas.microsoft.com/office/drawing/2014/main" val="1692906321"/>
                    </a:ext>
                  </a:extLst>
                </a:gridCol>
              </a:tblGrid>
              <a:tr h="562570">
                <a:tc>
                  <a:txBody>
                    <a:bodyPr/>
                    <a:lstStyle/>
                    <a:p>
                      <a:pPr>
                        <a:lnSpc>
                          <a:spcPct val="107000"/>
                        </a:lnSpc>
                        <a:spcAft>
                          <a:spcPts val="0"/>
                        </a:spcAft>
                      </a:pPr>
                      <a:r>
                        <a:rPr lang="en-CA" sz="2500">
                          <a:effectLst/>
                        </a:rPr>
                        <a:t>Week</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Topic</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dirty="0">
                          <a:effectLst/>
                        </a:rPr>
                        <a:t>Readings</a:t>
                      </a:r>
                      <a:endParaRPr lang="en-CA"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 </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2927746"/>
                  </a:ext>
                </a:extLst>
              </a:tr>
              <a:tr h="1151185">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8 Mar. 5&amp;7</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Review and Midterm</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Review</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Midterm</a:t>
                      </a:r>
                    </a:p>
                  </a:txBody>
                  <a:tcPr marL="68580" marR="68580" marT="0" marB="0"/>
                </a:tc>
                <a:extLst>
                  <a:ext uri="{0D108BD9-81ED-4DB2-BD59-A6C34878D82A}">
                    <a16:rowId xmlns:a16="http://schemas.microsoft.com/office/drawing/2014/main" val="1871072802"/>
                  </a:ext>
                </a:extLst>
              </a:tr>
              <a:tr h="1151185">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9 Mar. 12 &amp; 14</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Computer and Network Security</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Quinn, Chapter 7</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Quiz 6 (chapter 7)</a:t>
                      </a:r>
                    </a:p>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1428193458"/>
                  </a:ext>
                </a:extLst>
              </a:tr>
              <a:tr h="1151185">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10 Mar. 19 &amp; 21</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Computer Reliability</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Quinn, Chapter 8</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Quiz 7 (chapter 8)</a:t>
                      </a:r>
                    </a:p>
                  </a:txBody>
                  <a:tcPr marL="68580" marR="68580" marT="0" marB="0"/>
                </a:tc>
                <a:extLst>
                  <a:ext uri="{0D108BD9-81ED-4DB2-BD59-A6C34878D82A}">
                    <a16:rowId xmlns:a16="http://schemas.microsoft.com/office/drawing/2014/main" val="1478984114"/>
                  </a:ext>
                </a:extLst>
              </a:tr>
              <a:tr h="1151185">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11 Mar. 26 &amp; 28</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Professional Ethics</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Quinn, Chapter 9</a:t>
                      </a:r>
                    </a:p>
                  </a:txBody>
                  <a:tcPr marL="68580" marR="68580" marT="0" marB="0"/>
                </a:tc>
                <a:tc>
                  <a:txBody>
                    <a:bodyPr/>
                    <a:lstStyle/>
                    <a:p>
                      <a:pPr>
                        <a:lnSpc>
                          <a:spcPct val="107000"/>
                        </a:lnSpc>
                        <a:spcAft>
                          <a:spcPts val="0"/>
                        </a:spcAft>
                      </a:pPr>
                      <a:r>
                        <a:rPr lang="en-CA" sz="2500" dirty="0">
                          <a:effectLst/>
                          <a:latin typeface="Calibri" panose="020F0502020204030204" pitchFamily="34" charset="0"/>
                          <a:ea typeface="Calibri" panose="020F0502020204030204" pitchFamily="34" charset="0"/>
                          <a:cs typeface="Times New Roman" panose="02020603050405020304" pitchFamily="18" charset="0"/>
                        </a:rPr>
                        <a:t>Quiz 8 (chapter 9) </a:t>
                      </a:r>
                    </a:p>
                  </a:txBody>
                  <a:tcPr marL="68580" marR="68580" marT="0" marB="0"/>
                </a:tc>
                <a:extLst>
                  <a:ext uri="{0D108BD9-81ED-4DB2-BD59-A6C34878D82A}">
                    <a16:rowId xmlns:a16="http://schemas.microsoft.com/office/drawing/2014/main" val="1219040393"/>
                  </a:ext>
                </a:extLst>
              </a:tr>
            </a:tbl>
          </a:graphicData>
        </a:graphic>
      </p:graphicFrame>
    </p:spTree>
    <p:extLst>
      <p:ext uri="{BB962C8B-B14F-4D97-AF65-F5344CB8AC3E}">
        <p14:creationId xmlns:p14="http://schemas.microsoft.com/office/powerpoint/2010/main" val="238853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1960-DEEE-47AE-8898-8F5CD23B9017}"/>
              </a:ext>
            </a:extLst>
          </p:cNvPr>
          <p:cNvSpPr>
            <a:spLocks noGrp="1"/>
          </p:cNvSpPr>
          <p:nvPr>
            <p:ph type="title"/>
          </p:nvPr>
        </p:nvSpPr>
        <p:spPr/>
        <p:txBody>
          <a:bodyPr/>
          <a:lstStyle/>
          <a:p>
            <a:pPr algn="ctr"/>
            <a:r>
              <a:rPr lang="en-CA" dirty="0"/>
              <a:t>TENTATIVE (Not Final) Weekly Schedule 12-14</a:t>
            </a:r>
          </a:p>
        </p:txBody>
      </p:sp>
      <p:graphicFrame>
        <p:nvGraphicFramePr>
          <p:cNvPr id="4" name="Content Placeholder 3">
            <a:extLst>
              <a:ext uri="{FF2B5EF4-FFF2-40B4-BE49-F238E27FC236}">
                <a16:creationId xmlns:a16="http://schemas.microsoft.com/office/drawing/2014/main" id="{DEDDADC2-DB53-4933-AAC9-F315A47E5BE1}"/>
              </a:ext>
            </a:extLst>
          </p:cNvPr>
          <p:cNvGraphicFramePr>
            <a:graphicFrameLocks noGrp="1"/>
          </p:cNvGraphicFramePr>
          <p:nvPr>
            <p:ph idx="1"/>
            <p:extLst>
              <p:ext uri="{D42A27DB-BD31-4B8C-83A1-F6EECF244321}">
                <p14:modId xmlns:p14="http://schemas.microsoft.com/office/powerpoint/2010/main" val="1737040707"/>
              </p:ext>
            </p:extLst>
          </p:nvPr>
        </p:nvGraphicFramePr>
        <p:xfrm>
          <a:off x="0" y="1690688"/>
          <a:ext cx="12192000" cy="5221038"/>
        </p:xfrm>
        <a:graphic>
          <a:graphicData uri="http://schemas.openxmlformats.org/drawingml/2006/table">
            <a:tbl>
              <a:tblPr firstRow="1" firstCol="1" bandRow="1">
                <a:tableStyleId>{5C22544A-7EE6-4342-B048-85BDC9FD1C3A}</a:tableStyleId>
              </a:tblPr>
              <a:tblGrid>
                <a:gridCol w="1657329">
                  <a:extLst>
                    <a:ext uri="{9D8B030D-6E8A-4147-A177-3AD203B41FA5}">
                      <a16:colId xmlns:a16="http://schemas.microsoft.com/office/drawing/2014/main" val="2378306483"/>
                    </a:ext>
                  </a:extLst>
                </a:gridCol>
                <a:gridCol w="2403193">
                  <a:extLst>
                    <a:ext uri="{9D8B030D-6E8A-4147-A177-3AD203B41FA5}">
                      <a16:colId xmlns:a16="http://schemas.microsoft.com/office/drawing/2014/main" val="1277397707"/>
                    </a:ext>
                  </a:extLst>
                </a:gridCol>
                <a:gridCol w="5226261">
                  <a:extLst>
                    <a:ext uri="{9D8B030D-6E8A-4147-A177-3AD203B41FA5}">
                      <a16:colId xmlns:a16="http://schemas.microsoft.com/office/drawing/2014/main" val="3426061869"/>
                    </a:ext>
                  </a:extLst>
                </a:gridCol>
                <a:gridCol w="2905217">
                  <a:extLst>
                    <a:ext uri="{9D8B030D-6E8A-4147-A177-3AD203B41FA5}">
                      <a16:colId xmlns:a16="http://schemas.microsoft.com/office/drawing/2014/main" val="1692906321"/>
                    </a:ext>
                  </a:extLst>
                </a:gridCol>
              </a:tblGrid>
              <a:tr h="562570">
                <a:tc>
                  <a:txBody>
                    <a:bodyPr/>
                    <a:lstStyle/>
                    <a:p>
                      <a:pPr>
                        <a:lnSpc>
                          <a:spcPct val="107000"/>
                        </a:lnSpc>
                        <a:spcAft>
                          <a:spcPts val="0"/>
                        </a:spcAft>
                      </a:pPr>
                      <a:r>
                        <a:rPr lang="en-CA" sz="2500">
                          <a:effectLst/>
                        </a:rPr>
                        <a:t>Week</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Topic</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dirty="0">
                          <a:effectLst/>
                        </a:rPr>
                        <a:t>Readings</a:t>
                      </a:r>
                      <a:endParaRPr lang="en-CA"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 </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2927746"/>
                  </a:ext>
                </a:extLst>
              </a:tr>
              <a:tr h="1151185">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12 Apr. 2 &amp; 4</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Work and Wealth</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Quinn, Chapter 10</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Critical essay due April 2</a:t>
                      </a:r>
                      <a:r>
                        <a:rPr lang="en-CA" sz="2500" baseline="30000">
                          <a:effectLst/>
                          <a:latin typeface="Calibri" panose="020F0502020204030204" pitchFamily="34" charset="0"/>
                          <a:ea typeface="Calibri" panose="020F0502020204030204" pitchFamily="34" charset="0"/>
                          <a:cs typeface="Times New Roman" panose="02020603050405020304" pitchFamily="18" charset="0"/>
                        </a:rPr>
                        <a:t>nd</a:t>
                      </a:r>
                      <a:r>
                        <a:rPr lang="en-CA" sz="2500">
                          <a:effectLst/>
                          <a:latin typeface="Calibri" panose="020F0502020204030204" pitchFamily="34" charset="0"/>
                          <a:ea typeface="Calibri" panose="020F0502020204030204" pitchFamily="34" charset="0"/>
                          <a:cs typeface="Times New Roman" panose="02020603050405020304" pitchFamily="18" charset="0"/>
                        </a:rPr>
                        <a:t> &amp; Quiz 9 (Chapter 10)</a:t>
                      </a:r>
                    </a:p>
                  </a:txBody>
                  <a:tcPr marL="68580" marR="68580" marT="0" marB="0"/>
                </a:tc>
                <a:extLst>
                  <a:ext uri="{0D108BD9-81ED-4DB2-BD59-A6C34878D82A}">
                    <a16:rowId xmlns:a16="http://schemas.microsoft.com/office/drawing/2014/main" val="1871072802"/>
                  </a:ext>
                </a:extLst>
              </a:tr>
              <a:tr h="1151185">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13 Apr. 9 &amp; 11</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Fake News &amp; Review</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Allcott and Gentzkow, 2017. See Blackboard for a copy of the article.</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Quiz 10 (Allcott and Gentzkow Article)</a:t>
                      </a:r>
                    </a:p>
                  </a:txBody>
                  <a:tcPr marL="68580" marR="68580" marT="0" marB="0"/>
                </a:tc>
                <a:extLst>
                  <a:ext uri="{0D108BD9-81ED-4DB2-BD59-A6C34878D82A}">
                    <a16:rowId xmlns:a16="http://schemas.microsoft.com/office/drawing/2014/main" val="1428193458"/>
                  </a:ext>
                </a:extLst>
              </a:tr>
              <a:tr h="1151185">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14 </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Exam Week</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Exam (Date TBA)</a:t>
                      </a:r>
                    </a:p>
                  </a:txBody>
                  <a:tcPr marL="68580" marR="68580" marT="0" marB="0"/>
                </a:tc>
                <a:extLst>
                  <a:ext uri="{0D108BD9-81ED-4DB2-BD59-A6C34878D82A}">
                    <a16:rowId xmlns:a16="http://schemas.microsoft.com/office/drawing/2014/main" val="1478984114"/>
                  </a:ext>
                </a:extLst>
              </a:tr>
              <a:tr h="1151185">
                <a:tc>
                  <a:txBody>
                    <a:bodyPr/>
                    <a:lstStyle/>
                    <a:p>
                      <a:pPr>
                        <a:lnSpc>
                          <a:spcPct val="107000"/>
                        </a:lnSpc>
                        <a:spcAft>
                          <a:spcPts val="0"/>
                        </a:spcAft>
                      </a:pPr>
                      <a:endParaRPr lang="en-CA"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CA"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CA"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CA"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9040393"/>
                  </a:ext>
                </a:extLst>
              </a:tr>
            </a:tbl>
          </a:graphicData>
        </a:graphic>
      </p:graphicFrame>
    </p:spTree>
    <p:extLst>
      <p:ext uri="{BB962C8B-B14F-4D97-AF65-F5344CB8AC3E}">
        <p14:creationId xmlns:p14="http://schemas.microsoft.com/office/powerpoint/2010/main" val="96793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Seneca Policy on Academic honesty</a:t>
            </a:r>
          </a:p>
        </p:txBody>
      </p:sp>
      <p:sp>
        <p:nvSpPr>
          <p:cNvPr id="3" name="Content Placeholder 2"/>
          <p:cNvSpPr>
            <a:spLocks noGrp="1"/>
          </p:cNvSpPr>
          <p:nvPr>
            <p:ph idx="1"/>
          </p:nvPr>
        </p:nvSpPr>
        <p:spPr/>
        <p:txBody>
          <a:bodyPr>
            <a:normAutofit/>
          </a:bodyPr>
          <a:lstStyle/>
          <a:p>
            <a:pPr defTabSz="457138"/>
            <a:r>
              <a:rPr lang="en-US" dirty="0"/>
              <a:t>The policy states “Engaging in any form of academic dishonesty to obtain any type of academic advantage or credit is an offence under this policy and will not be tolerated by the college.”</a:t>
            </a:r>
          </a:p>
          <a:p>
            <a:pPr lvl="0"/>
            <a:r>
              <a:rPr lang="en-US" dirty="0"/>
              <a:t>Section 9, Academic Honesty, Academic Policy:    </a:t>
            </a:r>
            <a:r>
              <a:rPr lang="en-US" sz="1600" u="sng" dirty="0">
                <a:hlinkClick r:id="rId3"/>
              </a:rPr>
              <a:t>http://www.senecacollege.ca/academic-policy/acpol-09.html</a:t>
            </a:r>
            <a:endParaRPr lang="en-US" sz="1600" dirty="0"/>
          </a:p>
          <a:p>
            <a:r>
              <a:rPr lang="en-US" dirty="0"/>
              <a:t>Academic Honesty Forms:  </a:t>
            </a:r>
          </a:p>
          <a:p>
            <a:pPr marL="346075" indent="0">
              <a:buNone/>
            </a:pPr>
            <a:r>
              <a:rPr lang="en-US" sz="1600" dirty="0">
                <a:hlinkClick r:id="rId4"/>
              </a:rPr>
              <a:t>http://www.senecacollege.ca/academic-policy/forms.html</a:t>
            </a:r>
            <a:r>
              <a:rPr lang="en-US" sz="1600" dirty="0"/>
              <a:t> </a:t>
            </a:r>
          </a:p>
          <a:p>
            <a:pPr marL="346075"/>
            <a:r>
              <a:rPr lang="en-US" dirty="0"/>
              <a:t>SICT Academic Honesty clarification:</a:t>
            </a:r>
          </a:p>
          <a:p>
            <a:pPr marL="346075" indent="0">
              <a:buNone/>
            </a:pPr>
            <a:r>
              <a:rPr lang="en-US" sz="1600" dirty="0">
                <a:hlinkClick r:id="rId5"/>
              </a:rPr>
              <a:t>https://ict.senecacollege.ca/students/academic-honesty-policy</a:t>
            </a:r>
            <a:endParaRPr lang="en-US" sz="1600" dirty="0"/>
          </a:p>
          <a:p>
            <a:pPr marL="346075" indent="0">
              <a:buNone/>
            </a:pPr>
            <a:endParaRPr lang="en-US" dirty="0"/>
          </a:p>
        </p:txBody>
      </p:sp>
      <p:sp>
        <p:nvSpPr>
          <p:cNvPr id="4" name="Slide Number Placeholder 3"/>
          <p:cNvSpPr>
            <a:spLocks noGrp="1"/>
          </p:cNvSpPr>
          <p:nvPr>
            <p:ph type="sldNum" sz="quarter" idx="10"/>
          </p:nvPr>
        </p:nvSpPr>
        <p:spPr/>
        <p:txBody>
          <a:bodyPr/>
          <a:lstStyle/>
          <a:p>
            <a:pPr>
              <a:defRPr/>
            </a:pPr>
            <a:fld id="{DA1372A6-03C3-BC40-BE65-3D00A26F1C08}" type="slidenum">
              <a:rPr lang="en-US" smtClean="0"/>
              <a:pPr>
                <a:defRPr/>
              </a:pPr>
              <a:t>12</a:t>
            </a:fld>
            <a:endParaRPr lang="en-US" dirty="0"/>
          </a:p>
        </p:txBody>
      </p:sp>
    </p:spTree>
    <p:extLst>
      <p:ext uri="{BB962C8B-B14F-4D97-AF65-F5344CB8AC3E}">
        <p14:creationId xmlns:p14="http://schemas.microsoft.com/office/powerpoint/2010/main" val="740172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2819-6316-4643-80A5-DAC322167EF1}"/>
              </a:ext>
            </a:extLst>
          </p:cNvPr>
          <p:cNvSpPr>
            <a:spLocks noGrp="1"/>
          </p:cNvSpPr>
          <p:nvPr>
            <p:ph type="ctrTitle"/>
          </p:nvPr>
        </p:nvSpPr>
        <p:spPr/>
        <p:txBody>
          <a:bodyPr/>
          <a:lstStyle/>
          <a:p>
            <a:r>
              <a:rPr lang="en-CA" dirty="0"/>
              <a:t>Ethical Issues</a:t>
            </a:r>
          </a:p>
        </p:txBody>
      </p:sp>
      <p:sp>
        <p:nvSpPr>
          <p:cNvPr id="3" name="Subtitle 2">
            <a:extLst>
              <a:ext uri="{FF2B5EF4-FFF2-40B4-BE49-F238E27FC236}">
                <a16:creationId xmlns:a16="http://schemas.microsoft.com/office/drawing/2014/main" id="{199FC6FF-EB8C-40B1-82ED-3DEF5D84C88A}"/>
              </a:ext>
            </a:extLst>
          </p:cNvPr>
          <p:cNvSpPr>
            <a:spLocks noGrp="1"/>
          </p:cNvSpPr>
          <p:nvPr>
            <p:ph type="subTitle" idx="1"/>
          </p:nvPr>
        </p:nvSpPr>
        <p:spPr/>
        <p:txBody>
          <a:bodyPr>
            <a:normAutofit/>
          </a:bodyPr>
          <a:lstStyle/>
          <a:p>
            <a:r>
              <a:rPr lang="en-CA" sz="3000" dirty="0"/>
              <a:t>Why study the ethics of information technology?</a:t>
            </a:r>
          </a:p>
          <a:p>
            <a:r>
              <a:rPr lang="en-CA" sz="3000" dirty="0"/>
              <a:t>What issues come to mind?</a:t>
            </a:r>
          </a:p>
        </p:txBody>
      </p:sp>
    </p:spTree>
    <p:extLst>
      <p:ext uri="{BB962C8B-B14F-4D97-AF65-F5344CB8AC3E}">
        <p14:creationId xmlns:p14="http://schemas.microsoft.com/office/powerpoint/2010/main" val="948347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223ED-70AB-4610-9CAE-C08C3667DF03}"/>
              </a:ext>
            </a:extLst>
          </p:cNvPr>
          <p:cNvSpPr>
            <a:spLocks noGrp="1"/>
          </p:cNvSpPr>
          <p:nvPr>
            <p:ph type="title"/>
          </p:nvPr>
        </p:nvSpPr>
        <p:spPr/>
        <p:txBody>
          <a:bodyPr/>
          <a:lstStyle/>
          <a:p>
            <a:r>
              <a:rPr lang="en-CA" dirty="0"/>
              <a:t>Goal: Don’t end up on the news apologizing.</a:t>
            </a:r>
          </a:p>
        </p:txBody>
      </p:sp>
      <p:sp>
        <p:nvSpPr>
          <p:cNvPr id="4" name="Text Placeholder 3">
            <a:extLst>
              <a:ext uri="{FF2B5EF4-FFF2-40B4-BE49-F238E27FC236}">
                <a16:creationId xmlns:a16="http://schemas.microsoft.com/office/drawing/2014/main" id="{9885763F-B95C-47FB-9FC5-7506FD8BFAA8}"/>
              </a:ext>
            </a:extLst>
          </p:cNvPr>
          <p:cNvSpPr>
            <a:spLocks noGrp="1"/>
          </p:cNvSpPr>
          <p:nvPr>
            <p:ph type="body" sz="half" idx="2"/>
          </p:nvPr>
        </p:nvSpPr>
        <p:spPr>
          <a:xfrm>
            <a:off x="839788" y="2057400"/>
            <a:ext cx="3932237" cy="4661452"/>
          </a:xfrm>
        </p:spPr>
        <p:txBody>
          <a:bodyPr>
            <a:normAutofit/>
          </a:bodyPr>
          <a:lstStyle/>
          <a:p>
            <a:r>
              <a:rPr lang="en-CA" sz="2500" dirty="0"/>
              <a:t>Tech companies are under increased scrutiny.</a:t>
            </a:r>
          </a:p>
          <a:p>
            <a:r>
              <a:rPr lang="en-CA" sz="2500" dirty="0"/>
              <a:t>Mark Zuckerberg was recently forced to </a:t>
            </a:r>
            <a:r>
              <a:rPr lang="en-CA" sz="2500" dirty="0">
                <a:hlinkClick r:id="rId2"/>
              </a:rPr>
              <a:t>apologize to Congress </a:t>
            </a:r>
            <a:r>
              <a:rPr lang="en-CA" sz="2500" dirty="0"/>
              <a:t>after it was revealed that Facebook gave the user data of millions of users to Cambridge Analytica, who then used that information to manipulate the 2016 US election.</a:t>
            </a:r>
          </a:p>
        </p:txBody>
      </p:sp>
      <p:pic>
        <p:nvPicPr>
          <p:cNvPr id="3074" name="Picture 2" descr="Image result for zuckerberg apology">
            <a:extLst>
              <a:ext uri="{FF2B5EF4-FFF2-40B4-BE49-F238E27FC236}">
                <a16:creationId xmlns:a16="http://schemas.microsoft.com/office/drawing/2014/main" id="{5420F133-C4E6-4FDE-8632-3FBCFCB4A4B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83188" y="2059367"/>
            <a:ext cx="7008812" cy="3942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879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5BB4-9936-4E62-9A17-DFBE4173612A}"/>
              </a:ext>
            </a:extLst>
          </p:cNvPr>
          <p:cNvSpPr>
            <a:spLocks noGrp="1"/>
          </p:cNvSpPr>
          <p:nvPr>
            <p:ph type="title"/>
          </p:nvPr>
        </p:nvSpPr>
        <p:spPr/>
        <p:txBody>
          <a:bodyPr/>
          <a:lstStyle/>
          <a:p>
            <a:r>
              <a:rPr lang="en-CA" dirty="0"/>
              <a:t>Tech Companies</a:t>
            </a:r>
          </a:p>
        </p:txBody>
      </p:sp>
      <p:sp>
        <p:nvSpPr>
          <p:cNvPr id="3" name="Content Placeholder 2">
            <a:extLst>
              <a:ext uri="{FF2B5EF4-FFF2-40B4-BE49-F238E27FC236}">
                <a16:creationId xmlns:a16="http://schemas.microsoft.com/office/drawing/2014/main" id="{15C6F717-400F-475D-9C74-3D78A45E2F09}"/>
              </a:ext>
            </a:extLst>
          </p:cNvPr>
          <p:cNvSpPr>
            <a:spLocks noGrp="1"/>
          </p:cNvSpPr>
          <p:nvPr>
            <p:ph idx="1"/>
          </p:nvPr>
        </p:nvSpPr>
        <p:spPr>
          <a:xfrm>
            <a:off x="0" y="1825624"/>
            <a:ext cx="11353800" cy="5032375"/>
          </a:xfrm>
        </p:spPr>
        <p:txBody>
          <a:bodyPr/>
          <a:lstStyle/>
          <a:p>
            <a:r>
              <a:rPr lang="en-CA" dirty="0"/>
              <a:t>In 2010, only 35% of US adults owned a smart phone, today 68% do – with 86% of those 18-29 owning one (O’Brien &amp; </a:t>
            </a:r>
            <a:r>
              <a:rPr lang="en-CA" dirty="0" err="1"/>
              <a:t>Szeman</a:t>
            </a:r>
            <a:r>
              <a:rPr lang="en-CA" dirty="0"/>
              <a:t> 2018).</a:t>
            </a:r>
          </a:p>
          <a:p>
            <a:r>
              <a:rPr lang="en-CA" dirty="0"/>
              <a:t>Tech companies often rely on an unregulated markets and exporting manufacturing costs for their profits. Silicon Valley humorously portrays this in their depiction of </a:t>
            </a:r>
            <a:r>
              <a:rPr lang="en-CA" dirty="0">
                <a:hlinkClick r:id="rId2"/>
              </a:rPr>
              <a:t>Gavin Bellson</a:t>
            </a:r>
            <a:r>
              <a:rPr lang="en-CA" dirty="0"/>
              <a:t>.</a:t>
            </a:r>
          </a:p>
          <a:p>
            <a:r>
              <a:rPr lang="en-CA" dirty="0"/>
              <a:t>Cellphones, due to their reliance on expensive minerals, satellites, and server space – have a much higher environmental impact than many realize (currently creating 1.5% of Greenhouse gases, but slated to rise in the future).</a:t>
            </a:r>
          </a:p>
          <a:p>
            <a:endParaRPr lang="en-CA" dirty="0"/>
          </a:p>
        </p:txBody>
      </p:sp>
    </p:spTree>
    <p:extLst>
      <p:ext uri="{BB962C8B-B14F-4D97-AF65-F5344CB8AC3E}">
        <p14:creationId xmlns:p14="http://schemas.microsoft.com/office/powerpoint/2010/main" val="2714817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ECC7-1C18-4A13-87B6-5821BD2ABF81}"/>
              </a:ext>
            </a:extLst>
          </p:cNvPr>
          <p:cNvSpPr>
            <a:spLocks noGrp="1"/>
          </p:cNvSpPr>
          <p:nvPr>
            <p:ph type="title"/>
          </p:nvPr>
        </p:nvSpPr>
        <p:spPr>
          <a:xfrm>
            <a:off x="839788" y="457200"/>
            <a:ext cx="3932237" cy="530225"/>
          </a:xfrm>
        </p:spPr>
        <p:txBody>
          <a:bodyPr>
            <a:normAutofit fontScale="90000"/>
          </a:bodyPr>
          <a:lstStyle/>
          <a:p>
            <a:r>
              <a:rPr lang="en-CA" dirty="0"/>
              <a:t>Tech and the Economy</a:t>
            </a:r>
          </a:p>
        </p:txBody>
      </p:sp>
      <p:sp>
        <p:nvSpPr>
          <p:cNvPr id="4" name="Text Placeholder 3">
            <a:extLst>
              <a:ext uri="{FF2B5EF4-FFF2-40B4-BE49-F238E27FC236}">
                <a16:creationId xmlns:a16="http://schemas.microsoft.com/office/drawing/2014/main" id="{B9BDD1F5-1590-49E3-B947-A4BEAE854BF2}"/>
              </a:ext>
            </a:extLst>
          </p:cNvPr>
          <p:cNvSpPr>
            <a:spLocks noGrp="1"/>
          </p:cNvSpPr>
          <p:nvPr>
            <p:ph type="body" sz="half" idx="2"/>
          </p:nvPr>
        </p:nvSpPr>
        <p:spPr>
          <a:xfrm>
            <a:off x="0" y="996950"/>
            <a:ext cx="5183188" cy="5861050"/>
          </a:xfrm>
        </p:spPr>
        <p:txBody>
          <a:bodyPr>
            <a:normAutofit/>
          </a:bodyPr>
          <a:lstStyle/>
          <a:p>
            <a:r>
              <a:rPr lang="en-CA" sz="2000" dirty="0"/>
              <a:t>Tech companies are some of the most profitable in the world. The four most valuable corporations in the world are: Apple ($1T), Amazon ($860B), Microsoft ($833B), and Alphabet ($765B).</a:t>
            </a:r>
          </a:p>
          <a:p>
            <a:r>
              <a:rPr lang="en-CA" sz="2000" dirty="0"/>
              <a:t>Technology is often less regulated as an industry to encourage innovation. For example, Uber doesn’t want to be a taxi company (minimum wage, lots of local regulations, etc.). Facebook doesn’t want to be regulated as a content creator (responsible for liable laws and accurate reporting). Uber Eats doesn’t want its delivery people to be considered employees (who get insurance benefits), but rather independent contractors.</a:t>
            </a:r>
          </a:p>
        </p:txBody>
      </p:sp>
      <p:pic>
        <p:nvPicPr>
          <p:cNvPr id="4104" name="Picture 8" descr="Image result for tech and the economy">
            <a:extLst>
              <a:ext uri="{FF2B5EF4-FFF2-40B4-BE49-F238E27FC236}">
                <a16:creationId xmlns:a16="http://schemas.microsoft.com/office/drawing/2014/main" id="{1BD75346-F898-42BC-A182-4152B49662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25718" y="1292224"/>
            <a:ext cx="6966281" cy="5577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210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6F7E-17EA-4D98-A502-53929573A3F2}"/>
              </a:ext>
            </a:extLst>
          </p:cNvPr>
          <p:cNvSpPr>
            <a:spLocks noGrp="1"/>
          </p:cNvSpPr>
          <p:nvPr>
            <p:ph type="title"/>
          </p:nvPr>
        </p:nvSpPr>
        <p:spPr>
          <a:xfrm>
            <a:off x="839788" y="457200"/>
            <a:ext cx="3932237" cy="530225"/>
          </a:xfrm>
        </p:spPr>
        <p:txBody>
          <a:bodyPr>
            <a:normAutofit fontScale="90000"/>
          </a:bodyPr>
          <a:lstStyle/>
          <a:p>
            <a:r>
              <a:rPr lang="en-CA" b="1" dirty="0"/>
              <a:t>Internet Piracy</a:t>
            </a:r>
          </a:p>
        </p:txBody>
      </p:sp>
      <p:sp>
        <p:nvSpPr>
          <p:cNvPr id="4" name="Text Placeholder 3">
            <a:extLst>
              <a:ext uri="{FF2B5EF4-FFF2-40B4-BE49-F238E27FC236}">
                <a16:creationId xmlns:a16="http://schemas.microsoft.com/office/drawing/2014/main" id="{E8D12CAF-317F-48D7-BED6-78DDF00F7D2B}"/>
              </a:ext>
            </a:extLst>
          </p:cNvPr>
          <p:cNvSpPr>
            <a:spLocks noGrp="1"/>
          </p:cNvSpPr>
          <p:nvPr>
            <p:ph type="body" sz="half" idx="2"/>
          </p:nvPr>
        </p:nvSpPr>
        <p:spPr>
          <a:xfrm>
            <a:off x="0" y="987425"/>
            <a:ext cx="4772025" cy="4881563"/>
          </a:xfrm>
        </p:spPr>
        <p:txBody>
          <a:bodyPr>
            <a:normAutofit/>
          </a:bodyPr>
          <a:lstStyle/>
          <a:p>
            <a:r>
              <a:rPr lang="en-CA" sz="2200" b="1" dirty="0"/>
              <a:t>Owners of IP</a:t>
            </a:r>
            <a:r>
              <a:rPr lang="en-CA" sz="2200" dirty="0"/>
              <a:t>: internet piracy is a crime and it deprives artists and producers of income.</a:t>
            </a:r>
          </a:p>
          <a:p>
            <a:r>
              <a:rPr lang="en-CA" sz="2200" b="1" dirty="0"/>
              <a:t>Sharers of IP</a:t>
            </a:r>
            <a:r>
              <a:rPr lang="en-CA" sz="2200" dirty="0"/>
              <a:t>: artists are frequently not the beneficiaries of the price paid for content. Only large, transnational corporations benefit from buying content legitimately. Also, IP actually stifles innovation, by preventing people from using information to create new content and products.</a:t>
            </a:r>
          </a:p>
        </p:txBody>
      </p:sp>
      <p:pic>
        <p:nvPicPr>
          <p:cNvPr id="6146" name="Picture 2" descr="Image result for internet piracy">
            <a:extLst>
              <a:ext uri="{FF2B5EF4-FFF2-40B4-BE49-F238E27FC236}">
                <a16:creationId xmlns:a16="http://schemas.microsoft.com/office/drawing/2014/main" id="{F3D0249D-03EC-42B0-9CC2-F25D63EBF5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2026" y="999920"/>
            <a:ext cx="7431954" cy="3970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691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0513-AAED-4F8C-B128-E43DB233DD16}"/>
              </a:ext>
            </a:extLst>
          </p:cNvPr>
          <p:cNvSpPr>
            <a:spLocks noGrp="1"/>
          </p:cNvSpPr>
          <p:nvPr>
            <p:ph type="title"/>
          </p:nvPr>
        </p:nvSpPr>
        <p:spPr>
          <a:xfrm>
            <a:off x="0" y="0"/>
            <a:ext cx="5183188" cy="987425"/>
          </a:xfrm>
        </p:spPr>
        <p:txBody>
          <a:bodyPr>
            <a:normAutofit/>
          </a:bodyPr>
          <a:lstStyle/>
          <a:p>
            <a:r>
              <a:rPr lang="en-CA" dirty="0"/>
              <a:t>Digital Disruption</a:t>
            </a:r>
          </a:p>
        </p:txBody>
      </p:sp>
      <p:pic>
        <p:nvPicPr>
          <p:cNvPr id="6" name="Content Placeholder 5">
            <a:extLst>
              <a:ext uri="{FF2B5EF4-FFF2-40B4-BE49-F238E27FC236}">
                <a16:creationId xmlns:a16="http://schemas.microsoft.com/office/drawing/2014/main" id="{84C0A8AD-5D6A-4ECE-B2BB-E54D109D0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7444" y="1414462"/>
            <a:ext cx="7284556" cy="5463417"/>
          </a:xfrm>
        </p:spPr>
      </p:pic>
      <p:sp>
        <p:nvSpPr>
          <p:cNvPr id="4" name="Text Placeholder 3">
            <a:extLst>
              <a:ext uri="{FF2B5EF4-FFF2-40B4-BE49-F238E27FC236}">
                <a16:creationId xmlns:a16="http://schemas.microsoft.com/office/drawing/2014/main" id="{3DEF0708-8D40-4136-BFAF-A6CD6B65BAB4}"/>
              </a:ext>
            </a:extLst>
          </p:cNvPr>
          <p:cNvSpPr>
            <a:spLocks noGrp="1"/>
          </p:cNvSpPr>
          <p:nvPr>
            <p:ph type="body" sz="half" idx="2"/>
          </p:nvPr>
        </p:nvSpPr>
        <p:spPr>
          <a:xfrm>
            <a:off x="0" y="995363"/>
            <a:ext cx="4863548" cy="5862637"/>
          </a:xfrm>
        </p:spPr>
        <p:txBody>
          <a:bodyPr>
            <a:normAutofit/>
          </a:bodyPr>
          <a:lstStyle/>
          <a:p>
            <a:r>
              <a:rPr lang="en-CA" sz="2000" dirty="0"/>
              <a:t>Two events took place that refocused the potential of social media to affect politics: Arab Spring and Occupy Wallstreet.</a:t>
            </a:r>
          </a:p>
          <a:p>
            <a:r>
              <a:rPr lang="en-CA" sz="2000" b="1" dirty="0"/>
              <a:t>Arab Spring</a:t>
            </a:r>
            <a:r>
              <a:rPr lang="en-CA" sz="2000" dirty="0"/>
              <a:t>:</a:t>
            </a:r>
          </a:p>
          <a:p>
            <a:pPr marL="342900" indent="-342900">
              <a:buFont typeface="Arial" panose="020B0604020202020204" pitchFamily="34" charset="0"/>
              <a:buChar char="•"/>
            </a:pPr>
            <a:r>
              <a:rPr lang="en-US" sz="2000" dirty="0"/>
              <a:t>Longstanding governments fell: Egypt’s Hosni Mubarak (30 years); Tunisia’s Ben Ali (20 years); Muammar Gaddafi (42 years); Ali </a:t>
            </a:r>
            <a:r>
              <a:rPr lang="en-US" sz="2000" dirty="0" err="1"/>
              <a:t>Abdulluh</a:t>
            </a:r>
            <a:r>
              <a:rPr lang="en-US" sz="2000" dirty="0"/>
              <a:t> Saleh (27 years).</a:t>
            </a:r>
          </a:p>
          <a:p>
            <a:pPr marL="342900" indent="-342900">
              <a:buFont typeface="Arial" panose="020B0604020202020204" pitchFamily="34" charset="0"/>
              <a:buChar char="•"/>
            </a:pPr>
            <a:r>
              <a:rPr lang="en-CA" sz="2000" dirty="0"/>
              <a:t>Social media was used to spread the story of </a:t>
            </a:r>
            <a:r>
              <a:rPr lang="en-US" sz="2000" dirty="0"/>
              <a:t>Mohammed Bouazizi, who set himself on fire to protest the arbitrary seizing of his vegetable stand by police over failure to obtain a permit; it was also used to spread the story of Egyptian, Khaled Saeed, who was beaten to death by police in Alexandria.</a:t>
            </a:r>
            <a:endParaRPr lang="en-CA" sz="2000" dirty="0"/>
          </a:p>
          <a:p>
            <a:pPr marL="342900" indent="-342900">
              <a:buAutoNum type="arabicPeriod"/>
            </a:pPr>
            <a:endParaRPr lang="en-CA" dirty="0"/>
          </a:p>
          <a:p>
            <a:endParaRPr lang="en-CA" dirty="0"/>
          </a:p>
        </p:txBody>
      </p:sp>
    </p:spTree>
    <p:extLst>
      <p:ext uri="{BB962C8B-B14F-4D97-AF65-F5344CB8AC3E}">
        <p14:creationId xmlns:p14="http://schemas.microsoft.com/office/powerpoint/2010/main" val="185288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6E92-B557-462F-A578-A416C3D56B7C}"/>
              </a:ext>
            </a:extLst>
          </p:cNvPr>
          <p:cNvSpPr>
            <a:spLocks noGrp="1"/>
          </p:cNvSpPr>
          <p:nvPr>
            <p:ph type="title"/>
          </p:nvPr>
        </p:nvSpPr>
        <p:spPr>
          <a:xfrm>
            <a:off x="0" y="457200"/>
            <a:ext cx="4772025" cy="530225"/>
          </a:xfrm>
        </p:spPr>
        <p:txBody>
          <a:bodyPr>
            <a:normAutofit fontScale="90000"/>
          </a:bodyPr>
          <a:lstStyle/>
          <a:p>
            <a:r>
              <a:rPr lang="en-CA" b="1" dirty="0"/>
              <a:t>Screen Addiction</a:t>
            </a:r>
          </a:p>
        </p:txBody>
      </p:sp>
      <p:sp>
        <p:nvSpPr>
          <p:cNvPr id="4" name="Text Placeholder 3">
            <a:extLst>
              <a:ext uri="{FF2B5EF4-FFF2-40B4-BE49-F238E27FC236}">
                <a16:creationId xmlns:a16="http://schemas.microsoft.com/office/drawing/2014/main" id="{29E357D3-7733-4628-9A81-B26641C21BC7}"/>
              </a:ext>
            </a:extLst>
          </p:cNvPr>
          <p:cNvSpPr>
            <a:spLocks noGrp="1"/>
          </p:cNvSpPr>
          <p:nvPr>
            <p:ph type="body" sz="half" idx="2"/>
          </p:nvPr>
        </p:nvSpPr>
        <p:spPr>
          <a:xfrm>
            <a:off x="0" y="987425"/>
            <a:ext cx="5753711" cy="5870575"/>
          </a:xfrm>
        </p:spPr>
        <p:txBody>
          <a:bodyPr>
            <a:normAutofit/>
          </a:bodyPr>
          <a:lstStyle/>
          <a:p>
            <a:r>
              <a:rPr lang="en-US" sz="2500" dirty="0"/>
              <a:t>Dr. Nicholas </a:t>
            </a:r>
            <a:r>
              <a:rPr lang="en-US" sz="2500" dirty="0" err="1"/>
              <a:t>Kardaras</a:t>
            </a:r>
            <a:r>
              <a:rPr lang="en-US" sz="2500" dirty="0"/>
              <a:t> (2016), one of the country's top addiction experts, details how compulsive technology usage and reliance on screens can neurologically damage the developing brain of a child the same way that drug addiction can. </a:t>
            </a:r>
          </a:p>
          <a:p>
            <a:r>
              <a:rPr lang="en-US" sz="2500" dirty="0"/>
              <a:t>Screens have been linked to increased ADHD, depression, and anxiety.</a:t>
            </a:r>
          </a:p>
          <a:p>
            <a:r>
              <a:rPr lang="en-US" sz="2500" dirty="0"/>
              <a:t>Do you think society will develop fixes for this in the future?</a:t>
            </a:r>
            <a:endParaRPr lang="en-CA" sz="2500" dirty="0"/>
          </a:p>
        </p:txBody>
      </p:sp>
      <p:pic>
        <p:nvPicPr>
          <p:cNvPr id="3074" name="Picture 2" descr="https://vice-images.vice.com/images/content-images-crops/2016/08/04/how-screen-addiction-is-ruining-the-brains-of-children-body-image-1470343540-size_1000.jpg?output-quality=75">
            <a:extLst>
              <a:ext uri="{FF2B5EF4-FFF2-40B4-BE49-F238E27FC236}">
                <a16:creationId xmlns:a16="http://schemas.microsoft.com/office/drawing/2014/main" id="{DDEFADFB-9B8E-4B2C-882C-720B8BB64C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58439" y="1"/>
            <a:ext cx="50241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63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B2B3-7D5A-4336-9A9B-E86C3CE15592}"/>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B71F1FE2-58AA-4AA1-9B11-309FC127E523}"/>
              </a:ext>
            </a:extLst>
          </p:cNvPr>
          <p:cNvSpPr>
            <a:spLocks noGrp="1"/>
          </p:cNvSpPr>
          <p:nvPr>
            <p:ph idx="1"/>
          </p:nvPr>
        </p:nvSpPr>
        <p:spPr/>
        <p:txBody>
          <a:bodyPr/>
          <a:lstStyle/>
          <a:p>
            <a:r>
              <a:rPr lang="en-CA" dirty="0"/>
              <a:t>Introductions</a:t>
            </a:r>
          </a:p>
          <a:p>
            <a:r>
              <a:rPr lang="en-CA" dirty="0"/>
              <a:t>Class policies</a:t>
            </a:r>
          </a:p>
          <a:p>
            <a:r>
              <a:rPr lang="en-CA" dirty="0"/>
              <a:t>Student evaluation</a:t>
            </a:r>
          </a:p>
          <a:p>
            <a:r>
              <a:rPr lang="en-CA" dirty="0"/>
              <a:t>TENTATIVE Weekly Schedule</a:t>
            </a:r>
          </a:p>
          <a:p>
            <a:r>
              <a:rPr lang="en-CA" dirty="0"/>
              <a:t>Current issues in Ethics and IT</a:t>
            </a:r>
          </a:p>
        </p:txBody>
      </p:sp>
    </p:spTree>
    <p:extLst>
      <p:ext uri="{BB962C8B-B14F-4D97-AF65-F5344CB8AC3E}">
        <p14:creationId xmlns:p14="http://schemas.microsoft.com/office/powerpoint/2010/main" val="776279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D769-E4CC-4FEF-8547-71A6E01FF6E3}"/>
              </a:ext>
            </a:extLst>
          </p:cNvPr>
          <p:cNvSpPr>
            <a:spLocks noGrp="1"/>
          </p:cNvSpPr>
          <p:nvPr>
            <p:ph type="title"/>
          </p:nvPr>
        </p:nvSpPr>
        <p:spPr>
          <a:xfrm>
            <a:off x="839788" y="457200"/>
            <a:ext cx="3932237" cy="496957"/>
          </a:xfrm>
        </p:spPr>
        <p:txBody>
          <a:bodyPr>
            <a:normAutofit fontScale="90000"/>
          </a:bodyPr>
          <a:lstStyle/>
          <a:p>
            <a:r>
              <a:rPr lang="en-CA" b="1" dirty="0"/>
              <a:t>Online Harassment</a:t>
            </a:r>
          </a:p>
        </p:txBody>
      </p:sp>
      <p:pic>
        <p:nvPicPr>
          <p:cNvPr id="5" name="Content Placeholder 4">
            <a:extLst>
              <a:ext uri="{FF2B5EF4-FFF2-40B4-BE49-F238E27FC236}">
                <a16:creationId xmlns:a16="http://schemas.microsoft.com/office/drawing/2014/main" id="{3D0E5577-4C37-4429-B38D-E9B537AC2C92}"/>
              </a:ext>
            </a:extLst>
          </p:cNvPr>
          <p:cNvPicPr>
            <a:picLocks noGrp="1" noChangeAspect="1"/>
          </p:cNvPicPr>
          <p:nvPr>
            <p:ph idx="1"/>
          </p:nvPr>
        </p:nvPicPr>
        <p:blipFill>
          <a:blip r:embed="rId2"/>
          <a:stretch>
            <a:fillRect/>
          </a:stretch>
        </p:blipFill>
        <p:spPr>
          <a:xfrm>
            <a:off x="5183188" y="1688512"/>
            <a:ext cx="7008812" cy="3941988"/>
          </a:xfrm>
          <a:prstGeom prst="rect">
            <a:avLst/>
          </a:prstGeom>
        </p:spPr>
      </p:pic>
      <p:sp>
        <p:nvSpPr>
          <p:cNvPr id="4" name="Text Placeholder 3">
            <a:extLst>
              <a:ext uri="{FF2B5EF4-FFF2-40B4-BE49-F238E27FC236}">
                <a16:creationId xmlns:a16="http://schemas.microsoft.com/office/drawing/2014/main" id="{FA979923-45DD-48EC-A680-6B3E7FBEA4C5}"/>
              </a:ext>
            </a:extLst>
          </p:cNvPr>
          <p:cNvSpPr>
            <a:spLocks noGrp="1"/>
          </p:cNvSpPr>
          <p:nvPr>
            <p:ph type="body" sz="half" idx="2"/>
          </p:nvPr>
        </p:nvSpPr>
        <p:spPr>
          <a:xfrm>
            <a:off x="0" y="954157"/>
            <a:ext cx="5183188" cy="5903843"/>
          </a:xfrm>
        </p:spPr>
        <p:txBody>
          <a:bodyPr>
            <a:noAutofit/>
          </a:bodyPr>
          <a:lstStyle/>
          <a:p>
            <a:r>
              <a:rPr lang="en-CA" sz="2500" dirty="0"/>
              <a:t>Social media has made it easier to connect with people and to get news out, but it has also made people more vulnerable to harassment online.</a:t>
            </a:r>
          </a:p>
          <a:p>
            <a:r>
              <a:rPr lang="en-CA" sz="2500" dirty="0"/>
              <a:t>High profile suicides, such as those by Amanda Todd (2012) and </a:t>
            </a:r>
            <a:r>
              <a:rPr lang="en-CA" sz="2500" dirty="0" err="1"/>
              <a:t>Rehtea</a:t>
            </a:r>
            <a:r>
              <a:rPr lang="en-CA" sz="2500" dirty="0"/>
              <a:t> Parsons (2013) have encouraged public action to stop online ‘bullying’.</a:t>
            </a:r>
            <a:endParaRPr lang="en-US" sz="2500" dirty="0"/>
          </a:p>
        </p:txBody>
      </p:sp>
    </p:spTree>
    <p:extLst>
      <p:ext uri="{BB962C8B-B14F-4D97-AF65-F5344CB8AC3E}">
        <p14:creationId xmlns:p14="http://schemas.microsoft.com/office/powerpoint/2010/main" val="3756654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D550-5901-47D8-AF79-7A1EB1B69197}"/>
              </a:ext>
            </a:extLst>
          </p:cNvPr>
          <p:cNvSpPr>
            <a:spLocks noGrp="1"/>
          </p:cNvSpPr>
          <p:nvPr>
            <p:ph type="title"/>
          </p:nvPr>
        </p:nvSpPr>
        <p:spPr>
          <a:xfrm>
            <a:off x="0" y="0"/>
            <a:ext cx="5183187" cy="1686877"/>
          </a:xfrm>
        </p:spPr>
        <p:txBody>
          <a:bodyPr>
            <a:normAutofit/>
          </a:bodyPr>
          <a:lstStyle/>
          <a:p>
            <a:r>
              <a:rPr lang="en-CA" b="1" dirty="0"/>
              <a:t>Social Media and Fake News</a:t>
            </a:r>
          </a:p>
        </p:txBody>
      </p:sp>
      <p:sp>
        <p:nvSpPr>
          <p:cNvPr id="4" name="Text Placeholder 3">
            <a:extLst>
              <a:ext uri="{FF2B5EF4-FFF2-40B4-BE49-F238E27FC236}">
                <a16:creationId xmlns:a16="http://schemas.microsoft.com/office/drawing/2014/main" id="{D302F9E8-AB0F-4D32-9A36-B30D82AAA847}"/>
              </a:ext>
            </a:extLst>
          </p:cNvPr>
          <p:cNvSpPr>
            <a:spLocks noGrp="1"/>
          </p:cNvSpPr>
          <p:nvPr>
            <p:ph type="body" sz="half" idx="2"/>
          </p:nvPr>
        </p:nvSpPr>
        <p:spPr>
          <a:xfrm>
            <a:off x="0" y="1686876"/>
            <a:ext cx="4772025" cy="5171123"/>
          </a:xfrm>
        </p:spPr>
        <p:txBody>
          <a:bodyPr>
            <a:noAutofit/>
          </a:bodyPr>
          <a:lstStyle/>
          <a:p>
            <a:r>
              <a:rPr lang="en-CA" sz="2200" dirty="0"/>
              <a:t>Social media platforms are conducive to fake news for several reasons:</a:t>
            </a:r>
          </a:p>
          <a:p>
            <a:pPr marL="342900" indent="-342900">
              <a:buAutoNum type="arabicPeriod"/>
            </a:pPr>
            <a:r>
              <a:rPr lang="en-CA" sz="2200" dirty="0"/>
              <a:t>The cost of creating content and putting it out there are minute.</a:t>
            </a:r>
          </a:p>
          <a:p>
            <a:pPr marL="342900" indent="-342900">
              <a:buAutoNum type="arabicPeriod"/>
            </a:pPr>
            <a:r>
              <a:rPr lang="en-CA" sz="2200" dirty="0"/>
              <a:t>The format of social media (small bit of information – often viewed on a phone) makes it harder to spot fakes.</a:t>
            </a:r>
          </a:p>
          <a:p>
            <a:pPr marL="342900" indent="-342900">
              <a:buAutoNum type="arabicPeriod"/>
            </a:pPr>
            <a:r>
              <a:rPr lang="en-CA" sz="2200" dirty="0"/>
              <a:t>Facebook friend networks are ideologically segregated (median share of friends with the opposite ideology is only 20% for liberals, 18% for conservatives).</a:t>
            </a:r>
          </a:p>
        </p:txBody>
      </p:sp>
      <p:pic>
        <p:nvPicPr>
          <p:cNvPr id="5122" name="Picture 2" descr="Image result for fake news">
            <a:extLst>
              <a:ext uri="{FF2B5EF4-FFF2-40B4-BE49-F238E27FC236}">
                <a16:creationId xmlns:a16="http://schemas.microsoft.com/office/drawing/2014/main" id="{FBB4C88E-7CFE-4EC4-BCC6-4D5F5A623B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686877"/>
            <a:ext cx="7008812" cy="394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405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4D4F-9835-4FD3-B3AC-38D44B740BD3}"/>
              </a:ext>
            </a:extLst>
          </p:cNvPr>
          <p:cNvSpPr>
            <a:spLocks noGrp="1"/>
          </p:cNvSpPr>
          <p:nvPr>
            <p:ph type="title"/>
          </p:nvPr>
        </p:nvSpPr>
        <p:spPr>
          <a:xfrm>
            <a:off x="0" y="457200"/>
            <a:ext cx="4772025" cy="1600200"/>
          </a:xfrm>
        </p:spPr>
        <p:txBody>
          <a:bodyPr/>
          <a:lstStyle/>
          <a:p>
            <a:r>
              <a:rPr lang="en-CA" b="1" dirty="0"/>
              <a:t>Social Costs of Fake News</a:t>
            </a:r>
          </a:p>
        </p:txBody>
      </p:sp>
      <p:sp>
        <p:nvSpPr>
          <p:cNvPr id="4" name="Text Placeholder 3">
            <a:extLst>
              <a:ext uri="{FF2B5EF4-FFF2-40B4-BE49-F238E27FC236}">
                <a16:creationId xmlns:a16="http://schemas.microsoft.com/office/drawing/2014/main" id="{CC15A26C-2F5D-4338-BA60-9546475D0065}"/>
              </a:ext>
            </a:extLst>
          </p:cNvPr>
          <p:cNvSpPr>
            <a:spLocks noGrp="1"/>
          </p:cNvSpPr>
          <p:nvPr>
            <p:ph type="body" sz="half" idx="2"/>
          </p:nvPr>
        </p:nvSpPr>
        <p:spPr>
          <a:xfrm>
            <a:off x="0" y="2057400"/>
            <a:ext cx="4411979" cy="4800600"/>
          </a:xfrm>
        </p:spPr>
        <p:txBody>
          <a:bodyPr>
            <a:normAutofit/>
          </a:bodyPr>
          <a:lstStyle/>
          <a:p>
            <a:pPr marL="342900" indent="-342900">
              <a:buAutoNum type="arabicPeriod"/>
            </a:pPr>
            <a:r>
              <a:rPr lang="en-CA" sz="2200" dirty="0"/>
              <a:t>Consumers who mistake fake news for real news have less accurate beliefs.</a:t>
            </a:r>
          </a:p>
          <a:p>
            <a:pPr marL="342900" indent="-342900">
              <a:buAutoNum type="arabicPeriod"/>
            </a:pPr>
            <a:r>
              <a:rPr lang="en-CA" sz="2200" dirty="0"/>
              <a:t>Less accurate beliefs cause social problems (e.g. democratic selection of inferior candidates).</a:t>
            </a:r>
          </a:p>
          <a:p>
            <a:pPr marL="342900" indent="-342900">
              <a:buAutoNum type="arabicPeriod"/>
            </a:pPr>
            <a:r>
              <a:rPr lang="en-CA" sz="2200" dirty="0"/>
              <a:t>Consumers become skeptical of legitimate news outlets.</a:t>
            </a:r>
          </a:p>
          <a:p>
            <a:pPr marL="342900" indent="-342900">
              <a:buAutoNum type="arabicPeriod"/>
            </a:pPr>
            <a:r>
              <a:rPr lang="en-CA" sz="2200" dirty="0"/>
              <a:t>Reduced demand for accuracy in reporting will reduce the incentive of news outlets to invest in accuracy.</a:t>
            </a:r>
          </a:p>
        </p:txBody>
      </p:sp>
      <p:pic>
        <p:nvPicPr>
          <p:cNvPr id="7" name="Picture 2" descr="Image result for fake news">
            <a:extLst>
              <a:ext uri="{FF2B5EF4-FFF2-40B4-BE49-F238E27FC236}">
                <a16:creationId xmlns:a16="http://schemas.microsoft.com/office/drawing/2014/main" id="{CA593519-D4D9-46B6-AA40-C77C031E7D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27631" y="2153265"/>
            <a:ext cx="7748251" cy="4274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694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6E04-CA69-4017-BCCA-FCDC031498A3}"/>
              </a:ext>
            </a:extLst>
          </p:cNvPr>
          <p:cNvSpPr>
            <a:spLocks noGrp="1"/>
          </p:cNvSpPr>
          <p:nvPr>
            <p:ph type="title"/>
          </p:nvPr>
        </p:nvSpPr>
        <p:spPr>
          <a:xfrm>
            <a:off x="0" y="365125"/>
            <a:ext cx="11353800" cy="1325563"/>
          </a:xfrm>
        </p:spPr>
        <p:txBody>
          <a:bodyPr/>
          <a:lstStyle/>
          <a:p>
            <a:r>
              <a:rPr lang="en-CA" dirty="0"/>
              <a:t>Professor Xavier Scott</a:t>
            </a:r>
          </a:p>
        </p:txBody>
      </p:sp>
      <p:sp>
        <p:nvSpPr>
          <p:cNvPr id="3" name="Content Placeholder 2">
            <a:extLst>
              <a:ext uri="{FF2B5EF4-FFF2-40B4-BE49-F238E27FC236}">
                <a16:creationId xmlns:a16="http://schemas.microsoft.com/office/drawing/2014/main" id="{3376ED1E-43B2-45D4-A532-566F71B0E250}"/>
              </a:ext>
            </a:extLst>
          </p:cNvPr>
          <p:cNvSpPr>
            <a:spLocks noGrp="1"/>
          </p:cNvSpPr>
          <p:nvPr>
            <p:ph idx="1"/>
          </p:nvPr>
        </p:nvSpPr>
        <p:spPr>
          <a:xfrm>
            <a:off x="0" y="1825624"/>
            <a:ext cx="11353800" cy="5032375"/>
          </a:xfrm>
        </p:spPr>
        <p:txBody>
          <a:bodyPr>
            <a:normAutofit/>
          </a:bodyPr>
          <a:lstStyle/>
          <a:p>
            <a:r>
              <a:rPr lang="en-CA" dirty="0"/>
              <a:t>PhD in Philosophy from York University;</a:t>
            </a:r>
          </a:p>
          <a:p>
            <a:r>
              <a:rPr lang="en-CA" dirty="0"/>
              <a:t>Taught at York University, Ryerson University, and the University of Hargeisa (Somaliland);</a:t>
            </a:r>
          </a:p>
          <a:p>
            <a:r>
              <a:rPr lang="en-CA" dirty="0"/>
              <a:t>Studies law, politics, ethics, religion, and mass media;</a:t>
            </a:r>
          </a:p>
          <a:p>
            <a:r>
              <a:rPr lang="en-CA" dirty="0"/>
              <a:t>Apps: E-mail, Reuters, CBC News.</a:t>
            </a:r>
          </a:p>
          <a:p>
            <a:r>
              <a:rPr lang="en-CA" dirty="0"/>
              <a:t>E-mail: </a:t>
            </a:r>
            <a:r>
              <a:rPr lang="en-CA" dirty="0">
                <a:hlinkClick r:id="rId2"/>
              </a:rPr>
              <a:t>xavier.scott@senecacollege.ca</a:t>
            </a:r>
            <a:endParaRPr lang="en-CA" dirty="0"/>
          </a:p>
          <a:p>
            <a:r>
              <a:rPr lang="en-CA" dirty="0"/>
              <a:t>Blackboard: You will be e-mailed once the blackboard website is set up.</a:t>
            </a:r>
          </a:p>
          <a:p>
            <a:r>
              <a:rPr lang="en-CA" dirty="0"/>
              <a:t>Office Location: TBA</a:t>
            </a:r>
          </a:p>
        </p:txBody>
      </p:sp>
    </p:spTree>
    <p:extLst>
      <p:ext uri="{BB962C8B-B14F-4D97-AF65-F5344CB8AC3E}">
        <p14:creationId xmlns:p14="http://schemas.microsoft.com/office/powerpoint/2010/main" val="41881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683C-A9EB-4CE6-9170-DD628F1BCE5F}"/>
              </a:ext>
            </a:extLst>
          </p:cNvPr>
          <p:cNvSpPr>
            <a:spLocks noGrp="1"/>
          </p:cNvSpPr>
          <p:nvPr>
            <p:ph type="title"/>
          </p:nvPr>
        </p:nvSpPr>
        <p:spPr/>
        <p:txBody>
          <a:bodyPr/>
          <a:lstStyle/>
          <a:p>
            <a:r>
              <a:rPr lang="en-CA" dirty="0"/>
              <a:t>Introduction Cards</a:t>
            </a:r>
          </a:p>
        </p:txBody>
      </p:sp>
      <p:sp>
        <p:nvSpPr>
          <p:cNvPr id="3" name="Content Placeholder 2">
            <a:extLst>
              <a:ext uri="{FF2B5EF4-FFF2-40B4-BE49-F238E27FC236}">
                <a16:creationId xmlns:a16="http://schemas.microsoft.com/office/drawing/2014/main" id="{2661028B-D377-4C8D-9064-93686A923696}"/>
              </a:ext>
            </a:extLst>
          </p:cNvPr>
          <p:cNvSpPr>
            <a:spLocks noGrp="1"/>
          </p:cNvSpPr>
          <p:nvPr>
            <p:ph idx="1"/>
          </p:nvPr>
        </p:nvSpPr>
        <p:spPr/>
        <p:txBody>
          <a:bodyPr/>
          <a:lstStyle/>
          <a:p>
            <a:r>
              <a:rPr lang="en-CA" dirty="0"/>
              <a:t>Name (what you want Xavier to call you)</a:t>
            </a:r>
          </a:p>
          <a:p>
            <a:r>
              <a:rPr lang="en-CA" dirty="0"/>
              <a:t>Degree Program</a:t>
            </a:r>
          </a:p>
          <a:p>
            <a:r>
              <a:rPr lang="en-CA" dirty="0"/>
              <a:t>Favorite class at Seneca so far</a:t>
            </a:r>
          </a:p>
          <a:p>
            <a:r>
              <a:rPr lang="en-CA" dirty="0"/>
              <a:t>Favorite TV show/movie/book</a:t>
            </a:r>
          </a:p>
          <a:p>
            <a:r>
              <a:rPr lang="en-CA" dirty="0"/>
              <a:t>Favorite phone app</a:t>
            </a:r>
          </a:p>
          <a:p>
            <a:endParaRPr lang="en-CA" dirty="0"/>
          </a:p>
          <a:p>
            <a:endParaRPr lang="en-CA" dirty="0"/>
          </a:p>
        </p:txBody>
      </p:sp>
    </p:spTree>
    <p:extLst>
      <p:ext uri="{BB962C8B-B14F-4D97-AF65-F5344CB8AC3E}">
        <p14:creationId xmlns:p14="http://schemas.microsoft.com/office/powerpoint/2010/main" val="111599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Class Policies</a:t>
            </a:r>
          </a:p>
        </p:txBody>
      </p:sp>
      <p:sp>
        <p:nvSpPr>
          <p:cNvPr id="3" name="Content Placeholder 2"/>
          <p:cNvSpPr>
            <a:spLocks noGrp="1"/>
          </p:cNvSpPr>
          <p:nvPr>
            <p:ph idx="1"/>
          </p:nvPr>
        </p:nvSpPr>
        <p:spPr>
          <a:xfrm>
            <a:off x="838200" y="1690688"/>
            <a:ext cx="10515600" cy="5032375"/>
          </a:xfrm>
        </p:spPr>
        <p:txBody>
          <a:bodyPr>
            <a:normAutofit fontScale="92500" lnSpcReduction="10000"/>
          </a:bodyPr>
          <a:lstStyle/>
          <a:p>
            <a:r>
              <a:rPr lang="en-CA" b="1" dirty="0"/>
              <a:t>Attendance: </a:t>
            </a:r>
            <a:r>
              <a:rPr lang="en-CA" dirty="0"/>
              <a:t>You are not graded on attendance, but please sign in on Tuesdays to help with record keeping.</a:t>
            </a:r>
          </a:p>
          <a:p>
            <a:r>
              <a:rPr lang="en-CA" b="1" dirty="0"/>
              <a:t>Extensions:</a:t>
            </a:r>
            <a:r>
              <a:rPr lang="en-CA" dirty="0"/>
              <a:t> Extensions can be requested in advance for the same number of days as the request is made before the due date. (e.g. If an essay is due January 25</a:t>
            </a:r>
            <a:r>
              <a:rPr lang="en-CA" baseline="30000" dirty="0"/>
              <a:t>th</a:t>
            </a:r>
            <a:r>
              <a:rPr lang="en-CA" dirty="0"/>
              <a:t> and a student requests an extension on January 18</a:t>
            </a:r>
            <a:r>
              <a:rPr lang="en-CA" baseline="30000" dirty="0"/>
              <a:t>th</a:t>
            </a:r>
            <a:r>
              <a:rPr lang="en-CA" dirty="0"/>
              <a:t> they may have a 7 day extension. If they request an extension on January 24</a:t>
            </a:r>
            <a:r>
              <a:rPr lang="en-CA" baseline="30000" dirty="0"/>
              <a:t>th</a:t>
            </a:r>
            <a:r>
              <a:rPr lang="en-CA" dirty="0"/>
              <a:t> they may have a 1 day extension). </a:t>
            </a:r>
            <a:r>
              <a:rPr lang="en-CA" b="1" dirty="0"/>
              <a:t>Extensions must be requested through e-mail.</a:t>
            </a:r>
          </a:p>
          <a:p>
            <a:r>
              <a:rPr lang="en-CA" b="1" dirty="0"/>
              <a:t>E-mail:</a:t>
            </a:r>
            <a:r>
              <a:rPr lang="en-CA" dirty="0"/>
              <a:t> The fastest way to reach me will be at my Seneca e-mail </a:t>
            </a:r>
            <a:r>
              <a:rPr lang="en-CA" dirty="0">
                <a:hlinkClick r:id="rId2"/>
              </a:rPr>
              <a:t>Xavier.scott@senecacollege.ca</a:t>
            </a:r>
            <a:r>
              <a:rPr lang="en-CA" dirty="0"/>
              <a:t>. I will check my e-mail as regularly as possible. I will try to get back to you in 1-2 business days.</a:t>
            </a:r>
          </a:p>
          <a:p>
            <a:r>
              <a:rPr lang="en-CA" b="1" dirty="0"/>
              <a:t>Readings: </a:t>
            </a:r>
            <a:r>
              <a:rPr lang="en-CA" dirty="0"/>
              <a:t>You are expected to have done the readings prior to lecture and to have a copy of them with you in class.</a:t>
            </a:r>
          </a:p>
        </p:txBody>
      </p:sp>
    </p:spTree>
    <p:extLst>
      <p:ext uri="{BB962C8B-B14F-4D97-AF65-F5344CB8AC3E}">
        <p14:creationId xmlns:p14="http://schemas.microsoft.com/office/powerpoint/2010/main" val="238429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70E6-7857-40FB-96E8-F92701A40EAD}"/>
              </a:ext>
            </a:extLst>
          </p:cNvPr>
          <p:cNvSpPr>
            <a:spLocks noGrp="1"/>
          </p:cNvSpPr>
          <p:nvPr>
            <p:ph type="title"/>
          </p:nvPr>
        </p:nvSpPr>
        <p:spPr/>
        <p:txBody>
          <a:bodyPr/>
          <a:lstStyle/>
          <a:p>
            <a:pPr algn="ctr"/>
            <a:r>
              <a:rPr lang="en-CA" dirty="0"/>
              <a:t>Textbook</a:t>
            </a:r>
          </a:p>
        </p:txBody>
      </p:sp>
      <p:pic>
        <p:nvPicPr>
          <p:cNvPr id="3074" name="Picture 2" descr="Image result for ethics for the information age">
            <a:extLst>
              <a:ext uri="{FF2B5EF4-FFF2-40B4-BE49-F238E27FC236}">
                <a16:creationId xmlns:a16="http://schemas.microsoft.com/office/drawing/2014/main" id="{422A3E4F-C72B-475F-83FD-68B00C7172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138" y="1393502"/>
            <a:ext cx="4426225" cy="547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06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018F-4CA5-4456-9E47-CB862B6364F5}"/>
              </a:ext>
            </a:extLst>
          </p:cNvPr>
          <p:cNvSpPr>
            <a:spLocks noGrp="1"/>
          </p:cNvSpPr>
          <p:nvPr>
            <p:ph type="title"/>
          </p:nvPr>
        </p:nvSpPr>
        <p:spPr/>
        <p:txBody>
          <a:bodyPr/>
          <a:lstStyle/>
          <a:p>
            <a:pPr algn="ctr"/>
            <a:r>
              <a:rPr lang="en-CA" dirty="0"/>
              <a:t>Evaluation</a:t>
            </a:r>
          </a:p>
        </p:txBody>
      </p:sp>
      <p:graphicFrame>
        <p:nvGraphicFramePr>
          <p:cNvPr id="4" name="Content Placeholder 3">
            <a:extLst>
              <a:ext uri="{FF2B5EF4-FFF2-40B4-BE49-F238E27FC236}">
                <a16:creationId xmlns:a16="http://schemas.microsoft.com/office/drawing/2014/main" id="{1E270763-E041-4102-914B-FFC7C8F88F8A}"/>
              </a:ext>
            </a:extLst>
          </p:cNvPr>
          <p:cNvGraphicFramePr>
            <a:graphicFrameLocks noGrp="1"/>
          </p:cNvGraphicFramePr>
          <p:nvPr>
            <p:ph idx="1"/>
            <p:extLst>
              <p:ext uri="{D42A27DB-BD31-4B8C-83A1-F6EECF244321}">
                <p14:modId xmlns:p14="http://schemas.microsoft.com/office/powerpoint/2010/main" val="291303205"/>
              </p:ext>
            </p:extLst>
          </p:nvPr>
        </p:nvGraphicFramePr>
        <p:xfrm>
          <a:off x="0" y="1690688"/>
          <a:ext cx="12192000" cy="5167310"/>
        </p:xfrm>
        <a:graphic>
          <a:graphicData uri="http://schemas.openxmlformats.org/drawingml/2006/table">
            <a:tbl>
              <a:tblPr firstRow="1" firstCol="1" bandRow="1">
                <a:tableStyleId>{5C22544A-7EE6-4342-B048-85BDC9FD1C3A}</a:tableStyleId>
              </a:tblPr>
              <a:tblGrid>
                <a:gridCol w="4063130">
                  <a:extLst>
                    <a:ext uri="{9D8B030D-6E8A-4147-A177-3AD203B41FA5}">
                      <a16:colId xmlns:a16="http://schemas.microsoft.com/office/drawing/2014/main" val="112075121"/>
                    </a:ext>
                  </a:extLst>
                </a:gridCol>
                <a:gridCol w="4064435">
                  <a:extLst>
                    <a:ext uri="{9D8B030D-6E8A-4147-A177-3AD203B41FA5}">
                      <a16:colId xmlns:a16="http://schemas.microsoft.com/office/drawing/2014/main" val="3893198364"/>
                    </a:ext>
                  </a:extLst>
                </a:gridCol>
                <a:gridCol w="4064435">
                  <a:extLst>
                    <a:ext uri="{9D8B030D-6E8A-4147-A177-3AD203B41FA5}">
                      <a16:colId xmlns:a16="http://schemas.microsoft.com/office/drawing/2014/main" val="2441149274"/>
                    </a:ext>
                  </a:extLst>
                </a:gridCol>
              </a:tblGrid>
              <a:tr h="642197">
                <a:tc>
                  <a:txBody>
                    <a:bodyPr/>
                    <a:lstStyle/>
                    <a:p>
                      <a:pPr>
                        <a:lnSpc>
                          <a:spcPct val="107000"/>
                        </a:lnSpc>
                        <a:spcBef>
                          <a:spcPts val="400"/>
                        </a:spcBef>
                        <a:spcAft>
                          <a:spcPts val="400"/>
                        </a:spcAft>
                        <a:tabLst>
                          <a:tab pos="-685800" algn="l"/>
                          <a:tab pos="-457200" algn="l"/>
                          <a:tab pos="571500" algn="l"/>
                          <a:tab pos="1371600" algn="l"/>
                        </a:tabLst>
                      </a:pPr>
                      <a:r>
                        <a:rPr lang="en-GB" sz="2500" dirty="0">
                          <a:effectLst/>
                        </a:rPr>
                        <a:t>Assignment</a:t>
                      </a:r>
                      <a:endParaRPr lang="en-CA"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Due Date</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Grade Weight</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6908018"/>
                  </a:ext>
                </a:extLst>
              </a:tr>
              <a:tr h="642197">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Ethical Theory Test</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January 24</a:t>
                      </a:r>
                      <a:r>
                        <a:rPr lang="en-GB" sz="2500" baseline="30000">
                          <a:effectLst/>
                        </a:rPr>
                        <a:t>th</a:t>
                      </a:r>
                      <a:r>
                        <a:rPr lang="en-GB" sz="2500">
                          <a:effectLst/>
                        </a:rPr>
                        <a:t>  </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10%</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7107169"/>
                  </a:ext>
                </a:extLst>
              </a:tr>
              <a:tr h="642197">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IT and Me assignment</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February 21</a:t>
                      </a:r>
                      <a:r>
                        <a:rPr lang="en-GB" sz="2500" baseline="30000">
                          <a:effectLst/>
                        </a:rPr>
                        <a:t>st</a:t>
                      </a:r>
                      <a:r>
                        <a:rPr lang="en-GB" sz="2500">
                          <a:effectLst/>
                        </a:rPr>
                        <a:t> </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15%</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4913749"/>
                  </a:ext>
                </a:extLst>
              </a:tr>
              <a:tr h="642197">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Midterm</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March 7</a:t>
                      </a:r>
                      <a:r>
                        <a:rPr lang="en-GB" sz="2500" baseline="30000">
                          <a:effectLst/>
                        </a:rPr>
                        <a:t>th</a:t>
                      </a:r>
                      <a:r>
                        <a:rPr lang="en-GB" sz="2500">
                          <a:effectLst/>
                        </a:rPr>
                        <a:t> </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15%</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7149430"/>
                  </a:ext>
                </a:extLst>
              </a:tr>
              <a:tr h="1314128">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Weekly Quiz x10</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Weekly on Thursdays (see schedule)</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10%</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436205"/>
                  </a:ext>
                </a:extLst>
              </a:tr>
              <a:tr h="642197">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Critical Essay</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March 28</a:t>
                      </a:r>
                      <a:r>
                        <a:rPr lang="en-GB" sz="2500" baseline="30000">
                          <a:effectLst/>
                        </a:rPr>
                        <a:t>th</a:t>
                      </a:r>
                      <a:r>
                        <a:rPr lang="en-GB" sz="2500">
                          <a:effectLst/>
                        </a:rPr>
                        <a:t> </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20%</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9386720"/>
                  </a:ext>
                </a:extLst>
              </a:tr>
              <a:tr h="642197">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Final Exam</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400"/>
                        </a:spcBef>
                        <a:spcAft>
                          <a:spcPts val="400"/>
                        </a:spcAft>
                        <a:tabLst>
                          <a:tab pos="-685800" algn="l"/>
                          <a:tab pos="-457200" algn="l"/>
                          <a:tab pos="571500" algn="l"/>
                          <a:tab pos="1371600" algn="l"/>
                        </a:tabLst>
                      </a:pPr>
                      <a:r>
                        <a:rPr lang="en-GB" sz="2500">
                          <a:effectLst/>
                        </a:rPr>
                        <a:t>Exam Week (Date TBA)</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400"/>
                        </a:spcBef>
                        <a:spcAft>
                          <a:spcPts val="400"/>
                        </a:spcAft>
                        <a:tabLst>
                          <a:tab pos="-685800" algn="l"/>
                          <a:tab pos="-457200" algn="l"/>
                          <a:tab pos="571500" algn="l"/>
                          <a:tab pos="1371600" algn="l"/>
                        </a:tabLst>
                      </a:pPr>
                      <a:r>
                        <a:rPr lang="en-GB" sz="2500" dirty="0">
                          <a:effectLst/>
                        </a:rPr>
                        <a:t>30%</a:t>
                      </a:r>
                      <a:endParaRPr lang="en-CA"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7326087"/>
                  </a:ext>
                </a:extLst>
              </a:tr>
            </a:tbl>
          </a:graphicData>
        </a:graphic>
      </p:graphicFrame>
    </p:spTree>
    <p:extLst>
      <p:ext uri="{BB962C8B-B14F-4D97-AF65-F5344CB8AC3E}">
        <p14:creationId xmlns:p14="http://schemas.microsoft.com/office/powerpoint/2010/main" val="2381685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1960-DEEE-47AE-8898-8F5CD23B9017}"/>
              </a:ext>
            </a:extLst>
          </p:cNvPr>
          <p:cNvSpPr>
            <a:spLocks noGrp="1"/>
          </p:cNvSpPr>
          <p:nvPr>
            <p:ph type="title"/>
          </p:nvPr>
        </p:nvSpPr>
        <p:spPr/>
        <p:txBody>
          <a:bodyPr/>
          <a:lstStyle/>
          <a:p>
            <a:pPr algn="ctr"/>
            <a:r>
              <a:rPr lang="en-CA" dirty="0"/>
              <a:t>TENTATIVE (Not Final) Weekly Schedule 1-4</a:t>
            </a:r>
          </a:p>
        </p:txBody>
      </p:sp>
      <p:graphicFrame>
        <p:nvGraphicFramePr>
          <p:cNvPr id="4" name="Content Placeholder 3">
            <a:extLst>
              <a:ext uri="{FF2B5EF4-FFF2-40B4-BE49-F238E27FC236}">
                <a16:creationId xmlns:a16="http://schemas.microsoft.com/office/drawing/2014/main" id="{DEDDADC2-DB53-4933-AAC9-F315A47E5BE1}"/>
              </a:ext>
            </a:extLst>
          </p:cNvPr>
          <p:cNvGraphicFramePr>
            <a:graphicFrameLocks noGrp="1"/>
          </p:cNvGraphicFramePr>
          <p:nvPr>
            <p:ph idx="1"/>
            <p:extLst>
              <p:ext uri="{D42A27DB-BD31-4B8C-83A1-F6EECF244321}">
                <p14:modId xmlns:p14="http://schemas.microsoft.com/office/powerpoint/2010/main" val="1418069748"/>
              </p:ext>
            </p:extLst>
          </p:nvPr>
        </p:nvGraphicFramePr>
        <p:xfrm>
          <a:off x="0" y="1690688"/>
          <a:ext cx="12192000" cy="5167310"/>
        </p:xfrm>
        <a:graphic>
          <a:graphicData uri="http://schemas.openxmlformats.org/drawingml/2006/table">
            <a:tbl>
              <a:tblPr firstRow="1" firstCol="1" bandRow="1">
                <a:tableStyleId>{5C22544A-7EE6-4342-B048-85BDC9FD1C3A}</a:tableStyleId>
              </a:tblPr>
              <a:tblGrid>
                <a:gridCol w="1657329">
                  <a:extLst>
                    <a:ext uri="{9D8B030D-6E8A-4147-A177-3AD203B41FA5}">
                      <a16:colId xmlns:a16="http://schemas.microsoft.com/office/drawing/2014/main" val="2378306483"/>
                    </a:ext>
                  </a:extLst>
                </a:gridCol>
                <a:gridCol w="2403193">
                  <a:extLst>
                    <a:ext uri="{9D8B030D-6E8A-4147-A177-3AD203B41FA5}">
                      <a16:colId xmlns:a16="http://schemas.microsoft.com/office/drawing/2014/main" val="1277397707"/>
                    </a:ext>
                  </a:extLst>
                </a:gridCol>
                <a:gridCol w="5226261">
                  <a:extLst>
                    <a:ext uri="{9D8B030D-6E8A-4147-A177-3AD203B41FA5}">
                      <a16:colId xmlns:a16="http://schemas.microsoft.com/office/drawing/2014/main" val="3426061869"/>
                    </a:ext>
                  </a:extLst>
                </a:gridCol>
                <a:gridCol w="2905217">
                  <a:extLst>
                    <a:ext uri="{9D8B030D-6E8A-4147-A177-3AD203B41FA5}">
                      <a16:colId xmlns:a16="http://schemas.microsoft.com/office/drawing/2014/main" val="1692906321"/>
                    </a:ext>
                  </a:extLst>
                </a:gridCol>
              </a:tblGrid>
              <a:tr h="562570">
                <a:tc>
                  <a:txBody>
                    <a:bodyPr/>
                    <a:lstStyle/>
                    <a:p>
                      <a:pPr>
                        <a:lnSpc>
                          <a:spcPct val="107000"/>
                        </a:lnSpc>
                        <a:spcAft>
                          <a:spcPts val="0"/>
                        </a:spcAft>
                      </a:pPr>
                      <a:r>
                        <a:rPr lang="en-CA" sz="2500">
                          <a:effectLst/>
                        </a:rPr>
                        <a:t>Week</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Topic</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dirty="0">
                          <a:effectLst/>
                        </a:rPr>
                        <a:t>Readings</a:t>
                      </a:r>
                      <a:endParaRPr lang="en-CA"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 </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2927746"/>
                  </a:ext>
                </a:extLst>
              </a:tr>
              <a:tr h="1151185">
                <a:tc>
                  <a:txBody>
                    <a:bodyPr/>
                    <a:lstStyle/>
                    <a:p>
                      <a:pPr>
                        <a:lnSpc>
                          <a:spcPct val="107000"/>
                        </a:lnSpc>
                        <a:spcAft>
                          <a:spcPts val="0"/>
                        </a:spcAft>
                      </a:pPr>
                      <a:r>
                        <a:rPr lang="en-CA" sz="2500" dirty="0">
                          <a:effectLst/>
                        </a:rPr>
                        <a:t>1 Jan. 8 &amp; 10</a:t>
                      </a:r>
                      <a:endParaRPr lang="en-CA"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Introductions</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Quinn, Chapter 1</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 </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1072802"/>
                  </a:ext>
                </a:extLst>
              </a:tr>
              <a:tr h="1151185">
                <a:tc>
                  <a:txBody>
                    <a:bodyPr/>
                    <a:lstStyle/>
                    <a:p>
                      <a:pPr>
                        <a:lnSpc>
                          <a:spcPct val="107000"/>
                        </a:lnSpc>
                        <a:spcAft>
                          <a:spcPts val="0"/>
                        </a:spcAft>
                      </a:pPr>
                      <a:r>
                        <a:rPr lang="en-CA" sz="2500">
                          <a:effectLst/>
                        </a:rPr>
                        <a:t>2 Jan. 15 &amp; 17</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Ethics introduced I</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Quinn, Chapter 2</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Quiz 1 (Chapter 2)</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8193458"/>
                  </a:ext>
                </a:extLst>
              </a:tr>
              <a:tr h="1151185">
                <a:tc>
                  <a:txBody>
                    <a:bodyPr/>
                    <a:lstStyle/>
                    <a:p>
                      <a:pPr>
                        <a:lnSpc>
                          <a:spcPct val="107000"/>
                        </a:lnSpc>
                        <a:spcAft>
                          <a:spcPts val="0"/>
                        </a:spcAft>
                      </a:pPr>
                      <a:r>
                        <a:rPr lang="en-CA" sz="2500">
                          <a:effectLst/>
                        </a:rPr>
                        <a:t>3 Jan. 22 &amp; 24</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Ethics Introduced II</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Quinn, Chapter 2 continued</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Ethics Test</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8984114"/>
                  </a:ext>
                </a:extLst>
              </a:tr>
              <a:tr h="1151185">
                <a:tc>
                  <a:txBody>
                    <a:bodyPr/>
                    <a:lstStyle/>
                    <a:p>
                      <a:pPr>
                        <a:lnSpc>
                          <a:spcPct val="107000"/>
                        </a:lnSpc>
                        <a:spcAft>
                          <a:spcPts val="0"/>
                        </a:spcAft>
                      </a:pPr>
                      <a:r>
                        <a:rPr lang="en-CA" sz="2500">
                          <a:effectLst/>
                        </a:rPr>
                        <a:t>4 Jan. 31 &amp; Feb. 2</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Networked Communication</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Quinn, Chapter 3</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dirty="0">
                          <a:effectLst/>
                        </a:rPr>
                        <a:t>Quiz 2 (chapter 3)</a:t>
                      </a:r>
                      <a:endParaRPr lang="en-CA"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9040393"/>
                  </a:ext>
                </a:extLst>
              </a:tr>
            </a:tbl>
          </a:graphicData>
        </a:graphic>
      </p:graphicFrame>
    </p:spTree>
    <p:extLst>
      <p:ext uri="{BB962C8B-B14F-4D97-AF65-F5344CB8AC3E}">
        <p14:creationId xmlns:p14="http://schemas.microsoft.com/office/powerpoint/2010/main" val="223524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1960-DEEE-47AE-8898-8F5CD23B9017}"/>
              </a:ext>
            </a:extLst>
          </p:cNvPr>
          <p:cNvSpPr>
            <a:spLocks noGrp="1"/>
          </p:cNvSpPr>
          <p:nvPr>
            <p:ph type="title"/>
          </p:nvPr>
        </p:nvSpPr>
        <p:spPr/>
        <p:txBody>
          <a:bodyPr/>
          <a:lstStyle/>
          <a:p>
            <a:pPr algn="ctr"/>
            <a:r>
              <a:rPr lang="en-CA" dirty="0"/>
              <a:t>TENTATIVE (Not Final) Weekly Schedule 5-7</a:t>
            </a:r>
          </a:p>
        </p:txBody>
      </p:sp>
      <p:graphicFrame>
        <p:nvGraphicFramePr>
          <p:cNvPr id="4" name="Content Placeholder 3">
            <a:extLst>
              <a:ext uri="{FF2B5EF4-FFF2-40B4-BE49-F238E27FC236}">
                <a16:creationId xmlns:a16="http://schemas.microsoft.com/office/drawing/2014/main" id="{DEDDADC2-DB53-4933-AAC9-F315A47E5BE1}"/>
              </a:ext>
            </a:extLst>
          </p:cNvPr>
          <p:cNvGraphicFramePr>
            <a:graphicFrameLocks noGrp="1"/>
          </p:cNvGraphicFramePr>
          <p:nvPr>
            <p:ph idx="1"/>
            <p:extLst>
              <p:ext uri="{D42A27DB-BD31-4B8C-83A1-F6EECF244321}">
                <p14:modId xmlns:p14="http://schemas.microsoft.com/office/powerpoint/2010/main" val="2047357785"/>
              </p:ext>
            </p:extLst>
          </p:nvPr>
        </p:nvGraphicFramePr>
        <p:xfrm>
          <a:off x="0" y="1690688"/>
          <a:ext cx="12192000" cy="5628708"/>
        </p:xfrm>
        <a:graphic>
          <a:graphicData uri="http://schemas.openxmlformats.org/drawingml/2006/table">
            <a:tbl>
              <a:tblPr firstRow="1" firstCol="1" bandRow="1">
                <a:tableStyleId>{5C22544A-7EE6-4342-B048-85BDC9FD1C3A}</a:tableStyleId>
              </a:tblPr>
              <a:tblGrid>
                <a:gridCol w="1657329">
                  <a:extLst>
                    <a:ext uri="{9D8B030D-6E8A-4147-A177-3AD203B41FA5}">
                      <a16:colId xmlns:a16="http://schemas.microsoft.com/office/drawing/2014/main" val="2378306483"/>
                    </a:ext>
                  </a:extLst>
                </a:gridCol>
                <a:gridCol w="2403193">
                  <a:extLst>
                    <a:ext uri="{9D8B030D-6E8A-4147-A177-3AD203B41FA5}">
                      <a16:colId xmlns:a16="http://schemas.microsoft.com/office/drawing/2014/main" val="1277397707"/>
                    </a:ext>
                  </a:extLst>
                </a:gridCol>
                <a:gridCol w="5226261">
                  <a:extLst>
                    <a:ext uri="{9D8B030D-6E8A-4147-A177-3AD203B41FA5}">
                      <a16:colId xmlns:a16="http://schemas.microsoft.com/office/drawing/2014/main" val="3426061869"/>
                    </a:ext>
                  </a:extLst>
                </a:gridCol>
                <a:gridCol w="2905217">
                  <a:extLst>
                    <a:ext uri="{9D8B030D-6E8A-4147-A177-3AD203B41FA5}">
                      <a16:colId xmlns:a16="http://schemas.microsoft.com/office/drawing/2014/main" val="1692906321"/>
                    </a:ext>
                  </a:extLst>
                </a:gridCol>
              </a:tblGrid>
              <a:tr h="562570">
                <a:tc>
                  <a:txBody>
                    <a:bodyPr/>
                    <a:lstStyle/>
                    <a:p>
                      <a:pPr>
                        <a:lnSpc>
                          <a:spcPct val="107000"/>
                        </a:lnSpc>
                        <a:spcAft>
                          <a:spcPts val="0"/>
                        </a:spcAft>
                      </a:pPr>
                      <a:r>
                        <a:rPr lang="en-CA" sz="2500">
                          <a:effectLst/>
                        </a:rPr>
                        <a:t>Week</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Topic</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dirty="0">
                          <a:effectLst/>
                        </a:rPr>
                        <a:t>Readings</a:t>
                      </a:r>
                      <a:endParaRPr lang="en-CA"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500">
                          <a:effectLst/>
                        </a:rPr>
                        <a:t> </a:t>
                      </a:r>
                      <a:endParaRPr lang="en-CA" sz="2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2927746"/>
                  </a:ext>
                </a:extLst>
              </a:tr>
              <a:tr h="1151185">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5 Feb.   7 &amp; 9</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Intellectual Property</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Quinn, Chapter 4</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Quiz 3 (chapter 4)</a:t>
                      </a:r>
                    </a:p>
                  </a:txBody>
                  <a:tcPr marL="68580" marR="68580" marT="0" marB="0"/>
                </a:tc>
                <a:extLst>
                  <a:ext uri="{0D108BD9-81ED-4DB2-BD59-A6C34878D82A}">
                    <a16:rowId xmlns:a16="http://schemas.microsoft.com/office/drawing/2014/main" val="1871072802"/>
                  </a:ext>
                </a:extLst>
              </a:tr>
              <a:tr h="1151185">
                <a:tc>
                  <a:txBody>
                    <a:bodyPr/>
                    <a:lstStyle/>
                    <a:p>
                      <a:pPr>
                        <a:lnSpc>
                          <a:spcPct val="107000"/>
                        </a:lnSpc>
                        <a:spcAft>
                          <a:spcPts val="0"/>
                        </a:spcAft>
                      </a:pPr>
                      <a:r>
                        <a:rPr lang="en-CA" sz="2500" dirty="0">
                          <a:effectLst/>
                          <a:latin typeface="Calibri" panose="020F0502020204030204" pitchFamily="34" charset="0"/>
                          <a:ea typeface="Calibri" panose="020F0502020204030204" pitchFamily="34" charset="0"/>
                          <a:cs typeface="Times New Roman" panose="02020603050405020304" pitchFamily="18" charset="0"/>
                        </a:rPr>
                        <a:t>6 Feb. 14 &amp; 16</a:t>
                      </a:r>
                    </a:p>
                  </a:txBody>
                  <a:tcPr marL="68580" marR="68580" marT="0" marB="0"/>
                </a:tc>
                <a:tc>
                  <a:txBody>
                    <a:bodyPr/>
                    <a:lstStyle/>
                    <a:p>
                      <a:pPr>
                        <a:lnSpc>
                          <a:spcPct val="107000"/>
                        </a:lnSpc>
                        <a:spcAft>
                          <a:spcPts val="0"/>
                        </a:spcAft>
                      </a:pPr>
                      <a:r>
                        <a:rPr lang="en-CA" sz="2500" dirty="0">
                          <a:effectLst/>
                          <a:latin typeface="Calibri" panose="020F0502020204030204" pitchFamily="34" charset="0"/>
                          <a:ea typeface="Calibri" panose="020F0502020204030204" pitchFamily="34" charset="0"/>
                          <a:cs typeface="Times New Roman" panose="02020603050405020304" pitchFamily="18" charset="0"/>
                        </a:rPr>
                        <a:t>Information Privacy</a:t>
                      </a:r>
                    </a:p>
                  </a:txBody>
                  <a:tcPr marL="68580" marR="68580" marT="0" marB="0"/>
                </a:tc>
                <a:tc>
                  <a:txBody>
                    <a:bodyPr/>
                    <a:lstStyle/>
                    <a:p>
                      <a:pPr>
                        <a:lnSpc>
                          <a:spcPct val="107000"/>
                        </a:lnSpc>
                        <a:spcAft>
                          <a:spcPts val="0"/>
                        </a:spcAft>
                      </a:pPr>
                      <a:r>
                        <a:rPr lang="en-CA" sz="2500" dirty="0">
                          <a:effectLst/>
                          <a:latin typeface="Calibri" panose="020F0502020204030204" pitchFamily="34" charset="0"/>
                          <a:ea typeface="Calibri" panose="020F0502020204030204" pitchFamily="34" charset="0"/>
                          <a:cs typeface="Times New Roman" panose="02020603050405020304" pitchFamily="18" charset="0"/>
                        </a:rPr>
                        <a:t>Quinn, Chapter 5</a:t>
                      </a:r>
                    </a:p>
                  </a:txBody>
                  <a:tcPr marL="68580" marR="68580" marT="0" marB="0"/>
                </a:tc>
                <a:tc>
                  <a:txBody>
                    <a:bodyPr/>
                    <a:lstStyle/>
                    <a:p>
                      <a:pPr>
                        <a:lnSpc>
                          <a:spcPct val="107000"/>
                        </a:lnSpc>
                        <a:spcAft>
                          <a:spcPts val="0"/>
                        </a:spcAft>
                      </a:pPr>
                      <a:r>
                        <a:rPr lang="en-CA" sz="2500" dirty="0">
                          <a:effectLst/>
                          <a:latin typeface="Calibri" panose="020F0502020204030204" pitchFamily="34" charset="0"/>
                          <a:ea typeface="Calibri" panose="020F0502020204030204" pitchFamily="34" charset="0"/>
                          <a:cs typeface="Times New Roman" panose="02020603050405020304" pitchFamily="18" charset="0"/>
                        </a:rPr>
                        <a:t>Quiz 4 (chapter 5)</a:t>
                      </a:r>
                    </a:p>
                  </a:txBody>
                  <a:tcPr marL="68580" marR="68580" marT="0" marB="0"/>
                </a:tc>
                <a:extLst>
                  <a:ext uri="{0D108BD9-81ED-4DB2-BD59-A6C34878D82A}">
                    <a16:rowId xmlns:a16="http://schemas.microsoft.com/office/drawing/2014/main" val="1428193458"/>
                  </a:ext>
                </a:extLst>
              </a:tr>
              <a:tr h="1151185">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7 Feb. 21 &amp; 23</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Privacy and Government</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Quinn, Chapter 6</a:t>
                      </a:r>
                    </a:p>
                  </a:txBody>
                  <a:tcPr marL="68580" marR="68580" marT="0" marB="0"/>
                </a:tc>
                <a:tc>
                  <a:txBody>
                    <a:bodyPr/>
                    <a:lstStyle/>
                    <a:p>
                      <a:pPr>
                        <a:lnSpc>
                          <a:spcPct val="107000"/>
                        </a:lnSpc>
                        <a:spcAft>
                          <a:spcPts val="0"/>
                        </a:spcAft>
                      </a:pPr>
                      <a:r>
                        <a:rPr lang="en-CA" sz="2500" dirty="0">
                          <a:effectLst/>
                          <a:latin typeface="Calibri" panose="020F0502020204030204" pitchFamily="34" charset="0"/>
                          <a:ea typeface="Calibri" panose="020F0502020204030204" pitchFamily="34" charset="0"/>
                          <a:cs typeface="Times New Roman" panose="02020603050405020304" pitchFamily="18" charset="0"/>
                        </a:rPr>
                        <a:t>IT and Me assignment due Feb. 21 &amp; Quiz 5 (chapter 6)</a:t>
                      </a:r>
                    </a:p>
                  </a:txBody>
                  <a:tcPr marL="68580" marR="68580" marT="0" marB="0"/>
                </a:tc>
                <a:extLst>
                  <a:ext uri="{0D108BD9-81ED-4DB2-BD59-A6C34878D82A}">
                    <a16:rowId xmlns:a16="http://schemas.microsoft.com/office/drawing/2014/main" val="1478984114"/>
                  </a:ext>
                </a:extLst>
              </a:tr>
              <a:tr h="1151185">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Feb. 25-Mar. 1</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Study Week</a:t>
                      </a:r>
                    </a:p>
                  </a:txBody>
                  <a:tcPr marL="68580" marR="68580" marT="0" marB="0"/>
                </a:tc>
                <a:tc>
                  <a:txBody>
                    <a:bodyPr/>
                    <a:lstStyle/>
                    <a:p>
                      <a:pPr>
                        <a:lnSpc>
                          <a:spcPct val="107000"/>
                        </a:lnSpc>
                        <a:spcAft>
                          <a:spcPts val="0"/>
                        </a:spcAft>
                      </a:pPr>
                      <a:r>
                        <a:rPr lang="en-CA" sz="25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a:lnSpc>
                          <a:spcPct val="107000"/>
                        </a:lnSpc>
                        <a:spcAft>
                          <a:spcPts val="0"/>
                        </a:spcAft>
                      </a:pPr>
                      <a:r>
                        <a:rPr lang="en-CA" sz="25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1219040393"/>
                  </a:ext>
                </a:extLst>
              </a:tr>
            </a:tbl>
          </a:graphicData>
        </a:graphic>
      </p:graphicFrame>
    </p:spTree>
    <p:extLst>
      <p:ext uri="{BB962C8B-B14F-4D97-AF65-F5344CB8AC3E}">
        <p14:creationId xmlns:p14="http://schemas.microsoft.com/office/powerpoint/2010/main" val="3036891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1540</Words>
  <Application>Microsoft Office PowerPoint</Application>
  <PresentationFormat>Widescreen</PresentationFormat>
  <Paragraphs>178</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Law, Ethics, and Social Responsibility BTE 620</vt:lpstr>
      <vt:lpstr>Agenda</vt:lpstr>
      <vt:lpstr>Professor Xavier Scott</vt:lpstr>
      <vt:lpstr>Introduction Cards</vt:lpstr>
      <vt:lpstr>Class Policies</vt:lpstr>
      <vt:lpstr>Textbook</vt:lpstr>
      <vt:lpstr>Evaluation</vt:lpstr>
      <vt:lpstr>TENTATIVE (Not Final) Weekly Schedule 1-4</vt:lpstr>
      <vt:lpstr>TENTATIVE (Not Final) Weekly Schedule 5-7</vt:lpstr>
      <vt:lpstr>TENTATIVE (Not Final) Weekly Schedule 8-11</vt:lpstr>
      <vt:lpstr>TENTATIVE (Not Final) Weekly Schedule 12-14</vt:lpstr>
      <vt:lpstr>Seneca Policy on Academic honesty</vt:lpstr>
      <vt:lpstr>Ethical Issues</vt:lpstr>
      <vt:lpstr>Goal: Don’t end up on the news apologizing.</vt:lpstr>
      <vt:lpstr>Tech Companies</vt:lpstr>
      <vt:lpstr>Tech and the Economy</vt:lpstr>
      <vt:lpstr>Internet Piracy</vt:lpstr>
      <vt:lpstr>Digital Disruption</vt:lpstr>
      <vt:lpstr>Screen Addiction</vt:lpstr>
      <vt:lpstr>Online Harassment</vt:lpstr>
      <vt:lpstr>Social Media and Fake News</vt:lpstr>
      <vt:lpstr>Social Costs of Fake News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Xav S</dc:creator>
  <cp:lastModifiedBy>Xav S</cp:lastModifiedBy>
  <cp:revision>15</cp:revision>
  <dcterms:created xsi:type="dcterms:W3CDTF">2018-12-30T14:51:26Z</dcterms:created>
  <dcterms:modified xsi:type="dcterms:W3CDTF">2019-01-08T19:45:48Z</dcterms:modified>
</cp:coreProperties>
</file>