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7" r:id="rId3"/>
    <p:sldId id="271" r:id="rId4"/>
    <p:sldId id="278" r:id="rId5"/>
    <p:sldId id="277" r:id="rId6"/>
    <p:sldId id="274" r:id="rId7"/>
    <p:sldId id="275" r:id="rId8"/>
    <p:sldId id="279" r:id="rId9"/>
    <p:sldId id="263" r:id="rId10"/>
    <p:sldId id="265" r:id="rId11"/>
    <p:sldId id="261" r:id="rId12"/>
    <p:sldId id="266" r:id="rId13"/>
    <p:sldId id="258" r:id="rId14"/>
    <p:sldId id="259" r:id="rId15"/>
    <p:sldId id="260" r:id="rId16"/>
    <p:sldId id="280" r:id="rId17"/>
    <p:sldId id="262" r:id="rId18"/>
    <p:sldId id="264" r:id="rId19"/>
    <p:sldId id="268" r:id="rId20"/>
    <p:sldId id="269"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EC6EC-8D04-4BCF-B1D2-D1AA582B9A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5C206FF-4048-488A-8890-A9D1AC82AA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EA32A30-D325-4099-B9E0-86E460ACBABB}"/>
              </a:ext>
            </a:extLst>
          </p:cNvPr>
          <p:cNvSpPr>
            <a:spLocks noGrp="1"/>
          </p:cNvSpPr>
          <p:nvPr>
            <p:ph type="dt" sz="half" idx="10"/>
          </p:nvPr>
        </p:nvSpPr>
        <p:spPr/>
        <p:txBody>
          <a:bodyPr/>
          <a:lstStyle/>
          <a:p>
            <a:fld id="{5621ED05-88AB-4E95-9C51-902C04D2B502}" type="datetimeFigureOut">
              <a:rPr lang="en-CA" smtClean="0"/>
              <a:t>2019-04-10</a:t>
            </a:fld>
            <a:endParaRPr lang="en-CA"/>
          </a:p>
        </p:txBody>
      </p:sp>
      <p:sp>
        <p:nvSpPr>
          <p:cNvPr id="5" name="Footer Placeholder 4">
            <a:extLst>
              <a:ext uri="{FF2B5EF4-FFF2-40B4-BE49-F238E27FC236}">
                <a16:creationId xmlns:a16="http://schemas.microsoft.com/office/drawing/2014/main" id="{84139FE5-4DF8-4E71-B199-DD222E69062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579BC89-FE58-4C20-80DA-F66668F1F36E}"/>
              </a:ext>
            </a:extLst>
          </p:cNvPr>
          <p:cNvSpPr>
            <a:spLocks noGrp="1"/>
          </p:cNvSpPr>
          <p:nvPr>
            <p:ph type="sldNum" sz="quarter" idx="12"/>
          </p:nvPr>
        </p:nvSpPr>
        <p:spPr/>
        <p:txBody>
          <a:bodyPr/>
          <a:lstStyle/>
          <a:p>
            <a:fld id="{C6AEF540-DF0E-4002-9BA9-5F22E5BED366}" type="slidenum">
              <a:rPr lang="en-CA" smtClean="0"/>
              <a:t>‹#›</a:t>
            </a:fld>
            <a:endParaRPr lang="en-CA"/>
          </a:p>
        </p:txBody>
      </p:sp>
    </p:spTree>
    <p:extLst>
      <p:ext uri="{BB962C8B-B14F-4D97-AF65-F5344CB8AC3E}">
        <p14:creationId xmlns:p14="http://schemas.microsoft.com/office/powerpoint/2010/main" val="1468800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57CFF-98F2-4E67-9E50-BA545157A44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6BA9FF3-9DBE-4D9A-9F71-F8DF06A348F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43767AD-DF42-498C-BB38-02796D7BFBE2}"/>
              </a:ext>
            </a:extLst>
          </p:cNvPr>
          <p:cNvSpPr>
            <a:spLocks noGrp="1"/>
          </p:cNvSpPr>
          <p:nvPr>
            <p:ph type="dt" sz="half" idx="10"/>
          </p:nvPr>
        </p:nvSpPr>
        <p:spPr/>
        <p:txBody>
          <a:bodyPr/>
          <a:lstStyle/>
          <a:p>
            <a:fld id="{5621ED05-88AB-4E95-9C51-902C04D2B502}" type="datetimeFigureOut">
              <a:rPr lang="en-CA" smtClean="0"/>
              <a:t>2019-04-10</a:t>
            </a:fld>
            <a:endParaRPr lang="en-CA"/>
          </a:p>
        </p:txBody>
      </p:sp>
      <p:sp>
        <p:nvSpPr>
          <p:cNvPr id="5" name="Footer Placeholder 4">
            <a:extLst>
              <a:ext uri="{FF2B5EF4-FFF2-40B4-BE49-F238E27FC236}">
                <a16:creationId xmlns:a16="http://schemas.microsoft.com/office/drawing/2014/main" id="{3A11D939-7218-4513-AA48-D98A24A8953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CE86329-AF18-4C45-99DF-9EB8441443BF}"/>
              </a:ext>
            </a:extLst>
          </p:cNvPr>
          <p:cNvSpPr>
            <a:spLocks noGrp="1"/>
          </p:cNvSpPr>
          <p:nvPr>
            <p:ph type="sldNum" sz="quarter" idx="12"/>
          </p:nvPr>
        </p:nvSpPr>
        <p:spPr/>
        <p:txBody>
          <a:bodyPr/>
          <a:lstStyle/>
          <a:p>
            <a:fld id="{C6AEF540-DF0E-4002-9BA9-5F22E5BED366}" type="slidenum">
              <a:rPr lang="en-CA" smtClean="0"/>
              <a:t>‹#›</a:t>
            </a:fld>
            <a:endParaRPr lang="en-CA"/>
          </a:p>
        </p:txBody>
      </p:sp>
    </p:spTree>
    <p:extLst>
      <p:ext uri="{BB962C8B-B14F-4D97-AF65-F5344CB8AC3E}">
        <p14:creationId xmlns:p14="http://schemas.microsoft.com/office/powerpoint/2010/main" val="2968876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7AA452-F564-45CB-BE0D-21E911A42A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E51E8B9-4F05-4EB4-973C-4BDB3CAB63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561AD57-580B-4D17-9FE6-BA1EBDE76FF4}"/>
              </a:ext>
            </a:extLst>
          </p:cNvPr>
          <p:cNvSpPr>
            <a:spLocks noGrp="1"/>
          </p:cNvSpPr>
          <p:nvPr>
            <p:ph type="dt" sz="half" idx="10"/>
          </p:nvPr>
        </p:nvSpPr>
        <p:spPr/>
        <p:txBody>
          <a:bodyPr/>
          <a:lstStyle/>
          <a:p>
            <a:fld id="{5621ED05-88AB-4E95-9C51-902C04D2B502}" type="datetimeFigureOut">
              <a:rPr lang="en-CA" smtClean="0"/>
              <a:t>2019-04-10</a:t>
            </a:fld>
            <a:endParaRPr lang="en-CA"/>
          </a:p>
        </p:txBody>
      </p:sp>
      <p:sp>
        <p:nvSpPr>
          <p:cNvPr id="5" name="Footer Placeholder 4">
            <a:extLst>
              <a:ext uri="{FF2B5EF4-FFF2-40B4-BE49-F238E27FC236}">
                <a16:creationId xmlns:a16="http://schemas.microsoft.com/office/drawing/2014/main" id="{2C204093-7975-4CBA-BFB4-3D61E0DC5CE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B330C03-E081-487A-91FB-BAAE290DBFCA}"/>
              </a:ext>
            </a:extLst>
          </p:cNvPr>
          <p:cNvSpPr>
            <a:spLocks noGrp="1"/>
          </p:cNvSpPr>
          <p:nvPr>
            <p:ph type="sldNum" sz="quarter" idx="12"/>
          </p:nvPr>
        </p:nvSpPr>
        <p:spPr/>
        <p:txBody>
          <a:bodyPr/>
          <a:lstStyle/>
          <a:p>
            <a:fld id="{C6AEF540-DF0E-4002-9BA9-5F22E5BED366}" type="slidenum">
              <a:rPr lang="en-CA" smtClean="0"/>
              <a:t>‹#›</a:t>
            </a:fld>
            <a:endParaRPr lang="en-CA"/>
          </a:p>
        </p:txBody>
      </p:sp>
    </p:spTree>
    <p:extLst>
      <p:ext uri="{BB962C8B-B14F-4D97-AF65-F5344CB8AC3E}">
        <p14:creationId xmlns:p14="http://schemas.microsoft.com/office/powerpoint/2010/main" val="3755483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99CD0-253F-4B5A-B140-D114DBBB14A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4C45055-2CD9-4179-AA9C-D4CC60F6A0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6A9700-F197-42B2-871B-BA3FB3CEB9BA}"/>
              </a:ext>
            </a:extLst>
          </p:cNvPr>
          <p:cNvSpPr>
            <a:spLocks noGrp="1"/>
          </p:cNvSpPr>
          <p:nvPr>
            <p:ph type="dt" sz="half" idx="10"/>
          </p:nvPr>
        </p:nvSpPr>
        <p:spPr/>
        <p:txBody>
          <a:bodyPr/>
          <a:lstStyle/>
          <a:p>
            <a:fld id="{5621ED05-88AB-4E95-9C51-902C04D2B502}" type="datetimeFigureOut">
              <a:rPr lang="en-CA" smtClean="0"/>
              <a:t>2019-04-10</a:t>
            </a:fld>
            <a:endParaRPr lang="en-CA"/>
          </a:p>
        </p:txBody>
      </p:sp>
      <p:sp>
        <p:nvSpPr>
          <p:cNvPr id="5" name="Footer Placeholder 4">
            <a:extLst>
              <a:ext uri="{FF2B5EF4-FFF2-40B4-BE49-F238E27FC236}">
                <a16:creationId xmlns:a16="http://schemas.microsoft.com/office/drawing/2014/main" id="{91DEC94A-FD40-4C86-90BA-200D6EDA4E1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8A9A74A-46DF-425A-9083-A3A98861D281}"/>
              </a:ext>
            </a:extLst>
          </p:cNvPr>
          <p:cNvSpPr>
            <a:spLocks noGrp="1"/>
          </p:cNvSpPr>
          <p:nvPr>
            <p:ph type="sldNum" sz="quarter" idx="12"/>
          </p:nvPr>
        </p:nvSpPr>
        <p:spPr/>
        <p:txBody>
          <a:bodyPr/>
          <a:lstStyle/>
          <a:p>
            <a:fld id="{C6AEF540-DF0E-4002-9BA9-5F22E5BED366}" type="slidenum">
              <a:rPr lang="en-CA" smtClean="0"/>
              <a:t>‹#›</a:t>
            </a:fld>
            <a:endParaRPr lang="en-CA"/>
          </a:p>
        </p:txBody>
      </p:sp>
    </p:spTree>
    <p:extLst>
      <p:ext uri="{BB962C8B-B14F-4D97-AF65-F5344CB8AC3E}">
        <p14:creationId xmlns:p14="http://schemas.microsoft.com/office/powerpoint/2010/main" val="779313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B6A01-9508-4481-8237-5B6D3648E7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A87F11F-2978-4C50-A308-C12B38DAEF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D15C132-967F-49D9-952D-5EFB64CA2EC2}"/>
              </a:ext>
            </a:extLst>
          </p:cNvPr>
          <p:cNvSpPr>
            <a:spLocks noGrp="1"/>
          </p:cNvSpPr>
          <p:nvPr>
            <p:ph type="dt" sz="half" idx="10"/>
          </p:nvPr>
        </p:nvSpPr>
        <p:spPr/>
        <p:txBody>
          <a:bodyPr/>
          <a:lstStyle/>
          <a:p>
            <a:fld id="{5621ED05-88AB-4E95-9C51-902C04D2B502}" type="datetimeFigureOut">
              <a:rPr lang="en-CA" smtClean="0"/>
              <a:t>2019-04-10</a:t>
            </a:fld>
            <a:endParaRPr lang="en-CA"/>
          </a:p>
        </p:txBody>
      </p:sp>
      <p:sp>
        <p:nvSpPr>
          <p:cNvPr id="5" name="Footer Placeholder 4">
            <a:extLst>
              <a:ext uri="{FF2B5EF4-FFF2-40B4-BE49-F238E27FC236}">
                <a16:creationId xmlns:a16="http://schemas.microsoft.com/office/drawing/2014/main" id="{0A0E8068-A0A1-41A2-B45B-5061AD58E8B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9303D4E-C661-4E3C-BDAC-D7A4237F728C}"/>
              </a:ext>
            </a:extLst>
          </p:cNvPr>
          <p:cNvSpPr>
            <a:spLocks noGrp="1"/>
          </p:cNvSpPr>
          <p:nvPr>
            <p:ph type="sldNum" sz="quarter" idx="12"/>
          </p:nvPr>
        </p:nvSpPr>
        <p:spPr/>
        <p:txBody>
          <a:bodyPr/>
          <a:lstStyle/>
          <a:p>
            <a:fld id="{C6AEF540-DF0E-4002-9BA9-5F22E5BED366}" type="slidenum">
              <a:rPr lang="en-CA" smtClean="0"/>
              <a:t>‹#›</a:t>
            </a:fld>
            <a:endParaRPr lang="en-CA"/>
          </a:p>
        </p:txBody>
      </p:sp>
    </p:spTree>
    <p:extLst>
      <p:ext uri="{BB962C8B-B14F-4D97-AF65-F5344CB8AC3E}">
        <p14:creationId xmlns:p14="http://schemas.microsoft.com/office/powerpoint/2010/main" val="1946977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25361-76E1-4960-B094-62207CAEDDE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4A2BB7B-DE72-4635-8BB3-188F868C405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A59DCDB-112D-480B-9094-91595D5FBB3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52B67DC5-9C01-433D-B6EE-C5A0B661B78E}"/>
              </a:ext>
            </a:extLst>
          </p:cNvPr>
          <p:cNvSpPr>
            <a:spLocks noGrp="1"/>
          </p:cNvSpPr>
          <p:nvPr>
            <p:ph type="dt" sz="half" idx="10"/>
          </p:nvPr>
        </p:nvSpPr>
        <p:spPr/>
        <p:txBody>
          <a:bodyPr/>
          <a:lstStyle/>
          <a:p>
            <a:fld id="{5621ED05-88AB-4E95-9C51-902C04D2B502}" type="datetimeFigureOut">
              <a:rPr lang="en-CA" smtClean="0"/>
              <a:t>2019-04-10</a:t>
            </a:fld>
            <a:endParaRPr lang="en-CA"/>
          </a:p>
        </p:txBody>
      </p:sp>
      <p:sp>
        <p:nvSpPr>
          <p:cNvPr id="6" name="Footer Placeholder 5">
            <a:extLst>
              <a:ext uri="{FF2B5EF4-FFF2-40B4-BE49-F238E27FC236}">
                <a16:creationId xmlns:a16="http://schemas.microsoft.com/office/drawing/2014/main" id="{1BF6FD38-93CE-4FF9-B806-1C60677C64F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7750B4F-89D2-4312-8E53-BF1D250BE92C}"/>
              </a:ext>
            </a:extLst>
          </p:cNvPr>
          <p:cNvSpPr>
            <a:spLocks noGrp="1"/>
          </p:cNvSpPr>
          <p:nvPr>
            <p:ph type="sldNum" sz="quarter" idx="12"/>
          </p:nvPr>
        </p:nvSpPr>
        <p:spPr/>
        <p:txBody>
          <a:bodyPr/>
          <a:lstStyle/>
          <a:p>
            <a:fld id="{C6AEF540-DF0E-4002-9BA9-5F22E5BED366}" type="slidenum">
              <a:rPr lang="en-CA" smtClean="0"/>
              <a:t>‹#›</a:t>
            </a:fld>
            <a:endParaRPr lang="en-CA"/>
          </a:p>
        </p:txBody>
      </p:sp>
    </p:spTree>
    <p:extLst>
      <p:ext uri="{BB962C8B-B14F-4D97-AF65-F5344CB8AC3E}">
        <p14:creationId xmlns:p14="http://schemas.microsoft.com/office/powerpoint/2010/main" val="1833548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67838-B60E-4AA3-9FB0-63CD3A38A32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DDDB860-6F20-4347-9654-A192FB1295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B25DC30-9860-4754-ACCE-B23305AA72F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620E410-9333-406C-A289-EF01C22ED3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E3E51E6-D1CC-4792-8CA8-FA522BF8194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732DFA4-EFE7-4E58-9E64-1517665F4176}"/>
              </a:ext>
            </a:extLst>
          </p:cNvPr>
          <p:cNvSpPr>
            <a:spLocks noGrp="1"/>
          </p:cNvSpPr>
          <p:nvPr>
            <p:ph type="dt" sz="half" idx="10"/>
          </p:nvPr>
        </p:nvSpPr>
        <p:spPr/>
        <p:txBody>
          <a:bodyPr/>
          <a:lstStyle/>
          <a:p>
            <a:fld id="{5621ED05-88AB-4E95-9C51-902C04D2B502}" type="datetimeFigureOut">
              <a:rPr lang="en-CA" smtClean="0"/>
              <a:t>2019-04-10</a:t>
            </a:fld>
            <a:endParaRPr lang="en-CA"/>
          </a:p>
        </p:txBody>
      </p:sp>
      <p:sp>
        <p:nvSpPr>
          <p:cNvPr id="8" name="Footer Placeholder 7">
            <a:extLst>
              <a:ext uri="{FF2B5EF4-FFF2-40B4-BE49-F238E27FC236}">
                <a16:creationId xmlns:a16="http://schemas.microsoft.com/office/drawing/2014/main" id="{DBEF9E99-52AD-45D1-9985-79E75B03A42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D34752F2-CCE2-4A28-8AED-CFFABE9D0640}"/>
              </a:ext>
            </a:extLst>
          </p:cNvPr>
          <p:cNvSpPr>
            <a:spLocks noGrp="1"/>
          </p:cNvSpPr>
          <p:nvPr>
            <p:ph type="sldNum" sz="quarter" idx="12"/>
          </p:nvPr>
        </p:nvSpPr>
        <p:spPr/>
        <p:txBody>
          <a:bodyPr/>
          <a:lstStyle/>
          <a:p>
            <a:fld id="{C6AEF540-DF0E-4002-9BA9-5F22E5BED366}" type="slidenum">
              <a:rPr lang="en-CA" smtClean="0"/>
              <a:t>‹#›</a:t>
            </a:fld>
            <a:endParaRPr lang="en-CA"/>
          </a:p>
        </p:txBody>
      </p:sp>
    </p:spTree>
    <p:extLst>
      <p:ext uri="{BB962C8B-B14F-4D97-AF65-F5344CB8AC3E}">
        <p14:creationId xmlns:p14="http://schemas.microsoft.com/office/powerpoint/2010/main" val="3453360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715E-7454-4CCF-9647-A46AE490137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D4BAD8C-5AA0-4FFA-8108-6C58916EA748}"/>
              </a:ext>
            </a:extLst>
          </p:cNvPr>
          <p:cNvSpPr>
            <a:spLocks noGrp="1"/>
          </p:cNvSpPr>
          <p:nvPr>
            <p:ph type="dt" sz="half" idx="10"/>
          </p:nvPr>
        </p:nvSpPr>
        <p:spPr/>
        <p:txBody>
          <a:bodyPr/>
          <a:lstStyle/>
          <a:p>
            <a:fld id="{5621ED05-88AB-4E95-9C51-902C04D2B502}" type="datetimeFigureOut">
              <a:rPr lang="en-CA" smtClean="0"/>
              <a:t>2019-04-10</a:t>
            </a:fld>
            <a:endParaRPr lang="en-CA"/>
          </a:p>
        </p:txBody>
      </p:sp>
      <p:sp>
        <p:nvSpPr>
          <p:cNvPr id="4" name="Footer Placeholder 3">
            <a:extLst>
              <a:ext uri="{FF2B5EF4-FFF2-40B4-BE49-F238E27FC236}">
                <a16:creationId xmlns:a16="http://schemas.microsoft.com/office/drawing/2014/main" id="{92C04401-6E4F-46A5-BD96-714D4699C4D4}"/>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B3DBC06B-56A2-4F0E-A9A8-2E71A1E522D8}"/>
              </a:ext>
            </a:extLst>
          </p:cNvPr>
          <p:cNvSpPr>
            <a:spLocks noGrp="1"/>
          </p:cNvSpPr>
          <p:nvPr>
            <p:ph type="sldNum" sz="quarter" idx="12"/>
          </p:nvPr>
        </p:nvSpPr>
        <p:spPr/>
        <p:txBody>
          <a:bodyPr/>
          <a:lstStyle/>
          <a:p>
            <a:fld id="{C6AEF540-DF0E-4002-9BA9-5F22E5BED366}" type="slidenum">
              <a:rPr lang="en-CA" smtClean="0"/>
              <a:t>‹#›</a:t>
            </a:fld>
            <a:endParaRPr lang="en-CA"/>
          </a:p>
        </p:txBody>
      </p:sp>
    </p:spTree>
    <p:extLst>
      <p:ext uri="{BB962C8B-B14F-4D97-AF65-F5344CB8AC3E}">
        <p14:creationId xmlns:p14="http://schemas.microsoft.com/office/powerpoint/2010/main" val="2219754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D59A16-92E4-4D63-90AF-4D2A14560170}"/>
              </a:ext>
            </a:extLst>
          </p:cNvPr>
          <p:cNvSpPr>
            <a:spLocks noGrp="1"/>
          </p:cNvSpPr>
          <p:nvPr>
            <p:ph type="dt" sz="half" idx="10"/>
          </p:nvPr>
        </p:nvSpPr>
        <p:spPr/>
        <p:txBody>
          <a:bodyPr/>
          <a:lstStyle/>
          <a:p>
            <a:fld id="{5621ED05-88AB-4E95-9C51-902C04D2B502}" type="datetimeFigureOut">
              <a:rPr lang="en-CA" smtClean="0"/>
              <a:t>2019-04-10</a:t>
            </a:fld>
            <a:endParaRPr lang="en-CA"/>
          </a:p>
        </p:txBody>
      </p:sp>
      <p:sp>
        <p:nvSpPr>
          <p:cNvPr id="3" name="Footer Placeholder 2">
            <a:extLst>
              <a:ext uri="{FF2B5EF4-FFF2-40B4-BE49-F238E27FC236}">
                <a16:creationId xmlns:a16="http://schemas.microsoft.com/office/drawing/2014/main" id="{E2DB311E-3E8D-4CD3-AFA8-6FAED418E007}"/>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A968704-1206-4E1E-9775-8DAD89417C4A}"/>
              </a:ext>
            </a:extLst>
          </p:cNvPr>
          <p:cNvSpPr>
            <a:spLocks noGrp="1"/>
          </p:cNvSpPr>
          <p:nvPr>
            <p:ph type="sldNum" sz="quarter" idx="12"/>
          </p:nvPr>
        </p:nvSpPr>
        <p:spPr/>
        <p:txBody>
          <a:bodyPr/>
          <a:lstStyle/>
          <a:p>
            <a:fld id="{C6AEF540-DF0E-4002-9BA9-5F22E5BED366}" type="slidenum">
              <a:rPr lang="en-CA" smtClean="0"/>
              <a:t>‹#›</a:t>
            </a:fld>
            <a:endParaRPr lang="en-CA"/>
          </a:p>
        </p:txBody>
      </p:sp>
    </p:spTree>
    <p:extLst>
      <p:ext uri="{BB962C8B-B14F-4D97-AF65-F5344CB8AC3E}">
        <p14:creationId xmlns:p14="http://schemas.microsoft.com/office/powerpoint/2010/main" val="176352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8174A-3626-4228-92AB-5D31EBF549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ECC91952-E161-4D94-9A06-1BF1298CAC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0BBCC884-125A-46ED-9DFD-EBCF2E05C7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C24C0FC-729C-4711-8CF1-6C3DCB1C29F8}"/>
              </a:ext>
            </a:extLst>
          </p:cNvPr>
          <p:cNvSpPr>
            <a:spLocks noGrp="1"/>
          </p:cNvSpPr>
          <p:nvPr>
            <p:ph type="dt" sz="half" idx="10"/>
          </p:nvPr>
        </p:nvSpPr>
        <p:spPr/>
        <p:txBody>
          <a:bodyPr/>
          <a:lstStyle/>
          <a:p>
            <a:fld id="{5621ED05-88AB-4E95-9C51-902C04D2B502}" type="datetimeFigureOut">
              <a:rPr lang="en-CA" smtClean="0"/>
              <a:t>2019-04-10</a:t>
            </a:fld>
            <a:endParaRPr lang="en-CA"/>
          </a:p>
        </p:txBody>
      </p:sp>
      <p:sp>
        <p:nvSpPr>
          <p:cNvPr id="6" name="Footer Placeholder 5">
            <a:extLst>
              <a:ext uri="{FF2B5EF4-FFF2-40B4-BE49-F238E27FC236}">
                <a16:creationId xmlns:a16="http://schemas.microsoft.com/office/drawing/2014/main" id="{FBE992C7-63B1-45F9-B71F-5112874F563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E81365C-F23C-4828-9E6B-55627B8DEA37}"/>
              </a:ext>
            </a:extLst>
          </p:cNvPr>
          <p:cNvSpPr>
            <a:spLocks noGrp="1"/>
          </p:cNvSpPr>
          <p:nvPr>
            <p:ph type="sldNum" sz="quarter" idx="12"/>
          </p:nvPr>
        </p:nvSpPr>
        <p:spPr/>
        <p:txBody>
          <a:bodyPr/>
          <a:lstStyle/>
          <a:p>
            <a:fld id="{C6AEF540-DF0E-4002-9BA9-5F22E5BED366}" type="slidenum">
              <a:rPr lang="en-CA" smtClean="0"/>
              <a:t>‹#›</a:t>
            </a:fld>
            <a:endParaRPr lang="en-CA"/>
          </a:p>
        </p:txBody>
      </p:sp>
    </p:spTree>
    <p:extLst>
      <p:ext uri="{BB962C8B-B14F-4D97-AF65-F5344CB8AC3E}">
        <p14:creationId xmlns:p14="http://schemas.microsoft.com/office/powerpoint/2010/main" val="3609749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06F51-FA32-4DC0-BE11-BA7EB72A86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562B9DB-B33F-4354-815B-D298507897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B138FDC-2F3D-4CA4-92BD-9684662AA7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61EFDD1-B34D-48A5-BC7B-FA858E10FE96}"/>
              </a:ext>
            </a:extLst>
          </p:cNvPr>
          <p:cNvSpPr>
            <a:spLocks noGrp="1"/>
          </p:cNvSpPr>
          <p:nvPr>
            <p:ph type="dt" sz="half" idx="10"/>
          </p:nvPr>
        </p:nvSpPr>
        <p:spPr/>
        <p:txBody>
          <a:bodyPr/>
          <a:lstStyle/>
          <a:p>
            <a:fld id="{5621ED05-88AB-4E95-9C51-902C04D2B502}" type="datetimeFigureOut">
              <a:rPr lang="en-CA" smtClean="0"/>
              <a:t>2019-04-10</a:t>
            </a:fld>
            <a:endParaRPr lang="en-CA"/>
          </a:p>
        </p:txBody>
      </p:sp>
      <p:sp>
        <p:nvSpPr>
          <p:cNvPr id="6" name="Footer Placeholder 5">
            <a:extLst>
              <a:ext uri="{FF2B5EF4-FFF2-40B4-BE49-F238E27FC236}">
                <a16:creationId xmlns:a16="http://schemas.microsoft.com/office/drawing/2014/main" id="{6FCA93FC-2766-4BED-845C-82992888916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88AC605-E2A0-4F28-B16A-AF6911D24B4C}"/>
              </a:ext>
            </a:extLst>
          </p:cNvPr>
          <p:cNvSpPr>
            <a:spLocks noGrp="1"/>
          </p:cNvSpPr>
          <p:nvPr>
            <p:ph type="sldNum" sz="quarter" idx="12"/>
          </p:nvPr>
        </p:nvSpPr>
        <p:spPr/>
        <p:txBody>
          <a:bodyPr/>
          <a:lstStyle/>
          <a:p>
            <a:fld id="{C6AEF540-DF0E-4002-9BA9-5F22E5BED366}" type="slidenum">
              <a:rPr lang="en-CA" smtClean="0"/>
              <a:t>‹#›</a:t>
            </a:fld>
            <a:endParaRPr lang="en-CA"/>
          </a:p>
        </p:txBody>
      </p:sp>
    </p:spTree>
    <p:extLst>
      <p:ext uri="{BB962C8B-B14F-4D97-AF65-F5344CB8AC3E}">
        <p14:creationId xmlns:p14="http://schemas.microsoft.com/office/powerpoint/2010/main" val="17928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13CC70-3B48-4EB0-AED6-E89593FEAE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C1B46EA-EABE-4349-AE6A-834AB4B0C1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D699EF2-3AB5-4ABA-86A9-B1C3305B8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21ED05-88AB-4E95-9C51-902C04D2B502}" type="datetimeFigureOut">
              <a:rPr lang="en-CA" smtClean="0"/>
              <a:t>2019-04-10</a:t>
            </a:fld>
            <a:endParaRPr lang="en-CA"/>
          </a:p>
        </p:txBody>
      </p:sp>
      <p:sp>
        <p:nvSpPr>
          <p:cNvPr id="5" name="Footer Placeholder 4">
            <a:extLst>
              <a:ext uri="{FF2B5EF4-FFF2-40B4-BE49-F238E27FC236}">
                <a16:creationId xmlns:a16="http://schemas.microsoft.com/office/drawing/2014/main" id="{5AACCB5F-464D-4979-946C-A37D851EA6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F547DB81-C0FE-4F77-A75D-DE9F7A54D0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AEF540-DF0E-4002-9BA9-5F22E5BED366}" type="slidenum">
              <a:rPr lang="en-CA" smtClean="0"/>
              <a:t>‹#›</a:t>
            </a:fld>
            <a:endParaRPr lang="en-CA"/>
          </a:p>
        </p:txBody>
      </p:sp>
    </p:spTree>
    <p:extLst>
      <p:ext uri="{BB962C8B-B14F-4D97-AF65-F5344CB8AC3E}">
        <p14:creationId xmlns:p14="http://schemas.microsoft.com/office/powerpoint/2010/main" val="1193066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34LGPIXvU5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324AD-A18D-45CC-B8A7-EF41FFEBE38E}"/>
              </a:ext>
            </a:extLst>
          </p:cNvPr>
          <p:cNvSpPr>
            <a:spLocks noGrp="1"/>
          </p:cNvSpPr>
          <p:nvPr>
            <p:ph type="title"/>
          </p:nvPr>
        </p:nvSpPr>
        <p:spPr/>
        <p:txBody>
          <a:bodyPr/>
          <a:lstStyle/>
          <a:p>
            <a:pPr algn="ctr"/>
            <a:r>
              <a:rPr lang="en-CA" dirty="0"/>
              <a:t>Fake News</a:t>
            </a:r>
          </a:p>
        </p:txBody>
      </p:sp>
      <p:pic>
        <p:nvPicPr>
          <p:cNvPr id="1026" name="Picture 2" descr="Image result for fake news">
            <a:extLst>
              <a:ext uri="{FF2B5EF4-FFF2-40B4-BE49-F238E27FC236}">
                <a16:creationId xmlns:a16="http://schemas.microsoft.com/office/drawing/2014/main" id="{5B336F12-B482-4D7F-A409-C7CB2E4FD89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7637" y="1825624"/>
            <a:ext cx="7893921" cy="503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7797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24D4F-9835-4FD3-B3AC-38D44B740BD3}"/>
              </a:ext>
            </a:extLst>
          </p:cNvPr>
          <p:cNvSpPr>
            <a:spLocks noGrp="1"/>
          </p:cNvSpPr>
          <p:nvPr>
            <p:ph type="title"/>
          </p:nvPr>
        </p:nvSpPr>
        <p:spPr/>
        <p:txBody>
          <a:bodyPr/>
          <a:lstStyle/>
          <a:p>
            <a:r>
              <a:rPr lang="en-CA" dirty="0"/>
              <a:t>Social Costs of Fake News</a:t>
            </a:r>
          </a:p>
        </p:txBody>
      </p:sp>
      <p:sp>
        <p:nvSpPr>
          <p:cNvPr id="4" name="Text Placeholder 3">
            <a:extLst>
              <a:ext uri="{FF2B5EF4-FFF2-40B4-BE49-F238E27FC236}">
                <a16:creationId xmlns:a16="http://schemas.microsoft.com/office/drawing/2014/main" id="{CC15A26C-2F5D-4338-BA60-9546475D0065}"/>
              </a:ext>
            </a:extLst>
          </p:cNvPr>
          <p:cNvSpPr>
            <a:spLocks noGrp="1"/>
          </p:cNvSpPr>
          <p:nvPr>
            <p:ph type="body" sz="half" idx="2"/>
          </p:nvPr>
        </p:nvSpPr>
        <p:spPr>
          <a:xfrm>
            <a:off x="0" y="2057400"/>
            <a:ext cx="4411979" cy="4800600"/>
          </a:xfrm>
        </p:spPr>
        <p:txBody>
          <a:bodyPr>
            <a:normAutofit/>
          </a:bodyPr>
          <a:lstStyle/>
          <a:p>
            <a:pPr marL="342900" indent="-342900">
              <a:buAutoNum type="arabicPeriod"/>
            </a:pPr>
            <a:r>
              <a:rPr lang="en-CA" sz="2200" dirty="0"/>
              <a:t>Consumers who mistake fake news for real news have less accurate beliefs.</a:t>
            </a:r>
          </a:p>
          <a:p>
            <a:pPr marL="342900" indent="-342900">
              <a:buAutoNum type="arabicPeriod"/>
            </a:pPr>
            <a:r>
              <a:rPr lang="en-CA" sz="2200" dirty="0"/>
              <a:t>Less accurate beliefs cause social problems (e.g. democratic selection of inferior candidates).</a:t>
            </a:r>
          </a:p>
          <a:p>
            <a:pPr marL="342900" indent="-342900">
              <a:buAutoNum type="arabicPeriod"/>
            </a:pPr>
            <a:r>
              <a:rPr lang="en-CA" sz="2200" dirty="0"/>
              <a:t>Consumers become skeptical of legitimate news outlets.</a:t>
            </a:r>
          </a:p>
          <a:p>
            <a:pPr marL="342900" indent="-342900">
              <a:buAutoNum type="arabicPeriod"/>
            </a:pPr>
            <a:r>
              <a:rPr lang="en-CA" sz="2200" dirty="0"/>
              <a:t>Reduced demand for accuracy in reporting will reduce the incentive of news outlets to invest in accuracy.</a:t>
            </a:r>
          </a:p>
        </p:txBody>
      </p:sp>
      <p:pic>
        <p:nvPicPr>
          <p:cNvPr id="10242" name="Picture 2" descr="Image result for social costs fake news">
            <a:extLst>
              <a:ext uri="{FF2B5EF4-FFF2-40B4-BE49-F238E27FC236}">
                <a16:creationId xmlns:a16="http://schemas.microsoft.com/office/drawing/2014/main" id="{80D6B56E-B150-4697-9558-51A916CE35E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11978" y="1995486"/>
            <a:ext cx="7780022" cy="4862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694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38264-72FC-4484-9DE3-424C27A8A6B7}"/>
              </a:ext>
            </a:extLst>
          </p:cNvPr>
          <p:cNvSpPr>
            <a:spLocks noGrp="1"/>
          </p:cNvSpPr>
          <p:nvPr>
            <p:ph type="title"/>
          </p:nvPr>
        </p:nvSpPr>
        <p:spPr>
          <a:xfrm>
            <a:off x="0" y="457200"/>
            <a:ext cx="4772025" cy="531812"/>
          </a:xfrm>
        </p:spPr>
        <p:txBody>
          <a:bodyPr/>
          <a:lstStyle/>
          <a:p>
            <a:r>
              <a:rPr lang="en-CA" dirty="0"/>
              <a:t>Causes of Fake News</a:t>
            </a:r>
          </a:p>
        </p:txBody>
      </p:sp>
      <p:sp>
        <p:nvSpPr>
          <p:cNvPr id="4" name="Text Placeholder 3">
            <a:extLst>
              <a:ext uri="{FF2B5EF4-FFF2-40B4-BE49-F238E27FC236}">
                <a16:creationId xmlns:a16="http://schemas.microsoft.com/office/drawing/2014/main" id="{5154A5EE-454D-4ED3-8544-04472580C88A}"/>
              </a:ext>
            </a:extLst>
          </p:cNvPr>
          <p:cNvSpPr>
            <a:spLocks noGrp="1"/>
          </p:cNvSpPr>
          <p:nvPr>
            <p:ph type="body" sz="half" idx="2"/>
          </p:nvPr>
        </p:nvSpPr>
        <p:spPr>
          <a:xfrm>
            <a:off x="0" y="989012"/>
            <a:ext cx="4772025" cy="4879976"/>
          </a:xfrm>
        </p:spPr>
        <p:txBody>
          <a:bodyPr>
            <a:noAutofit/>
          </a:bodyPr>
          <a:lstStyle/>
          <a:p>
            <a:pPr marL="342900" indent="-342900">
              <a:buAutoNum type="arabicPeriod"/>
            </a:pPr>
            <a:r>
              <a:rPr lang="en-CA" sz="2200" dirty="0"/>
              <a:t>Fake news is cheaper to provide than real news (no paying fact checkers, etc.).</a:t>
            </a:r>
          </a:p>
          <a:p>
            <a:pPr marL="342900" indent="-342900">
              <a:buAutoNum type="arabicPeriod"/>
            </a:pPr>
            <a:r>
              <a:rPr lang="en-CA" sz="2200" dirty="0"/>
              <a:t>The cost to produce news has gone down, allowing many to enter it.</a:t>
            </a:r>
          </a:p>
          <a:p>
            <a:pPr marL="342900" indent="-342900">
              <a:buAutoNum type="arabicPeriod"/>
            </a:pPr>
            <a:r>
              <a:rPr lang="en-CA" sz="2200" dirty="0"/>
              <a:t>Social media use has increased and is an ideal transmitter of fake news.</a:t>
            </a:r>
          </a:p>
          <a:p>
            <a:pPr marL="342900" indent="-342900">
              <a:buAutoNum type="arabicPeriod"/>
            </a:pPr>
            <a:r>
              <a:rPr lang="en-CA" sz="2200" dirty="0"/>
              <a:t>Consumers cannot </a:t>
            </a:r>
            <a:r>
              <a:rPr lang="en-CA" sz="2200" dirty="0" err="1"/>
              <a:t>costlessly</a:t>
            </a:r>
            <a:r>
              <a:rPr lang="en-CA" sz="2200" dirty="0"/>
              <a:t> infer the accuracy of fake news.</a:t>
            </a:r>
          </a:p>
          <a:p>
            <a:pPr marL="342900" indent="-342900">
              <a:buAutoNum type="arabicPeriod"/>
            </a:pPr>
            <a:r>
              <a:rPr lang="en-CA" sz="2200" dirty="0"/>
              <a:t>Consumers enjoy partisan news and increasingly enjoy putting down other political ideologies.</a:t>
            </a:r>
          </a:p>
          <a:p>
            <a:pPr marL="342900" indent="-342900">
              <a:buAutoNum type="arabicPeriod"/>
            </a:pPr>
            <a:endParaRPr lang="en-CA" sz="2200" dirty="0"/>
          </a:p>
        </p:txBody>
      </p:sp>
      <p:pic>
        <p:nvPicPr>
          <p:cNvPr id="6146" name="Picture 2" descr="Image result for fake news">
            <a:extLst>
              <a:ext uri="{FF2B5EF4-FFF2-40B4-BE49-F238E27FC236}">
                <a16:creationId xmlns:a16="http://schemas.microsoft.com/office/drawing/2014/main" id="{49C64040-5F38-4374-A10D-F9A17D50500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16538" y="989012"/>
            <a:ext cx="6875462" cy="3792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019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8D550-5901-47D8-AF79-7A1EB1B69197}"/>
              </a:ext>
            </a:extLst>
          </p:cNvPr>
          <p:cNvSpPr>
            <a:spLocks noGrp="1"/>
          </p:cNvSpPr>
          <p:nvPr>
            <p:ph type="title"/>
          </p:nvPr>
        </p:nvSpPr>
        <p:spPr>
          <a:xfrm>
            <a:off x="0" y="0"/>
            <a:ext cx="5183187" cy="1686877"/>
          </a:xfrm>
        </p:spPr>
        <p:txBody>
          <a:bodyPr>
            <a:normAutofit/>
          </a:bodyPr>
          <a:lstStyle/>
          <a:p>
            <a:r>
              <a:rPr lang="en-CA" dirty="0"/>
              <a:t>Social Media and Fake News</a:t>
            </a:r>
          </a:p>
        </p:txBody>
      </p:sp>
      <p:sp>
        <p:nvSpPr>
          <p:cNvPr id="4" name="Text Placeholder 3">
            <a:extLst>
              <a:ext uri="{FF2B5EF4-FFF2-40B4-BE49-F238E27FC236}">
                <a16:creationId xmlns:a16="http://schemas.microsoft.com/office/drawing/2014/main" id="{D302F9E8-AB0F-4D32-9A36-B30D82AAA847}"/>
              </a:ext>
            </a:extLst>
          </p:cNvPr>
          <p:cNvSpPr>
            <a:spLocks noGrp="1"/>
          </p:cNvSpPr>
          <p:nvPr>
            <p:ph type="body" sz="half" idx="2"/>
          </p:nvPr>
        </p:nvSpPr>
        <p:spPr>
          <a:xfrm>
            <a:off x="0" y="1686876"/>
            <a:ext cx="4772025" cy="5171123"/>
          </a:xfrm>
        </p:spPr>
        <p:txBody>
          <a:bodyPr>
            <a:noAutofit/>
          </a:bodyPr>
          <a:lstStyle/>
          <a:p>
            <a:r>
              <a:rPr lang="en-CA" sz="2200" dirty="0"/>
              <a:t>Social media platforms are conducive to fake news for several reasons:</a:t>
            </a:r>
          </a:p>
          <a:p>
            <a:pPr marL="342900" indent="-342900">
              <a:buAutoNum type="arabicPeriod"/>
            </a:pPr>
            <a:r>
              <a:rPr lang="en-CA" sz="2200" dirty="0"/>
              <a:t>The cost of creating content and putting it out there are minute.</a:t>
            </a:r>
          </a:p>
          <a:p>
            <a:pPr marL="342900" indent="-342900">
              <a:buAutoNum type="arabicPeriod"/>
            </a:pPr>
            <a:r>
              <a:rPr lang="en-CA" sz="2200" dirty="0"/>
              <a:t>The format of social media (small bit of information – often viewed on a phone) makes it harder to spot fakes.</a:t>
            </a:r>
          </a:p>
          <a:p>
            <a:pPr marL="342900" indent="-342900">
              <a:buAutoNum type="arabicPeriod"/>
            </a:pPr>
            <a:r>
              <a:rPr lang="en-CA" sz="2200" dirty="0"/>
              <a:t>Facebook friend networks are ideologically segregated (median share of friends with the opposite ideology is only 20% for liberals, 18% for conservatives).</a:t>
            </a:r>
          </a:p>
        </p:txBody>
      </p:sp>
      <p:pic>
        <p:nvPicPr>
          <p:cNvPr id="5122" name="Picture 2" descr="Image result for fake news">
            <a:extLst>
              <a:ext uri="{FF2B5EF4-FFF2-40B4-BE49-F238E27FC236}">
                <a16:creationId xmlns:a16="http://schemas.microsoft.com/office/drawing/2014/main" id="{FBB4C88E-7CFE-4EC4-BCC6-4D5F5A623B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83188" y="1686877"/>
            <a:ext cx="7008812" cy="3945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405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CDD7B-F905-4DD4-A0A0-CCD878AAE351}"/>
              </a:ext>
            </a:extLst>
          </p:cNvPr>
          <p:cNvSpPr>
            <a:spLocks noGrp="1"/>
          </p:cNvSpPr>
          <p:nvPr>
            <p:ph type="title"/>
          </p:nvPr>
        </p:nvSpPr>
        <p:spPr>
          <a:xfrm>
            <a:off x="0" y="457200"/>
            <a:ext cx="4772025" cy="1600200"/>
          </a:xfrm>
        </p:spPr>
        <p:txBody>
          <a:bodyPr/>
          <a:lstStyle/>
          <a:p>
            <a:pPr algn="ctr"/>
            <a:r>
              <a:rPr lang="en-CA" dirty="0"/>
              <a:t>WTOE 5 has since been discontinued.</a:t>
            </a:r>
          </a:p>
        </p:txBody>
      </p:sp>
      <p:sp>
        <p:nvSpPr>
          <p:cNvPr id="4" name="Text Placeholder 3">
            <a:extLst>
              <a:ext uri="{FF2B5EF4-FFF2-40B4-BE49-F238E27FC236}">
                <a16:creationId xmlns:a16="http://schemas.microsoft.com/office/drawing/2014/main" id="{CAA16575-2D80-4AF9-8765-EF1679399178}"/>
              </a:ext>
            </a:extLst>
          </p:cNvPr>
          <p:cNvSpPr>
            <a:spLocks noGrp="1"/>
          </p:cNvSpPr>
          <p:nvPr>
            <p:ph type="body" sz="half" idx="2"/>
          </p:nvPr>
        </p:nvSpPr>
        <p:spPr>
          <a:xfrm>
            <a:off x="0" y="2057400"/>
            <a:ext cx="4772025" cy="4800600"/>
          </a:xfrm>
        </p:spPr>
        <p:txBody>
          <a:bodyPr>
            <a:normAutofit/>
          </a:bodyPr>
          <a:lstStyle/>
          <a:p>
            <a:r>
              <a:rPr lang="en-CA" sz="2200" dirty="0"/>
              <a:t>Most shared fake news story of the 2016 election. If fake news did have an impact on the election (which many, including </a:t>
            </a:r>
            <a:r>
              <a:rPr lang="en-CA" sz="2200" dirty="0" err="1"/>
              <a:t>Allcott</a:t>
            </a:r>
            <a:r>
              <a:rPr lang="en-CA" sz="2200" dirty="0"/>
              <a:t> and </a:t>
            </a:r>
            <a:r>
              <a:rPr lang="en-CA" sz="2200" dirty="0" err="1"/>
              <a:t>Gentzkow</a:t>
            </a:r>
            <a:r>
              <a:rPr lang="en-CA" sz="2200" dirty="0"/>
              <a:t> argue </a:t>
            </a:r>
            <a:r>
              <a:rPr lang="en-CA" sz="2200" b="1" dirty="0"/>
              <a:t>against</a:t>
            </a:r>
            <a:r>
              <a:rPr lang="en-CA" sz="2200" dirty="0"/>
              <a:t>), this was probably the most effective story.</a:t>
            </a:r>
          </a:p>
        </p:txBody>
      </p:sp>
      <p:pic>
        <p:nvPicPr>
          <p:cNvPr id="2050" name="Picture 2" descr="Image result for fake news trump endorsed by pope">
            <a:extLst>
              <a:ext uri="{FF2B5EF4-FFF2-40B4-BE49-F238E27FC236}">
                <a16:creationId xmlns:a16="http://schemas.microsoft.com/office/drawing/2014/main" id="{54883BBF-4328-420E-B068-5208088D7D3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74448" y="456465"/>
            <a:ext cx="4977763" cy="6401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976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2AD8-D247-42E3-9ECA-68D30779D4BE}"/>
              </a:ext>
            </a:extLst>
          </p:cNvPr>
          <p:cNvSpPr>
            <a:spLocks noGrp="1"/>
          </p:cNvSpPr>
          <p:nvPr>
            <p:ph type="title"/>
          </p:nvPr>
        </p:nvSpPr>
        <p:spPr>
          <a:xfrm>
            <a:off x="0" y="457200"/>
            <a:ext cx="4315833" cy="1600200"/>
          </a:xfrm>
        </p:spPr>
        <p:txBody>
          <a:bodyPr/>
          <a:lstStyle/>
          <a:p>
            <a:r>
              <a:rPr lang="en-CA" dirty="0"/>
              <a:t>Democrats were not immune to fake news.</a:t>
            </a:r>
          </a:p>
        </p:txBody>
      </p:sp>
      <p:sp>
        <p:nvSpPr>
          <p:cNvPr id="4" name="Text Placeholder 3">
            <a:extLst>
              <a:ext uri="{FF2B5EF4-FFF2-40B4-BE49-F238E27FC236}">
                <a16:creationId xmlns:a16="http://schemas.microsoft.com/office/drawing/2014/main" id="{D949095A-F71F-402D-9207-A32823163926}"/>
              </a:ext>
            </a:extLst>
          </p:cNvPr>
          <p:cNvSpPr>
            <a:spLocks noGrp="1"/>
          </p:cNvSpPr>
          <p:nvPr>
            <p:ph type="body" sz="half" idx="2"/>
          </p:nvPr>
        </p:nvSpPr>
        <p:spPr>
          <a:xfrm>
            <a:off x="0" y="2057400"/>
            <a:ext cx="4315833" cy="4800600"/>
          </a:xfrm>
        </p:spPr>
        <p:txBody>
          <a:bodyPr>
            <a:normAutofit/>
          </a:bodyPr>
          <a:lstStyle/>
          <a:p>
            <a:r>
              <a:rPr lang="en-CA" sz="2200" dirty="0"/>
              <a:t>This (false) quote and photo were frequently shared amongst ideological liberals on Facebook.</a:t>
            </a:r>
          </a:p>
        </p:txBody>
      </p:sp>
      <p:pic>
        <p:nvPicPr>
          <p:cNvPr id="3074" name="Picture 2" descr="Image result for fake news trump says republicans stupid">
            <a:extLst>
              <a:ext uri="{FF2B5EF4-FFF2-40B4-BE49-F238E27FC236}">
                <a16:creationId xmlns:a16="http://schemas.microsoft.com/office/drawing/2014/main" id="{295856FA-7FC5-471A-9C36-EE64DC201F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15833" y="1211964"/>
            <a:ext cx="7876167" cy="5646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1406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61385-5531-4C11-AF15-A2BD96DF82F2}"/>
              </a:ext>
            </a:extLst>
          </p:cNvPr>
          <p:cNvSpPr>
            <a:spLocks noGrp="1"/>
          </p:cNvSpPr>
          <p:nvPr>
            <p:ph type="title"/>
          </p:nvPr>
        </p:nvSpPr>
        <p:spPr/>
        <p:txBody>
          <a:bodyPr/>
          <a:lstStyle/>
          <a:p>
            <a:pPr algn="ctr"/>
            <a:r>
              <a:rPr lang="en-CA" dirty="0"/>
              <a:t>Truly Crazy Fake News</a:t>
            </a:r>
          </a:p>
        </p:txBody>
      </p:sp>
      <p:pic>
        <p:nvPicPr>
          <p:cNvPr id="4098" name="Picture 2" descr="Image result for pizzagate">
            <a:extLst>
              <a:ext uri="{FF2B5EF4-FFF2-40B4-BE49-F238E27FC236}">
                <a16:creationId xmlns:a16="http://schemas.microsoft.com/office/drawing/2014/main" id="{AA22390E-5FD8-4C5A-88E7-CCFE68B679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2937" y="1714100"/>
            <a:ext cx="9805560" cy="514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392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F24BA-200D-4619-AA29-F45B88032B67}"/>
              </a:ext>
            </a:extLst>
          </p:cNvPr>
          <p:cNvSpPr>
            <a:spLocks noGrp="1"/>
          </p:cNvSpPr>
          <p:nvPr>
            <p:ph type="title"/>
          </p:nvPr>
        </p:nvSpPr>
        <p:spPr/>
        <p:txBody>
          <a:bodyPr/>
          <a:lstStyle/>
          <a:p>
            <a:r>
              <a:rPr lang="en-CA" dirty="0"/>
              <a:t>How do fake news and mental illness interact?</a:t>
            </a:r>
          </a:p>
        </p:txBody>
      </p:sp>
      <p:sp>
        <p:nvSpPr>
          <p:cNvPr id="3" name="Content Placeholder 2">
            <a:extLst>
              <a:ext uri="{FF2B5EF4-FFF2-40B4-BE49-F238E27FC236}">
                <a16:creationId xmlns:a16="http://schemas.microsoft.com/office/drawing/2014/main" id="{EC8457E4-088B-4AA6-8268-27E2E42C09A9}"/>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2565714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59D0B-C8E1-4805-83D5-4F4FE535886E}"/>
              </a:ext>
            </a:extLst>
          </p:cNvPr>
          <p:cNvSpPr>
            <a:spLocks noGrp="1"/>
          </p:cNvSpPr>
          <p:nvPr>
            <p:ph type="title"/>
          </p:nvPr>
        </p:nvSpPr>
        <p:spPr/>
        <p:txBody>
          <a:bodyPr/>
          <a:lstStyle/>
          <a:p>
            <a:r>
              <a:rPr lang="en-CA" dirty="0"/>
              <a:t>Current Trends in Fake News</a:t>
            </a:r>
          </a:p>
        </p:txBody>
      </p:sp>
      <p:sp>
        <p:nvSpPr>
          <p:cNvPr id="4" name="Text Placeholder 3">
            <a:extLst>
              <a:ext uri="{FF2B5EF4-FFF2-40B4-BE49-F238E27FC236}">
                <a16:creationId xmlns:a16="http://schemas.microsoft.com/office/drawing/2014/main" id="{20E29300-C68F-496C-AD3C-80247B86689C}"/>
              </a:ext>
            </a:extLst>
          </p:cNvPr>
          <p:cNvSpPr>
            <a:spLocks noGrp="1"/>
          </p:cNvSpPr>
          <p:nvPr>
            <p:ph type="body" sz="half" idx="2"/>
          </p:nvPr>
        </p:nvSpPr>
        <p:spPr>
          <a:xfrm>
            <a:off x="0" y="2070652"/>
            <a:ext cx="4772025" cy="4800600"/>
          </a:xfrm>
        </p:spPr>
        <p:txBody>
          <a:bodyPr>
            <a:noAutofit/>
          </a:bodyPr>
          <a:lstStyle/>
          <a:p>
            <a:pPr marL="342900" indent="-342900">
              <a:buAutoNum type="arabicParenR"/>
            </a:pPr>
            <a:r>
              <a:rPr lang="en-CA" sz="2200" dirty="0"/>
              <a:t>62% of Americans get their news from social media.</a:t>
            </a:r>
          </a:p>
          <a:p>
            <a:pPr marL="342900" indent="-342900">
              <a:buAutoNum type="arabicParenR"/>
            </a:pPr>
            <a:r>
              <a:rPr lang="en-CA" sz="2200" dirty="0"/>
              <a:t>The most popular fake news stories were shared on Facebook more often than the most popular mainstream news stories.</a:t>
            </a:r>
          </a:p>
          <a:p>
            <a:pPr marL="342900" indent="-342900">
              <a:buAutoNum type="arabicParenR"/>
            </a:pPr>
            <a:r>
              <a:rPr lang="en-CA" sz="2200" dirty="0"/>
              <a:t>Many people who see fake news stories report that they believe them.</a:t>
            </a:r>
          </a:p>
          <a:p>
            <a:pPr marL="342900" indent="-342900">
              <a:buAutoNum type="arabicParenR"/>
            </a:pPr>
            <a:r>
              <a:rPr lang="en-CA" sz="2200" dirty="0"/>
              <a:t>The most discussed stories tend to favor Donald Trump over Hillary Clinton.</a:t>
            </a:r>
          </a:p>
          <a:p>
            <a:r>
              <a:rPr lang="en-CA" sz="2200" dirty="0"/>
              <a:t>- (</a:t>
            </a:r>
            <a:r>
              <a:rPr lang="en-CA" sz="2200" dirty="0" err="1"/>
              <a:t>Allcott</a:t>
            </a:r>
            <a:r>
              <a:rPr lang="en-CA" sz="2200" dirty="0"/>
              <a:t> and </a:t>
            </a:r>
            <a:r>
              <a:rPr lang="en-CA" sz="2200" dirty="0" err="1"/>
              <a:t>Gentzkow</a:t>
            </a:r>
            <a:r>
              <a:rPr lang="en-CA" sz="2200" dirty="0"/>
              <a:t> 2017).</a:t>
            </a:r>
          </a:p>
        </p:txBody>
      </p:sp>
      <p:pic>
        <p:nvPicPr>
          <p:cNvPr id="9218" name="Picture 2" descr="Image result for trends in fake news">
            <a:extLst>
              <a:ext uri="{FF2B5EF4-FFF2-40B4-BE49-F238E27FC236}">
                <a16:creationId xmlns:a16="http://schemas.microsoft.com/office/drawing/2014/main" id="{5A488C8F-8A17-422B-AF44-5CD8717276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16538" y="1485900"/>
            <a:ext cx="6875462" cy="4513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32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8448B-66B1-4C79-BE53-B0C581D4C787}"/>
              </a:ext>
            </a:extLst>
          </p:cNvPr>
          <p:cNvSpPr>
            <a:spLocks noGrp="1"/>
          </p:cNvSpPr>
          <p:nvPr>
            <p:ph type="title"/>
          </p:nvPr>
        </p:nvSpPr>
        <p:spPr/>
        <p:txBody>
          <a:bodyPr/>
          <a:lstStyle/>
          <a:p>
            <a:r>
              <a:rPr lang="en-CA" dirty="0"/>
              <a:t>Motivations of Fake News</a:t>
            </a:r>
          </a:p>
        </p:txBody>
      </p:sp>
      <p:sp>
        <p:nvSpPr>
          <p:cNvPr id="4" name="Text Placeholder 3">
            <a:extLst>
              <a:ext uri="{FF2B5EF4-FFF2-40B4-BE49-F238E27FC236}">
                <a16:creationId xmlns:a16="http://schemas.microsoft.com/office/drawing/2014/main" id="{B60E5D43-85AD-4814-8DE9-0AA34999AF65}"/>
              </a:ext>
            </a:extLst>
          </p:cNvPr>
          <p:cNvSpPr>
            <a:spLocks noGrp="1"/>
          </p:cNvSpPr>
          <p:nvPr>
            <p:ph type="body" sz="half" idx="2"/>
          </p:nvPr>
        </p:nvSpPr>
        <p:spPr>
          <a:xfrm>
            <a:off x="0" y="2057400"/>
            <a:ext cx="4651561" cy="4800600"/>
          </a:xfrm>
        </p:spPr>
        <p:txBody>
          <a:bodyPr>
            <a:normAutofit/>
          </a:bodyPr>
          <a:lstStyle/>
          <a:p>
            <a:pPr marL="342900" indent="-342900">
              <a:buAutoNum type="arabicPeriod"/>
            </a:pPr>
            <a:r>
              <a:rPr lang="en-CA" sz="2200" dirty="0"/>
              <a:t>Money – having a news story go viral can earn purveyors of fake news a lot of money in advertising. For example, more than 100 news sites were run by teenagers in Macedonia trying to rack of views to make money.</a:t>
            </a:r>
          </a:p>
          <a:p>
            <a:pPr marL="342900" indent="-342900">
              <a:buAutoNum type="arabicPeriod"/>
            </a:pPr>
            <a:r>
              <a:rPr lang="en-CA" sz="2200" dirty="0"/>
              <a:t>Ideology – people knowingly spread fake news in order to back their own ideological supporters at the expense of political opponents.</a:t>
            </a:r>
          </a:p>
        </p:txBody>
      </p:sp>
      <p:pic>
        <p:nvPicPr>
          <p:cNvPr id="8194" name="Picture 2" descr="Image result for fake news makes money">
            <a:extLst>
              <a:ext uri="{FF2B5EF4-FFF2-40B4-BE49-F238E27FC236}">
                <a16:creationId xmlns:a16="http://schemas.microsoft.com/office/drawing/2014/main" id="{21146131-57CA-4FEA-A4F5-61EA5187808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51561" y="2624136"/>
            <a:ext cx="7560472" cy="4233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03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3433B-9E9D-407A-AED4-A1589E536A17}"/>
              </a:ext>
            </a:extLst>
          </p:cNvPr>
          <p:cNvSpPr>
            <a:spLocks noGrp="1"/>
          </p:cNvSpPr>
          <p:nvPr>
            <p:ph type="title"/>
          </p:nvPr>
        </p:nvSpPr>
        <p:spPr/>
        <p:txBody>
          <a:bodyPr/>
          <a:lstStyle/>
          <a:p>
            <a:r>
              <a:rPr lang="en-CA" dirty="0"/>
              <a:t>What can be done?	</a:t>
            </a:r>
          </a:p>
        </p:txBody>
      </p:sp>
      <p:sp>
        <p:nvSpPr>
          <p:cNvPr id="4" name="Text Placeholder 3">
            <a:extLst>
              <a:ext uri="{FF2B5EF4-FFF2-40B4-BE49-F238E27FC236}">
                <a16:creationId xmlns:a16="http://schemas.microsoft.com/office/drawing/2014/main" id="{20CC9D7B-826D-4A16-A858-D68A5D8D4493}"/>
              </a:ext>
            </a:extLst>
          </p:cNvPr>
          <p:cNvSpPr>
            <a:spLocks noGrp="1"/>
          </p:cNvSpPr>
          <p:nvPr>
            <p:ph type="body" sz="half" idx="2"/>
          </p:nvPr>
        </p:nvSpPr>
        <p:spPr>
          <a:xfrm>
            <a:off x="0" y="2057400"/>
            <a:ext cx="4772025" cy="4800600"/>
          </a:xfrm>
        </p:spPr>
        <p:txBody>
          <a:bodyPr>
            <a:normAutofit/>
          </a:bodyPr>
          <a:lstStyle/>
          <a:p>
            <a:r>
              <a:rPr lang="en-CA" sz="2200" dirty="0"/>
              <a:t>“In theory, a social planner should want to address the market failures that lead to distortions, which would take the form of increasing information about the state of the world and increasing incentives for news consumers to infer the true state of the world” (</a:t>
            </a:r>
            <a:r>
              <a:rPr lang="en-CA" sz="2200" dirty="0" err="1"/>
              <a:t>Allcott</a:t>
            </a:r>
            <a:r>
              <a:rPr lang="en-CA" sz="2200" dirty="0"/>
              <a:t> &amp; </a:t>
            </a:r>
            <a:r>
              <a:rPr lang="en-CA" sz="2200" dirty="0" err="1"/>
              <a:t>Gentzkow</a:t>
            </a:r>
            <a:r>
              <a:rPr lang="en-CA" sz="2200" dirty="0"/>
              <a:t> 2017, p. 232).</a:t>
            </a:r>
          </a:p>
          <a:p>
            <a:r>
              <a:rPr lang="en-CA" sz="2200" dirty="0"/>
              <a:t>Being less ideologically inclined made readers more likely to see through false stories – as did education.</a:t>
            </a:r>
          </a:p>
          <a:p>
            <a:endParaRPr lang="en-CA" dirty="0"/>
          </a:p>
        </p:txBody>
      </p:sp>
      <p:pic>
        <p:nvPicPr>
          <p:cNvPr id="7170" name="Picture 2" descr="https://www.stopfake.org/content/uploads/2017/02/how-to-spot-fake-news_440px.jpg">
            <a:extLst>
              <a:ext uri="{FF2B5EF4-FFF2-40B4-BE49-F238E27FC236}">
                <a16:creationId xmlns:a16="http://schemas.microsoft.com/office/drawing/2014/main" id="{6B9259B8-FC2B-4526-968D-DBA1C4B202B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42716" y="987425"/>
            <a:ext cx="4400431" cy="587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8501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8629B-B179-41CE-842E-3D964086C178}"/>
              </a:ext>
            </a:extLst>
          </p:cNvPr>
          <p:cNvSpPr>
            <a:spLocks noGrp="1"/>
          </p:cNvSpPr>
          <p:nvPr>
            <p:ph type="title"/>
          </p:nvPr>
        </p:nvSpPr>
        <p:spPr/>
        <p:txBody>
          <a:bodyPr/>
          <a:lstStyle/>
          <a:p>
            <a:r>
              <a:rPr lang="en-CA" dirty="0"/>
              <a:t>Agenda	</a:t>
            </a:r>
          </a:p>
        </p:txBody>
      </p:sp>
      <p:sp>
        <p:nvSpPr>
          <p:cNvPr id="3" name="Content Placeholder 2">
            <a:extLst>
              <a:ext uri="{FF2B5EF4-FFF2-40B4-BE49-F238E27FC236}">
                <a16:creationId xmlns:a16="http://schemas.microsoft.com/office/drawing/2014/main" id="{941AB108-D014-4EC4-B146-5240F386F0C6}"/>
              </a:ext>
            </a:extLst>
          </p:cNvPr>
          <p:cNvSpPr>
            <a:spLocks noGrp="1"/>
          </p:cNvSpPr>
          <p:nvPr>
            <p:ph idx="1"/>
          </p:nvPr>
        </p:nvSpPr>
        <p:spPr/>
        <p:txBody>
          <a:bodyPr/>
          <a:lstStyle/>
          <a:p>
            <a:r>
              <a:rPr lang="en-CA" dirty="0"/>
              <a:t>Propaganda Model</a:t>
            </a:r>
          </a:p>
          <a:p>
            <a:r>
              <a:rPr lang="en-CA" dirty="0"/>
              <a:t>Fake News  - Causes and Effects</a:t>
            </a:r>
          </a:p>
          <a:p>
            <a:r>
              <a:rPr lang="en-CA" dirty="0"/>
              <a:t>Movies and Books for Students</a:t>
            </a:r>
          </a:p>
          <a:p>
            <a:endParaRPr lang="en-CA" dirty="0"/>
          </a:p>
        </p:txBody>
      </p:sp>
    </p:spTree>
    <p:extLst>
      <p:ext uri="{BB962C8B-B14F-4D97-AF65-F5344CB8AC3E}">
        <p14:creationId xmlns:p14="http://schemas.microsoft.com/office/powerpoint/2010/main" val="371011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06A7-C9FF-4CA0-B259-1594FDCC80D6}"/>
              </a:ext>
            </a:extLst>
          </p:cNvPr>
          <p:cNvSpPr>
            <a:spLocks noGrp="1"/>
          </p:cNvSpPr>
          <p:nvPr>
            <p:ph type="title"/>
          </p:nvPr>
        </p:nvSpPr>
        <p:spPr>
          <a:xfrm>
            <a:off x="838200" y="0"/>
            <a:ext cx="10515600" cy="596348"/>
          </a:xfrm>
        </p:spPr>
        <p:txBody>
          <a:bodyPr>
            <a:normAutofit fontScale="90000"/>
          </a:bodyPr>
          <a:lstStyle/>
          <a:p>
            <a:pPr algn="ctr"/>
            <a:r>
              <a:rPr lang="en-CA" dirty="0"/>
              <a:t>TV and Movies for Students</a:t>
            </a:r>
          </a:p>
        </p:txBody>
      </p:sp>
      <p:sp>
        <p:nvSpPr>
          <p:cNvPr id="3" name="Content Placeholder 2">
            <a:extLst>
              <a:ext uri="{FF2B5EF4-FFF2-40B4-BE49-F238E27FC236}">
                <a16:creationId xmlns:a16="http://schemas.microsoft.com/office/drawing/2014/main" id="{B8807A3C-D415-4CF9-97B2-6B26CC953276}"/>
              </a:ext>
            </a:extLst>
          </p:cNvPr>
          <p:cNvSpPr>
            <a:spLocks noGrp="1"/>
          </p:cNvSpPr>
          <p:nvPr>
            <p:ph idx="1"/>
          </p:nvPr>
        </p:nvSpPr>
        <p:spPr>
          <a:xfrm>
            <a:off x="0" y="596348"/>
            <a:ext cx="12192000" cy="6261653"/>
          </a:xfrm>
        </p:spPr>
        <p:txBody>
          <a:bodyPr>
            <a:noAutofit/>
          </a:bodyPr>
          <a:lstStyle/>
          <a:p>
            <a:pPr lvl="0"/>
            <a:r>
              <a:rPr lang="en-CA" sz="2000" dirty="0"/>
              <a:t>The Wire (HBO 2002-2008): Best show ever. Police drama that follows both cops and criminals set in Baltimore.</a:t>
            </a:r>
          </a:p>
          <a:p>
            <a:pPr lvl="0"/>
            <a:r>
              <a:rPr lang="en-CA" sz="2000" dirty="0"/>
              <a:t>Malcolm X </a:t>
            </a:r>
          </a:p>
          <a:p>
            <a:pPr lvl="0"/>
            <a:r>
              <a:rPr lang="en-CA" sz="2000" dirty="0"/>
              <a:t>Fight Club</a:t>
            </a:r>
          </a:p>
          <a:p>
            <a:pPr lvl="0"/>
            <a:r>
              <a:rPr lang="en-CA" sz="2000" dirty="0"/>
              <a:t>Persepolis: Cartoon Movie about a woman growing up in Iran.</a:t>
            </a:r>
          </a:p>
          <a:p>
            <a:pPr lvl="0"/>
            <a:r>
              <a:rPr lang="en-CA" sz="2000" dirty="0"/>
              <a:t>V for Vendetta: Set in a dystopian world, a fun revenge-movie about a revolution that overthrows an authoritarian regime.</a:t>
            </a:r>
          </a:p>
          <a:p>
            <a:pPr lvl="0"/>
            <a:r>
              <a:rPr lang="en-CA" sz="2000" dirty="0"/>
              <a:t>The Corporation (documentary – available on YouTube)</a:t>
            </a:r>
          </a:p>
          <a:p>
            <a:pPr lvl="0"/>
            <a:r>
              <a:rPr lang="en-CA" sz="2000" dirty="0"/>
              <a:t>Roots (story of slavery, told over several generations)</a:t>
            </a:r>
          </a:p>
          <a:p>
            <a:pPr lvl="0"/>
            <a:r>
              <a:rPr lang="en-CA" sz="2000" dirty="0"/>
              <a:t>Atlanta (FX 2016-present): Donald Glover’s show about managing a rap career in Atlanta. It has lots of nuance and willing to experiment with style.</a:t>
            </a:r>
          </a:p>
          <a:p>
            <a:pPr lvl="0"/>
            <a:r>
              <a:rPr lang="en-CA" sz="2000" dirty="0"/>
              <a:t>Shawshank Redemption</a:t>
            </a:r>
          </a:p>
          <a:p>
            <a:pPr lvl="0"/>
            <a:r>
              <a:rPr lang="en-CA" sz="2000" dirty="0"/>
              <a:t>Rick and Morty (Adult Swim): Cartoon with lots of incredible, high concept Sci-Fi.</a:t>
            </a:r>
          </a:p>
          <a:p>
            <a:pPr lvl="0"/>
            <a:r>
              <a:rPr lang="en-CA" sz="2000" dirty="0"/>
              <a:t>Moonlight (2016 triple Oscar winner): Race and Sexuality</a:t>
            </a:r>
          </a:p>
          <a:p>
            <a:pPr lvl="0"/>
            <a:r>
              <a:rPr lang="en-CA" sz="2000" dirty="0"/>
              <a:t>Waking Life (Animated movie that does a quick overview of many philosophical theories of life and death).</a:t>
            </a:r>
          </a:p>
          <a:p>
            <a:pPr lvl="0"/>
            <a:r>
              <a:rPr lang="en-CA" sz="2000" dirty="0"/>
              <a:t>Little Miss Sunshine</a:t>
            </a:r>
          </a:p>
          <a:p>
            <a:pPr lvl="0"/>
            <a:r>
              <a:rPr lang="en-CA" sz="2000" dirty="0"/>
              <a:t>Crash (Racism and Racial Bias in America)</a:t>
            </a:r>
          </a:p>
          <a:p>
            <a:r>
              <a:rPr lang="en-CA" sz="2000" dirty="0"/>
              <a:t>Honorable Mention: The Truman Show/Into the Wild -&gt; both on lots of lists of ‘lifechanging movies’.</a:t>
            </a:r>
          </a:p>
        </p:txBody>
      </p:sp>
    </p:spTree>
    <p:extLst>
      <p:ext uri="{BB962C8B-B14F-4D97-AF65-F5344CB8AC3E}">
        <p14:creationId xmlns:p14="http://schemas.microsoft.com/office/powerpoint/2010/main" val="730136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B14BF-1E4A-4A2F-8395-7450CF2CA717}"/>
              </a:ext>
            </a:extLst>
          </p:cNvPr>
          <p:cNvSpPr>
            <a:spLocks noGrp="1"/>
          </p:cNvSpPr>
          <p:nvPr>
            <p:ph type="title"/>
          </p:nvPr>
        </p:nvSpPr>
        <p:spPr/>
        <p:txBody>
          <a:bodyPr/>
          <a:lstStyle/>
          <a:p>
            <a:r>
              <a:rPr lang="en-CA" dirty="0"/>
              <a:t>Books for Students</a:t>
            </a:r>
          </a:p>
        </p:txBody>
      </p:sp>
      <p:sp>
        <p:nvSpPr>
          <p:cNvPr id="3" name="Content Placeholder 2">
            <a:extLst>
              <a:ext uri="{FF2B5EF4-FFF2-40B4-BE49-F238E27FC236}">
                <a16:creationId xmlns:a16="http://schemas.microsoft.com/office/drawing/2014/main" id="{1593C560-D396-4F8B-BB8D-E6719F317D2C}"/>
              </a:ext>
            </a:extLst>
          </p:cNvPr>
          <p:cNvSpPr>
            <a:spLocks noGrp="1"/>
          </p:cNvSpPr>
          <p:nvPr>
            <p:ph idx="1"/>
          </p:nvPr>
        </p:nvSpPr>
        <p:spPr>
          <a:xfrm>
            <a:off x="0" y="1825624"/>
            <a:ext cx="11353800" cy="5032375"/>
          </a:xfrm>
        </p:spPr>
        <p:txBody>
          <a:bodyPr>
            <a:normAutofit fontScale="92500" lnSpcReduction="20000"/>
          </a:bodyPr>
          <a:lstStyle/>
          <a:p>
            <a:pPr lvl="0"/>
            <a:r>
              <a:rPr lang="en-CA" i="1" dirty="0"/>
              <a:t>Siddhartha</a:t>
            </a:r>
            <a:r>
              <a:rPr lang="en-CA" dirty="0"/>
              <a:t>: Very short and easy to read. Gives you an idea of the basics of Buddhism.</a:t>
            </a:r>
          </a:p>
          <a:p>
            <a:pPr lvl="0"/>
            <a:r>
              <a:rPr lang="en-CA" i="1" dirty="0"/>
              <a:t>Ishmael</a:t>
            </a:r>
            <a:r>
              <a:rPr lang="en-CA" dirty="0"/>
              <a:t>: Human supremacy as a cultural myth.</a:t>
            </a:r>
          </a:p>
          <a:p>
            <a:pPr lvl="0"/>
            <a:r>
              <a:rPr lang="en-CA" i="1" dirty="0"/>
              <a:t>Animal Farm</a:t>
            </a:r>
            <a:r>
              <a:rPr lang="en-CA" dirty="0"/>
              <a:t>: George Orwell’s classic novella about authoritarianism and both the need for and dangers of revolutions.</a:t>
            </a:r>
          </a:p>
          <a:p>
            <a:pPr lvl="0"/>
            <a:r>
              <a:rPr lang="en-CA" i="1" dirty="0"/>
              <a:t>Persepolis</a:t>
            </a:r>
            <a:r>
              <a:rPr lang="en-CA" dirty="0"/>
              <a:t>: the comic of the movie mentioned above, by Marjane Satrapi.</a:t>
            </a:r>
          </a:p>
          <a:p>
            <a:pPr lvl="0"/>
            <a:r>
              <a:rPr lang="en-CA" i="1" dirty="0"/>
              <a:t>Autobiography of Malcolm X</a:t>
            </a:r>
            <a:endParaRPr lang="en-CA" dirty="0"/>
          </a:p>
          <a:p>
            <a:pPr lvl="0"/>
            <a:r>
              <a:rPr lang="en-CA" i="1" dirty="0"/>
              <a:t>Crime and Punishment</a:t>
            </a:r>
            <a:r>
              <a:rPr lang="en-CA" dirty="0"/>
              <a:t>: Dostoyevsky’s psychological thriller about murder and ethics.</a:t>
            </a:r>
          </a:p>
          <a:p>
            <a:pPr lvl="0"/>
            <a:r>
              <a:rPr lang="en-CA" i="1" dirty="0"/>
              <a:t>Grapes of Wrath</a:t>
            </a:r>
            <a:r>
              <a:rPr lang="en-CA" dirty="0"/>
              <a:t>. John Steinbeck’s novel of a family’s journey to California in search of work.</a:t>
            </a:r>
          </a:p>
          <a:p>
            <a:pPr lvl="0"/>
            <a:r>
              <a:rPr lang="en-CA" i="1" dirty="0"/>
              <a:t>Civil Disobedience</a:t>
            </a:r>
            <a:r>
              <a:rPr lang="en-CA" dirty="0"/>
              <a:t>. Book by Henry David Thoreau, written when he went to prison for refusing to pay taxes to fund the Mexican-American War.</a:t>
            </a:r>
          </a:p>
        </p:txBody>
      </p:sp>
    </p:spTree>
    <p:extLst>
      <p:ext uri="{BB962C8B-B14F-4D97-AF65-F5344CB8AC3E}">
        <p14:creationId xmlns:p14="http://schemas.microsoft.com/office/powerpoint/2010/main" val="2361856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3C574-FF5D-4462-8E85-C404E8A2316B}"/>
              </a:ext>
            </a:extLst>
          </p:cNvPr>
          <p:cNvSpPr>
            <a:spLocks noGrp="1"/>
          </p:cNvSpPr>
          <p:nvPr>
            <p:ph type="title"/>
          </p:nvPr>
        </p:nvSpPr>
        <p:spPr/>
        <p:txBody>
          <a:bodyPr/>
          <a:lstStyle/>
          <a:p>
            <a:r>
              <a:rPr lang="en-CA" dirty="0"/>
              <a:t>Review</a:t>
            </a:r>
          </a:p>
        </p:txBody>
      </p:sp>
      <p:sp>
        <p:nvSpPr>
          <p:cNvPr id="3" name="Content Placeholder 2">
            <a:extLst>
              <a:ext uri="{FF2B5EF4-FFF2-40B4-BE49-F238E27FC236}">
                <a16:creationId xmlns:a16="http://schemas.microsoft.com/office/drawing/2014/main" id="{51CF6D8C-F64A-4EE8-AD9F-F93924051D15}"/>
              </a:ext>
            </a:extLst>
          </p:cNvPr>
          <p:cNvSpPr>
            <a:spLocks noGrp="1"/>
          </p:cNvSpPr>
          <p:nvPr>
            <p:ph idx="1"/>
          </p:nvPr>
        </p:nvSpPr>
        <p:spPr/>
        <p:txBody>
          <a:bodyPr/>
          <a:lstStyle/>
          <a:p>
            <a:r>
              <a:rPr lang="en-CA" dirty="0"/>
              <a:t>Fill in the blanks: 10/12 (1 each, 10 points total)</a:t>
            </a:r>
          </a:p>
          <a:p>
            <a:r>
              <a:rPr lang="en-CA" dirty="0"/>
              <a:t>Short answers: 5/7 (3 each, 15 points total)</a:t>
            </a:r>
          </a:p>
          <a:p>
            <a:r>
              <a:rPr lang="en-CA" dirty="0"/>
              <a:t>Scenario: ½ (5 points total)</a:t>
            </a:r>
          </a:p>
          <a:p>
            <a:r>
              <a:rPr lang="en-CA" dirty="0"/>
              <a:t>Weight: 30%</a:t>
            </a:r>
          </a:p>
        </p:txBody>
      </p:sp>
    </p:spTree>
    <p:extLst>
      <p:ext uri="{BB962C8B-B14F-4D97-AF65-F5344CB8AC3E}">
        <p14:creationId xmlns:p14="http://schemas.microsoft.com/office/powerpoint/2010/main" val="3445151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4F236-DFB0-4BA6-934A-6EEF379F78C9}"/>
              </a:ext>
            </a:extLst>
          </p:cNvPr>
          <p:cNvSpPr>
            <a:spLocks noGrp="1"/>
          </p:cNvSpPr>
          <p:nvPr>
            <p:ph type="title"/>
          </p:nvPr>
        </p:nvSpPr>
        <p:spPr/>
        <p:txBody>
          <a:bodyPr/>
          <a:lstStyle/>
          <a:p>
            <a:r>
              <a:rPr lang="en-CA" dirty="0"/>
              <a:t>Review </a:t>
            </a:r>
            <a:r>
              <a:rPr lang="en-CA" dirty="0" err="1"/>
              <a:t>cont</a:t>
            </a:r>
            <a:r>
              <a:rPr lang="en-CA" dirty="0"/>
              <a:t>.’d</a:t>
            </a:r>
          </a:p>
        </p:txBody>
      </p:sp>
      <p:sp>
        <p:nvSpPr>
          <p:cNvPr id="3" name="Content Placeholder 2">
            <a:extLst>
              <a:ext uri="{FF2B5EF4-FFF2-40B4-BE49-F238E27FC236}">
                <a16:creationId xmlns:a16="http://schemas.microsoft.com/office/drawing/2014/main" id="{0C132BF1-06B2-4B2C-9B05-DB480C9CAFD2}"/>
              </a:ext>
            </a:extLst>
          </p:cNvPr>
          <p:cNvSpPr>
            <a:spLocks noGrp="1"/>
          </p:cNvSpPr>
          <p:nvPr>
            <p:ph idx="1"/>
          </p:nvPr>
        </p:nvSpPr>
        <p:spPr/>
        <p:txBody>
          <a:bodyPr/>
          <a:lstStyle/>
          <a:p>
            <a:r>
              <a:rPr lang="en-CA" dirty="0"/>
              <a:t>Exam focuses on latter half of the course.</a:t>
            </a:r>
          </a:p>
          <a:p>
            <a:r>
              <a:rPr lang="en-CA" dirty="0"/>
              <a:t>Section 2 of the Charter is on the exam.</a:t>
            </a:r>
          </a:p>
          <a:p>
            <a:endParaRPr lang="en-CA" dirty="0"/>
          </a:p>
        </p:txBody>
      </p:sp>
    </p:spTree>
    <p:extLst>
      <p:ext uri="{BB962C8B-B14F-4D97-AF65-F5344CB8AC3E}">
        <p14:creationId xmlns:p14="http://schemas.microsoft.com/office/powerpoint/2010/main" val="3519739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61909-28C8-4434-9720-016A70BEEED2}"/>
              </a:ext>
            </a:extLst>
          </p:cNvPr>
          <p:cNvSpPr>
            <a:spLocks noGrp="1"/>
          </p:cNvSpPr>
          <p:nvPr>
            <p:ph type="title"/>
          </p:nvPr>
        </p:nvSpPr>
        <p:spPr/>
        <p:txBody>
          <a:bodyPr/>
          <a:lstStyle/>
          <a:p>
            <a:r>
              <a:rPr lang="en-CA" dirty="0"/>
              <a:t>Course Evaluation</a:t>
            </a:r>
          </a:p>
        </p:txBody>
      </p:sp>
      <p:sp>
        <p:nvSpPr>
          <p:cNvPr id="3" name="Content Placeholder 2">
            <a:extLst>
              <a:ext uri="{FF2B5EF4-FFF2-40B4-BE49-F238E27FC236}">
                <a16:creationId xmlns:a16="http://schemas.microsoft.com/office/drawing/2014/main" id="{5770C572-44FA-468C-8B64-15D5EEFEA054}"/>
              </a:ext>
            </a:extLst>
          </p:cNvPr>
          <p:cNvSpPr>
            <a:spLocks noGrp="1"/>
          </p:cNvSpPr>
          <p:nvPr>
            <p:ph idx="1"/>
          </p:nvPr>
        </p:nvSpPr>
        <p:spPr/>
        <p:txBody>
          <a:bodyPr/>
          <a:lstStyle/>
          <a:p>
            <a:r>
              <a:rPr lang="en-CA" dirty="0"/>
              <a:t>Would it have been helpful to break the essay down into smaller parts? (e.g. a separate assignment to have you gather sources, find strong quotes, write an introduction, and finally submit it)</a:t>
            </a:r>
          </a:p>
          <a:p>
            <a:r>
              <a:rPr lang="en-CA" dirty="0"/>
              <a:t>What could be done to encourage more student participation?</a:t>
            </a:r>
          </a:p>
          <a:p>
            <a:r>
              <a:rPr lang="en-CA" dirty="0"/>
              <a:t>Do you wish more time was spent on review?</a:t>
            </a:r>
          </a:p>
          <a:p>
            <a:r>
              <a:rPr lang="en-CA" dirty="0"/>
              <a:t>What was your favorite thing about class?</a:t>
            </a:r>
          </a:p>
          <a:p>
            <a:r>
              <a:rPr lang="en-CA" dirty="0"/>
              <a:t>What was your least favorite thing about class?</a:t>
            </a:r>
          </a:p>
        </p:txBody>
      </p:sp>
    </p:spTree>
    <p:extLst>
      <p:ext uri="{BB962C8B-B14F-4D97-AF65-F5344CB8AC3E}">
        <p14:creationId xmlns:p14="http://schemas.microsoft.com/office/powerpoint/2010/main" val="3339675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1484D-9980-4E54-9A10-CF8A01212DF9}"/>
              </a:ext>
            </a:extLst>
          </p:cNvPr>
          <p:cNvSpPr>
            <a:spLocks noGrp="1"/>
          </p:cNvSpPr>
          <p:nvPr>
            <p:ph type="title"/>
          </p:nvPr>
        </p:nvSpPr>
        <p:spPr/>
        <p:txBody>
          <a:bodyPr/>
          <a:lstStyle/>
          <a:p>
            <a:r>
              <a:rPr lang="en-CA" dirty="0"/>
              <a:t>Chomsky and Herman’s Propaganda Model</a:t>
            </a:r>
          </a:p>
        </p:txBody>
      </p:sp>
      <p:sp>
        <p:nvSpPr>
          <p:cNvPr id="3" name="Content Placeholder 2">
            <a:extLst>
              <a:ext uri="{FF2B5EF4-FFF2-40B4-BE49-F238E27FC236}">
                <a16:creationId xmlns:a16="http://schemas.microsoft.com/office/drawing/2014/main" id="{137FCD55-CA51-4E7A-B22E-E9D4CEAE3B36}"/>
              </a:ext>
            </a:extLst>
          </p:cNvPr>
          <p:cNvSpPr>
            <a:spLocks noGrp="1"/>
          </p:cNvSpPr>
          <p:nvPr>
            <p:ph idx="1"/>
          </p:nvPr>
        </p:nvSpPr>
        <p:spPr/>
        <p:txBody>
          <a:bodyPr>
            <a:normAutofit fontScale="85000" lnSpcReduction="20000"/>
          </a:bodyPr>
          <a:lstStyle/>
          <a:p>
            <a:pPr marL="0" indent="0">
              <a:buNone/>
            </a:pPr>
            <a:r>
              <a:rPr lang="en-CA" dirty="0"/>
              <a:t>Edward S. Herman and Noam Chomsky wrote </a:t>
            </a:r>
            <a:r>
              <a:rPr lang="en-CA" i="1" dirty="0"/>
              <a:t>Manufacturing Consent </a:t>
            </a:r>
            <a:r>
              <a:rPr lang="en-CA" dirty="0"/>
              <a:t>in 1988. It saw the ‘free press’ of the United States as subject to corporate interests. These interests seek to promote capitalist propaganda through </a:t>
            </a:r>
            <a:r>
              <a:rPr lang="en-CA" dirty="0">
                <a:hlinkClick r:id="rId2"/>
              </a:rPr>
              <a:t>5 filters</a:t>
            </a:r>
            <a:r>
              <a:rPr lang="en-CA" dirty="0"/>
              <a:t>.</a:t>
            </a:r>
          </a:p>
          <a:p>
            <a:pPr marL="342900" indent="-342900">
              <a:buAutoNum type="arabicPeriod"/>
            </a:pPr>
            <a:r>
              <a:rPr lang="en-CA" dirty="0"/>
              <a:t>Media ownership – mass media is expensive and overwhelmingly owned by corporate interests.</a:t>
            </a:r>
          </a:p>
          <a:p>
            <a:pPr marL="342900" indent="-342900">
              <a:buAutoNum type="arabicPeriod"/>
            </a:pPr>
            <a:r>
              <a:rPr lang="en-CA" dirty="0"/>
              <a:t>Advertising – consumers are unwilling to pay for the expenses of media and they are therefore reliant on advertising.</a:t>
            </a:r>
          </a:p>
          <a:p>
            <a:pPr marL="342900" indent="-342900">
              <a:buAutoNum type="arabicPeriod"/>
            </a:pPr>
            <a:r>
              <a:rPr lang="en-CA" dirty="0"/>
              <a:t>Complicity – reporters are encouraged to report the official consensus or have their access to those in power cut.</a:t>
            </a:r>
          </a:p>
          <a:p>
            <a:pPr marL="342900" indent="-342900">
              <a:buAutoNum type="arabicPeriod"/>
            </a:pPr>
            <a:r>
              <a:rPr lang="en-CA" dirty="0"/>
              <a:t>Flak – when people put out reports that corporate interests don’t like, they are able to lobby the broadcaster and disparage the reporter.</a:t>
            </a:r>
          </a:p>
          <a:p>
            <a:pPr marL="342900" indent="-342900">
              <a:buAutoNum type="arabicPeriod"/>
            </a:pPr>
            <a:r>
              <a:rPr lang="en-CA" dirty="0"/>
              <a:t>The Common enemy – when people are upset at the status quo, they are pointed towards an official enemy to direct their anger.</a:t>
            </a:r>
          </a:p>
          <a:p>
            <a:endParaRPr lang="en-CA" dirty="0"/>
          </a:p>
        </p:txBody>
      </p:sp>
    </p:spTree>
    <p:extLst>
      <p:ext uri="{BB962C8B-B14F-4D97-AF65-F5344CB8AC3E}">
        <p14:creationId xmlns:p14="http://schemas.microsoft.com/office/powerpoint/2010/main" val="158294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7DD6C-6209-4CCD-9ABD-E8A52FBAD415}"/>
              </a:ext>
            </a:extLst>
          </p:cNvPr>
          <p:cNvSpPr>
            <a:spLocks noGrp="1"/>
          </p:cNvSpPr>
          <p:nvPr>
            <p:ph type="title"/>
          </p:nvPr>
        </p:nvSpPr>
        <p:spPr/>
        <p:txBody>
          <a:bodyPr/>
          <a:lstStyle/>
          <a:p>
            <a:r>
              <a:rPr lang="en-CA" dirty="0"/>
              <a:t>Has the internet changed the validity of this model?</a:t>
            </a:r>
          </a:p>
        </p:txBody>
      </p:sp>
      <p:sp>
        <p:nvSpPr>
          <p:cNvPr id="3" name="Content Placeholder 2">
            <a:extLst>
              <a:ext uri="{FF2B5EF4-FFF2-40B4-BE49-F238E27FC236}">
                <a16:creationId xmlns:a16="http://schemas.microsoft.com/office/drawing/2014/main" id="{F24D779A-E3A0-4905-BECE-AA2D583C1649}"/>
              </a:ext>
            </a:extLst>
          </p:cNvPr>
          <p:cNvSpPr>
            <a:spLocks noGrp="1"/>
          </p:cNvSpPr>
          <p:nvPr>
            <p:ph idx="1"/>
          </p:nvPr>
        </p:nvSpPr>
        <p:spPr/>
        <p:txBody>
          <a:bodyPr>
            <a:normAutofit/>
          </a:bodyPr>
          <a:lstStyle/>
          <a:p>
            <a:r>
              <a:rPr lang="en-CA" dirty="0"/>
              <a:t>Has it disrupted the importance of:</a:t>
            </a:r>
          </a:p>
          <a:p>
            <a:pPr marL="342900" indent="-342900">
              <a:buAutoNum type="arabicPeriod"/>
            </a:pPr>
            <a:r>
              <a:rPr lang="en-CA" dirty="0"/>
              <a:t>Media ownership?</a:t>
            </a:r>
          </a:p>
          <a:p>
            <a:pPr marL="342900" indent="-342900">
              <a:buAutoNum type="arabicPeriod"/>
            </a:pPr>
            <a:r>
              <a:rPr lang="en-CA" dirty="0"/>
              <a:t>Advertising? </a:t>
            </a:r>
          </a:p>
          <a:p>
            <a:pPr marL="342900" indent="-342900">
              <a:buAutoNum type="arabicPeriod"/>
            </a:pPr>
            <a:r>
              <a:rPr lang="en-CA" dirty="0"/>
              <a:t>Complicity? </a:t>
            </a:r>
          </a:p>
          <a:p>
            <a:pPr marL="342900" indent="-342900">
              <a:buAutoNum type="arabicPeriod"/>
            </a:pPr>
            <a:r>
              <a:rPr lang="en-CA" dirty="0"/>
              <a:t>Flak?</a:t>
            </a:r>
          </a:p>
          <a:p>
            <a:pPr marL="342900" indent="-342900">
              <a:buAutoNum type="arabicPeriod"/>
            </a:pPr>
            <a:r>
              <a:rPr lang="en-CA" dirty="0"/>
              <a:t>The Common enemy?</a:t>
            </a:r>
          </a:p>
        </p:txBody>
      </p:sp>
    </p:spTree>
    <p:extLst>
      <p:ext uri="{BB962C8B-B14F-4D97-AF65-F5344CB8AC3E}">
        <p14:creationId xmlns:p14="http://schemas.microsoft.com/office/powerpoint/2010/main" val="641542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F6C36-A8DD-4C66-9FBA-C9245179F1A4}"/>
              </a:ext>
            </a:extLst>
          </p:cNvPr>
          <p:cNvSpPr>
            <a:spLocks noGrp="1"/>
          </p:cNvSpPr>
          <p:nvPr>
            <p:ph type="title"/>
          </p:nvPr>
        </p:nvSpPr>
        <p:spPr/>
        <p:txBody>
          <a:bodyPr/>
          <a:lstStyle/>
          <a:p>
            <a:r>
              <a:rPr lang="en-CA" dirty="0"/>
              <a:t>How has the internet shifted who has power over information?</a:t>
            </a:r>
          </a:p>
        </p:txBody>
      </p:sp>
      <p:sp>
        <p:nvSpPr>
          <p:cNvPr id="3" name="Content Placeholder 2">
            <a:extLst>
              <a:ext uri="{FF2B5EF4-FFF2-40B4-BE49-F238E27FC236}">
                <a16:creationId xmlns:a16="http://schemas.microsoft.com/office/drawing/2014/main" id="{1EB363E6-1800-4C76-8F4F-FC323658B9DB}"/>
              </a:ext>
            </a:extLst>
          </p:cNvPr>
          <p:cNvSpPr>
            <a:spLocks noGrp="1"/>
          </p:cNvSpPr>
          <p:nvPr>
            <p:ph idx="1"/>
          </p:nvPr>
        </p:nvSpPr>
        <p:spPr/>
        <p:txBody>
          <a:bodyPr/>
          <a:lstStyle/>
          <a:p>
            <a:r>
              <a:rPr lang="en-CA" dirty="0"/>
              <a:t>Anyone can post anything.</a:t>
            </a:r>
          </a:p>
          <a:p>
            <a:r>
              <a:rPr lang="en-CA" dirty="0"/>
              <a:t>We get much of our news from our friends, rather than governments or media corporations.</a:t>
            </a:r>
          </a:p>
          <a:p>
            <a:endParaRPr lang="en-CA" dirty="0"/>
          </a:p>
        </p:txBody>
      </p:sp>
    </p:spTree>
    <p:extLst>
      <p:ext uri="{BB962C8B-B14F-4D97-AF65-F5344CB8AC3E}">
        <p14:creationId xmlns:p14="http://schemas.microsoft.com/office/powerpoint/2010/main" val="4252569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E228A-7AE6-47B6-862E-691B72EE74EB}"/>
              </a:ext>
            </a:extLst>
          </p:cNvPr>
          <p:cNvSpPr>
            <a:spLocks noGrp="1"/>
          </p:cNvSpPr>
          <p:nvPr>
            <p:ph type="title"/>
          </p:nvPr>
        </p:nvSpPr>
        <p:spPr/>
        <p:txBody>
          <a:bodyPr/>
          <a:lstStyle/>
          <a:p>
            <a:r>
              <a:rPr lang="en-CA" dirty="0"/>
              <a:t>Fake News</a:t>
            </a:r>
          </a:p>
        </p:txBody>
      </p:sp>
      <p:sp>
        <p:nvSpPr>
          <p:cNvPr id="3" name="Content Placeholder 2">
            <a:extLst>
              <a:ext uri="{FF2B5EF4-FFF2-40B4-BE49-F238E27FC236}">
                <a16:creationId xmlns:a16="http://schemas.microsoft.com/office/drawing/2014/main" id="{EF20E38B-C9D9-4CAD-B102-B25A96412BE4}"/>
              </a:ext>
            </a:extLst>
          </p:cNvPr>
          <p:cNvSpPr>
            <a:spLocks noGrp="1"/>
          </p:cNvSpPr>
          <p:nvPr>
            <p:ph idx="1"/>
          </p:nvPr>
        </p:nvSpPr>
        <p:spPr/>
        <p:txBody>
          <a:bodyPr/>
          <a:lstStyle/>
          <a:p>
            <a:r>
              <a:rPr lang="en-CA" dirty="0"/>
              <a:t>Fake news is: “news articles that are intentionally and verifiably false, and could mislead readers” (</a:t>
            </a:r>
            <a:r>
              <a:rPr lang="en-CA" dirty="0" err="1"/>
              <a:t>Allcott</a:t>
            </a:r>
            <a:r>
              <a:rPr lang="en-CA" dirty="0"/>
              <a:t> &amp; </a:t>
            </a:r>
            <a:r>
              <a:rPr lang="en-CA" dirty="0" err="1"/>
              <a:t>Gentzkow</a:t>
            </a:r>
            <a:r>
              <a:rPr lang="en-CA" dirty="0"/>
              <a:t> 2017, p.213). </a:t>
            </a:r>
          </a:p>
          <a:p>
            <a:r>
              <a:rPr lang="en-CA" dirty="0"/>
              <a:t>This does </a:t>
            </a:r>
            <a:r>
              <a:rPr lang="en-CA" u="sng" dirty="0"/>
              <a:t>not</a:t>
            </a:r>
            <a:r>
              <a:rPr lang="en-CA" dirty="0"/>
              <a:t> include (according to </a:t>
            </a:r>
            <a:r>
              <a:rPr lang="en-CA" dirty="0" err="1"/>
              <a:t>Allcott</a:t>
            </a:r>
            <a:r>
              <a:rPr lang="en-CA" dirty="0"/>
              <a:t> and </a:t>
            </a:r>
            <a:r>
              <a:rPr lang="en-CA" dirty="0" err="1"/>
              <a:t>Gentzkow</a:t>
            </a:r>
            <a:r>
              <a:rPr lang="en-CA" dirty="0"/>
              <a:t>):</a:t>
            </a:r>
          </a:p>
          <a:p>
            <a:pPr lvl="1"/>
            <a:r>
              <a:rPr lang="en-CA" dirty="0"/>
              <a:t>Unintentional reporting mistakes</a:t>
            </a:r>
          </a:p>
          <a:p>
            <a:pPr lvl="1"/>
            <a:r>
              <a:rPr lang="en-CA" dirty="0"/>
              <a:t>Rumors that do not originate from a particular news article</a:t>
            </a:r>
          </a:p>
          <a:p>
            <a:pPr lvl="1"/>
            <a:r>
              <a:rPr lang="en-CA" dirty="0"/>
              <a:t>Conspiracy theories</a:t>
            </a:r>
          </a:p>
          <a:p>
            <a:pPr lvl="1"/>
            <a:r>
              <a:rPr lang="en-CA" dirty="0"/>
              <a:t>Satire</a:t>
            </a:r>
          </a:p>
          <a:p>
            <a:pPr lvl="1"/>
            <a:r>
              <a:rPr lang="en-CA" dirty="0"/>
              <a:t>False statements by politicians</a:t>
            </a:r>
          </a:p>
          <a:p>
            <a:pPr lvl="1"/>
            <a:r>
              <a:rPr lang="en-CA" dirty="0"/>
              <a:t>Slanted or misleading news</a:t>
            </a:r>
          </a:p>
          <a:p>
            <a:endParaRPr lang="en-CA" dirty="0"/>
          </a:p>
        </p:txBody>
      </p:sp>
    </p:spTree>
    <p:extLst>
      <p:ext uri="{BB962C8B-B14F-4D97-AF65-F5344CB8AC3E}">
        <p14:creationId xmlns:p14="http://schemas.microsoft.com/office/powerpoint/2010/main" val="3262828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TotalTime>
  <Words>1273</Words>
  <Application>Microsoft Office PowerPoint</Application>
  <PresentationFormat>Widescreen</PresentationFormat>
  <Paragraphs>104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Fake News</vt:lpstr>
      <vt:lpstr>Agenda </vt:lpstr>
      <vt:lpstr>Review</vt:lpstr>
      <vt:lpstr>Review cont.’d</vt:lpstr>
      <vt:lpstr>Course Evaluation</vt:lpstr>
      <vt:lpstr>Chomsky and Herman’s Propaganda Model</vt:lpstr>
      <vt:lpstr>Has the internet changed the validity of this model?</vt:lpstr>
      <vt:lpstr>How has the internet shifted who has power over information?</vt:lpstr>
      <vt:lpstr>Fake News</vt:lpstr>
      <vt:lpstr>Social Costs of Fake News</vt:lpstr>
      <vt:lpstr>Causes of Fake News</vt:lpstr>
      <vt:lpstr>Social Media and Fake News</vt:lpstr>
      <vt:lpstr>WTOE 5 has since been discontinued.</vt:lpstr>
      <vt:lpstr>Democrats were not immune to fake news.</vt:lpstr>
      <vt:lpstr>Truly Crazy Fake News</vt:lpstr>
      <vt:lpstr>How do fake news and mental illness interact?</vt:lpstr>
      <vt:lpstr>Current Trends in Fake News</vt:lpstr>
      <vt:lpstr>Motivations of Fake News</vt:lpstr>
      <vt:lpstr>What can be done? </vt:lpstr>
      <vt:lpstr>TV and Movies for Students</vt:lpstr>
      <vt:lpstr>Books for Students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Xav S</dc:creator>
  <cp:lastModifiedBy>Xav S</cp:lastModifiedBy>
  <cp:revision>21</cp:revision>
  <dcterms:created xsi:type="dcterms:W3CDTF">2018-11-27T13:13:24Z</dcterms:created>
  <dcterms:modified xsi:type="dcterms:W3CDTF">2019-04-10T14:41:35Z</dcterms:modified>
</cp:coreProperties>
</file>