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329" r:id="rId4"/>
    <p:sldId id="318" r:id="rId5"/>
    <p:sldId id="312" r:id="rId6"/>
    <p:sldId id="267" r:id="rId7"/>
    <p:sldId id="319" r:id="rId8"/>
    <p:sldId id="268" r:id="rId9"/>
    <p:sldId id="273" r:id="rId10"/>
    <p:sldId id="320" r:id="rId11"/>
    <p:sldId id="269" r:id="rId12"/>
    <p:sldId id="272" r:id="rId13"/>
    <p:sldId id="336" r:id="rId14"/>
    <p:sldId id="258" r:id="rId15"/>
    <p:sldId id="274" r:id="rId16"/>
    <p:sldId id="275" r:id="rId17"/>
    <p:sldId id="334" r:id="rId18"/>
    <p:sldId id="259" r:id="rId19"/>
    <p:sldId id="276" r:id="rId20"/>
    <p:sldId id="277" r:id="rId21"/>
    <p:sldId id="335" r:id="rId22"/>
    <p:sldId id="260" r:id="rId23"/>
    <p:sldId id="321" r:id="rId24"/>
    <p:sldId id="278" r:id="rId25"/>
    <p:sldId id="279" r:id="rId26"/>
    <p:sldId id="337" r:id="rId27"/>
    <p:sldId id="315" r:id="rId28"/>
    <p:sldId id="316" r:id="rId29"/>
    <p:sldId id="317" r:id="rId30"/>
    <p:sldId id="338" r:id="rId31"/>
    <p:sldId id="339" r:id="rId32"/>
    <p:sldId id="270" r:id="rId33"/>
    <p:sldId id="271" r:id="rId34"/>
    <p:sldId id="340" r:id="rId35"/>
    <p:sldId id="285" r:id="rId36"/>
    <p:sldId id="280" r:id="rId37"/>
    <p:sldId id="281" r:id="rId38"/>
    <p:sldId id="358" r:id="rId39"/>
    <p:sldId id="347" r:id="rId40"/>
    <p:sldId id="282" r:id="rId41"/>
    <p:sldId id="322" r:id="rId42"/>
    <p:sldId id="28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A88A-D1E7-46E6-9FE9-37E0EBFC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F1A84-24B4-4170-BC58-2A72686F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F61D-0364-42CD-86B8-5EF80DCF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0DDD-857F-4E4A-B151-5F5D502A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9488-4D72-4AD0-AC48-EB0BEF0E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52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0D87-41F8-4BE8-90CB-BEDC012C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BB60-D36D-416E-B0B0-6862C759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AAD0-6544-4FB2-8A51-BFAD7785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9E85-CF1F-437C-9892-30A55C33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08DEE-3016-4B8E-9CA5-299AEFAA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61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3A4BE-F22A-4FC1-B900-28757FA60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B1FB2-D22A-4079-8CE4-A876C7A9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2B63-4F8C-4C39-A03E-64F0060A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0FD1-4B97-4684-B0B0-2C0216C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EA81-3962-4E48-93D3-37568779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63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DG_Bar_Blue_USLetter_RGB">
            <a:extLst>
              <a:ext uri="{FF2B5EF4-FFF2-40B4-BE49-F238E27FC236}">
                <a16:creationId xmlns:a16="http://schemas.microsoft.com/office/drawing/2014/main" id="{E81A82B4-BCDC-47E2-A79B-205B029628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FC4CB-9C56-4C7F-9BB2-04B5D44CC1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35200" y="3125788"/>
            <a:ext cx="254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&lt;Insert image of 7e cover here&gt;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381000"/>
            <a:ext cx="9956800" cy="914400"/>
          </a:xfrm>
        </p:spPr>
        <p:txBody>
          <a:bodyPr wrap="none" anchor="t"/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D20B-7752-412E-9093-5D8729F1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2A76-8BB9-4920-B7CD-BFD74AC1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234D-5A1B-4FB8-916B-C3353FBB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12501-0514-4399-91D2-B7BB1B43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0C4AF-806C-493D-A0A1-5560F98C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53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489D-2AEC-4C38-82F0-66A50596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FF8D3-AE6A-4344-B70A-57BD2A837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1C06-375B-444B-A96A-C6C419E3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1344-EB01-4F6D-9CDA-7421BDA0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D937-2CA6-4C86-A287-276FD51B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2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30D6-2A6A-49E7-B60B-9DB3C163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A01A-A95A-432E-B9AB-D0E61F713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4F46C-0F6F-4587-9DCB-99144F1F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0499-1F2A-46A3-A8B1-575ADEE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14A2B-E39F-4388-8F62-5E03D49D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89EF9-F134-441B-A561-AC6C4D16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69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FB33-B3F8-4554-901B-0E5F7626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1F5CB-04EA-4070-AAF8-9B1A6C2AE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8A901-9A94-4894-B05A-FE44C8E6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1BD19-51A9-48B0-8A01-F00167CAA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00A32-A710-42FE-8E87-CEF6FD5A4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085D0-2FCE-4EC5-AE87-F0EA46ED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93EC6-BB02-462A-AE96-8F5CC9A1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1AED8-7383-41D0-B92D-77257A6D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8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129A-0309-4E89-BBAB-EAE0FC89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FE035-CA4D-4A53-B30F-49E12AC3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A666B-5067-4F97-91F2-C218AB2A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908C3-6718-4F47-89BE-75D1DE6E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2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1C8FB-9B2B-493C-9D3A-81E80564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B2A8D-19F0-4C07-97B9-580371F5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4D6CC-B813-4395-80AA-A7377E02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7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80FF-D85E-4D2E-A0DE-EE7F97D6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F1B2-3E41-4CD8-9469-87317E21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87BF-6336-4932-A475-0A9C6F6D4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37F9A-B0B1-4634-A66B-AC8D9834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26371-23B5-44A2-A0B7-FCABE76A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52CD-39CA-422C-AB68-3A71255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8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72EF-0679-459C-B25F-2729ED17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2DABD-ED2F-4036-A6DD-4FED36F1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A9B2B-883E-4E57-8B72-2CC136FE2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A1207-1C70-47C3-9F5D-554853B2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774B3-899F-49E5-BBB0-7C135ED7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916C7-05A5-4C36-BDE0-4811A86B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5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0B256-CE4D-4039-849A-B60CF103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49CAC-62A0-4C0B-8C64-A6B727C4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4FD4-3145-4461-9816-959F2BEF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A1D8-6A7B-453D-83EF-6FDED6FE3F0F}" type="datetimeFigureOut">
              <a:rPr lang="en-CA" smtClean="0"/>
              <a:t>2019-01-15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7B2D-4751-4E7E-BE9C-3F0D46FF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FFF1-C507-4262-A381-E23B07A2E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EA41-4F53-4DBE-844D-F38119CE30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49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5164D74-B9BF-4E86-9A99-DB87CF8DEA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257800" y="2514600"/>
            <a:ext cx="5791200" cy="990600"/>
          </a:xfrm>
        </p:spPr>
        <p:txBody>
          <a:bodyPr/>
          <a:lstStyle/>
          <a:p>
            <a:pPr eaLnBrk="1" hangingPunct="1"/>
            <a:r>
              <a:rPr lang="en-US" altLang="en-US"/>
              <a:t>Chapter 2:</a:t>
            </a:r>
            <a:br>
              <a:rPr lang="en-US" altLang="en-US"/>
            </a:br>
            <a:r>
              <a:rPr lang="en-US" altLang="en-US"/>
              <a:t> Introduction to Ethics</a:t>
            </a:r>
          </a:p>
        </p:txBody>
      </p:sp>
      <p:pic>
        <p:nvPicPr>
          <p:cNvPr id="7171" name="Picture 1">
            <a:extLst>
              <a:ext uri="{FF2B5EF4-FFF2-40B4-BE49-F238E27FC236}">
                <a16:creationId xmlns:a16="http://schemas.microsoft.com/office/drawing/2014/main" id="{CD3F945F-EB5E-494F-B745-CD480FA6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3481388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A599EFB-C575-40C5-9EB4-ADED258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1828800"/>
          </a:xfrm>
        </p:spPr>
        <p:txBody>
          <a:bodyPr/>
          <a:lstStyle/>
          <a:p>
            <a:pPr eaLnBrk="1" hangingPunct="1"/>
            <a:r>
              <a:rPr lang="en-US" altLang="en-US"/>
              <a:t>A Good Ethical Theory Supports Persuasive, Logical Arguments</a:t>
            </a:r>
          </a:p>
        </p:txBody>
      </p:sp>
      <p:sp>
        <p:nvSpPr>
          <p:cNvPr id="20483" name="Slide Number Placeholder 2">
            <a:extLst>
              <a:ext uri="{FF2B5EF4-FFF2-40B4-BE49-F238E27FC236}">
                <a16:creationId xmlns:a16="http://schemas.microsoft.com/office/drawing/2014/main" id="{5D9F57E8-677A-4E5A-B326-E9AD4AFDA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2-14</a:t>
            </a:r>
          </a:p>
        </p:txBody>
      </p:sp>
      <p:pic>
        <p:nvPicPr>
          <p:cNvPr id="20484" name="Picture 6" descr="qui02f03">
            <a:extLst>
              <a:ext uri="{FF2B5EF4-FFF2-40B4-BE49-F238E27FC236}">
                <a16:creationId xmlns:a16="http://schemas.microsoft.com/office/drawing/2014/main" id="{23260CB4-86A0-4E19-A237-36C0016E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1"/>
            <a:ext cx="70866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7FEF049A-AE61-4BE7-B782-D80A0626D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2-9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2BD671A-EBED-4BE0-BD6A-3DEC41813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Scenario 1 (p. 52)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60C33F3-31AA-4890-9A1A-4A0B5662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Did Alexis do anything wrong?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Who benefited from Alexis’s course of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Who was hurt by Alexis’s course of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Did Alexis have an unfair advantage over her high school classmates?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Would any of your answers change if it turns out Alexis did not win a college scholarship after all?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Are there better ways Alexis could have achieved her objective?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What additional information, if any, would help you answer the previous questions?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DFC49A71-84CE-4154-99DD-18CC84305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2-12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0393345-D63A-4E64-9804-6B5B84A4B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Scenario 4 (p. 54)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F8026A2-7A6F-478F-ADDF-95BF5CB93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Should you recommend release of the product next week?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Who will benefit if the company follows your recommendation?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Who will be harmed if the company follows your recommendation?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 you have an obligation to any group of people that may be affected by your decision?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What additional information, if any, would help you answer the previous questions?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05E980B-7746-4156-8BA4-08D8E29D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r>
              <a:rPr lang="en-US" altLang="en-US"/>
              <a:t>2.2 Subjective Relativism</a:t>
            </a:r>
          </a:p>
        </p:txBody>
      </p:sp>
      <p:sp>
        <p:nvSpPr>
          <p:cNvPr id="21507" name="Slide Number Placeholder 2">
            <a:extLst>
              <a:ext uri="{FF2B5EF4-FFF2-40B4-BE49-F238E27FC236}">
                <a16:creationId xmlns:a16="http://schemas.microsoft.com/office/drawing/2014/main" id="{BD90EFF1-65D7-4622-9BE5-C95E728F84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1B5F1E6C-AD6F-46DE-BF9B-FFB4A7320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2-16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07E60F6-EC02-4331-AB4B-788F34B97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Relativism and Subjective Relativism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AC33CAD-447C-4197-BF9B-E506BA567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en-US"/>
              <a:t>Relativism</a:t>
            </a:r>
          </a:p>
          <a:p>
            <a:pPr lvl="1" eaLnBrk="1" hangingPunct="1"/>
            <a:r>
              <a:rPr lang="en-US" altLang="en-US"/>
              <a:t>No universal standards of right and wrong</a:t>
            </a:r>
          </a:p>
          <a:p>
            <a:pPr lvl="1" eaLnBrk="1" hangingPunct="1"/>
            <a:r>
              <a:rPr lang="en-US" altLang="en-US"/>
              <a:t>One person can say “X is right,” another can say “X is wrong,” and both can be correct</a:t>
            </a:r>
          </a:p>
          <a:p>
            <a:pPr eaLnBrk="1" hangingPunct="1"/>
            <a:r>
              <a:rPr lang="en-US" altLang="en-US"/>
              <a:t>Subjective relativism</a:t>
            </a:r>
          </a:p>
          <a:p>
            <a:pPr lvl="1" eaLnBrk="1" hangingPunct="1"/>
            <a:r>
              <a:rPr lang="en-US" altLang="en-US"/>
              <a:t>Each person decides right and wrong for himself or herself</a:t>
            </a:r>
          </a:p>
          <a:p>
            <a:pPr lvl="1" eaLnBrk="1" hangingPunct="1"/>
            <a:r>
              <a:rPr lang="en-US" altLang="en-US"/>
              <a:t>“What’s right for you may not be right for me”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6B4D668D-FE37-4AFB-AF75-AFD3A9BD5F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2-17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6777769-49E4-47CA-9F42-7C2374002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for Subjective Relativism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D9FA343-159A-4706-885D-3C4E5A808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Well-meaning and intelligent people disagree on moral issues</a:t>
            </a:r>
          </a:p>
          <a:p>
            <a:pPr eaLnBrk="1" hangingPunct="1"/>
            <a:r>
              <a:rPr lang="en-US" altLang="en-US"/>
              <a:t>Ethical debates are disagreeable and pointless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A45F2D92-EE05-4EA6-9096-C16E9109E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2-18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F916E2D-EEA4-400E-97CF-1DDDD499B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Against Subjective Relativism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9F62CC0-B332-4994-91C9-D85D4FFA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Blurs line between doing what you think is right and doing what you want to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Makes no moral distinction between the actions of different people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SR and tolerance are two different things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Decisions may not be based on reason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XS – No one allows others to harm their interests on the basis of relativism.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Conclusion: Not a workable ethical theory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C5ED0DD-7D6F-4834-AAB6-64EDB8D6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r>
              <a:rPr lang="en-US" altLang="en-US"/>
              <a:t>2.3 Cultural Relativism</a:t>
            </a:r>
          </a:p>
        </p:txBody>
      </p:sp>
      <p:sp>
        <p:nvSpPr>
          <p:cNvPr id="25603" name="Slide Number Placeholder 2">
            <a:extLst>
              <a:ext uri="{FF2B5EF4-FFF2-40B4-BE49-F238E27FC236}">
                <a16:creationId xmlns:a16="http://schemas.microsoft.com/office/drawing/2014/main" id="{C2620A4E-67C6-4339-8C64-752B20C85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ADF8F082-347E-4DA6-98BD-3BDCCC141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2-20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F797D1D-BFAF-4B31-BBC1-1922DC603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Cultural Relativism in a Nutshell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3D3D3B-06A9-417B-802D-2D926AAB3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“right” and “wrong” depends upon a society’s actual moral guidelines</a:t>
            </a:r>
          </a:p>
          <a:p>
            <a:pPr eaLnBrk="1" hangingPunct="1"/>
            <a:r>
              <a:rPr lang="en-US" altLang="en-US"/>
              <a:t>These guidelines vary from place to place and from time to time</a:t>
            </a:r>
          </a:p>
          <a:p>
            <a:pPr eaLnBrk="1" hangingPunct="1"/>
            <a:r>
              <a:rPr lang="en-US" altLang="en-US"/>
              <a:t>A particular action may be right in one society at one time and wrong in another society or at another time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756A45E1-56E3-4D97-8CE7-8D08F2E90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2-21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379CDD7-46C1-4747-9080-CD62CBFF0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for Cultural Relativism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D47401D-7885-4C5A-BA40-B17C3ED81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social contexts demand different moral guidelines</a:t>
            </a:r>
          </a:p>
          <a:p>
            <a:pPr eaLnBrk="1" hangingPunct="1"/>
            <a:r>
              <a:rPr lang="en-US" altLang="en-US"/>
              <a:t>It is arrogant for one society to judge another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62C1A561-D988-4F66-9019-F41697944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B9BE9E9-B8C6-404E-8803-D33299ECA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Overview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51F930A-30A0-4B03-B4E8-4C37C4954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  <a:p>
            <a:pPr eaLnBrk="1" hangingPunct="1"/>
            <a:r>
              <a:rPr lang="en-US" altLang="en-US"/>
              <a:t>Nine ethical theories</a:t>
            </a:r>
          </a:p>
          <a:p>
            <a:pPr lvl="1" eaLnBrk="1" hangingPunct="1"/>
            <a:r>
              <a:rPr lang="en-US" altLang="en-US"/>
              <a:t>First four “unworkable”</a:t>
            </a:r>
          </a:p>
          <a:p>
            <a:pPr lvl="1" eaLnBrk="1" hangingPunct="1"/>
            <a:r>
              <a:rPr lang="en-US" altLang="en-US"/>
              <a:t>Last five “workable”</a:t>
            </a:r>
          </a:p>
          <a:p>
            <a:pPr eaLnBrk="1" hangingPunct="1"/>
            <a:r>
              <a:rPr lang="en-US" altLang="en-US"/>
              <a:t>Comparing workable ethical theories</a:t>
            </a:r>
          </a:p>
          <a:p>
            <a:pPr eaLnBrk="1" hangingPunct="1"/>
            <a:r>
              <a:rPr lang="en-US" altLang="en-US"/>
              <a:t>Morality of breaking the law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35CF9D2A-DB0C-400A-91B5-E4F5FFB342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2-22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60CB6D6-93A1-4734-941F-DF9CCE35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Against Cultural Relativism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CC15438-0C2B-4150-A3BA-64326DF61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500"/>
              <a:t>Because two societies </a:t>
            </a:r>
            <a:r>
              <a:rPr lang="en-US" altLang="en-US" sz="2500" b="1" i="1"/>
              <a:t>do</a:t>
            </a:r>
            <a:r>
              <a:rPr lang="en-US" altLang="en-US" sz="2500"/>
              <a:t> have different moral views doesn’t mean they </a:t>
            </a:r>
            <a:r>
              <a:rPr lang="en-US" altLang="en-US" sz="2500" b="1" i="1"/>
              <a:t>ought to</a:t>
            </a:r>
            <a:r>
              <a:rPr lang="en-US" altLang="en-US" sz="2500"/>
              <a:t> have different views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It doesn’t explain how moral guidelines are determined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What if there are no cultural norms?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It doesn’t account for evolution of moral guidelines.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It provides no way out for cultures in conflict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Existence of many acceptable practices does not imply all practices are acceptable (many/any fallacy)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Societies do, in fact, share certain core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Only indirectly based on reason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Conclusion: Not a workable ethical theory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A26DFEE-EDC8-42CF-B0F2-692BF21C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r>
              <a:rPr lang="en-US" altLang="en-US"/>
              <a:t>2.4 Divine Command Theory</a:t>
            </a:r>
          </a:p>
        </p:txBody>
      </p:sp>
      <p:sp>
        <p:nvSpPr>
          <p:cNvPr id="29699" name="Slide Number Placeholder 2">
            <a:extLst>
              <a:ext uri="{FF2B5EF4-FFF2-40B4-BE49-F238E27FC236}">
                <a16:creationId xmlns:a16="http://schemas.microsoft.com/office/drawing/2014/main" id="{F53C1000-B506-463A-8752-F56808D83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A4B73CBF-32C3-4DEA-A085-01C9E2DCE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2-24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585CE10-98B9-425F-8DB8-341C3CAB9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of Divine Command Theory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BF935A7-55FF-4197-AE9C-F5ABE2E01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/>
              <a:t>Good actions: those aligned with God’s will</a:t>
            </a:r>
          </a:p>
          <a:p>
            <a:pPr eaLnBrk="1" hangingPunct="1"/>
            <a:r>
              <a:rPr lang="en-US" altLang="en-US"/>
              <a:t>Bad actions: those contrary to God’s will</a:t>
            </a:r>
          </a:p>
          <a:p>
            <a:pPr eaLnBrk="1" hangingPunct="1"/>
            <a:r>
              <a:rPr lang="en-US" altLang="en-US"/>
              <a:t>Holy books reveal God’s will</a:t>
            </a:r>
          </a:p>
          <a:p>
            <a:pPr eaLnBrk="1" hangingPunct="1"/>
            <a:r>
              <a:rPr lang="en-US" altLang="en-US"/>
              <a:t>We should use holy books as moral decision-making guides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260FCA0-1E32-46E5-B41E-715B12BA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Divine Command Theory in Action</a:t>
            </a:r>
          </a:p>
        </p:txBody>
      </p:sp>
      <p:sp>
        <p:nvSpPr>
          <p:cNvPr id="31747" name="Slide Number Placeholder 2">
            <a:extLst>
              <a:ext uri="{FF2B5EF4-FFF2-40B4-BE49-F238E27FC236}">
                <a16:creationId xmlns:a16="http://schemas.microsoft.com/office/drawing/2014/main" id="{B2C506CB-D0C0-49A8-AAF0-EAE027308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2-25</a:t>
            </a:r>
          </a:p>
        </p:txBody>
      </p:sp>
      <p:pic>
        <p:nvPicPr>
          <p:cNvPr id="31748" name="Picture 6" descr="qui02f04">
            <a:extLst>
              <a:ext uri="{FF2B5EF4-FFF2-40B4-BE49-F238E27FC236}">
                <a16:creationId xmlns:a16="http://schemas.microsoft.com/office/drawing/2014/main" id="{11FBA278-3049-4909-ABCD-BCF14737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41211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3347A040-9EE9-45AD-98CB-D7D9E4AAA3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2-26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5D490D2-AE67-411F-8621-257A72C4B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for Divine Command Theory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DA07DA6-7282-48DE-BE92-E6321BBAF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owe obedience to our Creator</a:t>
            </a:r>
          </a:p>
          <a:p>
            <a:pPr eaLnBrk="1" hangingPunct="1"/>
            <a:r>
              <a:rPr lang="en-US" altLang="en-US"/>
              <a:t>God is all-good and all-knowing</a:t>
            </a:r>
          </a:p>
          <a:p>
            <a:pPr eaLnBrk="1" hangingPunct="1"/>
            <a:r>
              <a:rPr lang="en-US" altLang="en-US"/>
              <a:t>God is the ultimate authority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CBFBA4F4-4867-4335-AED7-95CF5C999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2-27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24A67D-E876-402D-A60A-8EAFA4CB5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Case Against Divine Command Theory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7C5577-3768-40B1-AE20-5E7CA2097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/>
              <a:t>Different holy books disagree on certain teachings</a:t>
            </a:r>
          </a:p>
          <a:p>
            <a:pPr eaLnBrk="1" hangingPunct="1"/>
            <a:r>
              <a:rPr lang="en-US" altLang="en-US"/>
              <a:t>Society is multicultural, secular</a:t>
            </a:r>
          </a:p>
          <a:p>
            <a:pPr eaLnBrk="1" hangingPunct="1"/>
            <a:r>
              <a:rPr lang="en-US" altLang="en-US"/>
              <a:t>Some modern moral problems not directly addressed in scripture</a:t>
            </a:r>
          </a:p>
          <a:p>
            <a:pPr eaLnBrk="1" hangingPunct="1"/>
            <a:r>
              <a:rPr lang="en-US" altLang="en-US"/>
              <a:t>“The good” ≠ “God” (equivalence fallacy)</a:t>
            </a:r>
          </a:p>
          <a:p>
            <a:pPr eaLnBrk="1" hangingPunct="1"/>
            <a:r>
              <a:rPr lang="en-US" altLang="en-US"/>
              <a:t>Based on obedience, not reason</a:t>
            </a:r>
          </a:p>
          <a:p>
            <a:pPr eaLnBrk="1" hangingPunct="1"/>
            <a:r>
              <a:rPr lang="en-US" altLang="en-US"/>
              <a:t>Conclusion: Not a workable ethical theory for our purposes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EE88040-E3AA-470D-8261-B8ABBCC8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r>
              <a:rPr lang="en-US" altLang="en-US"/>
              <a:t>2.5 Ethical Egoism</a:t>
            </a:r>
          </a:p>
        </p:txBody>
      </p:sp>
      <p:sp>
        <p:nvSpPr>
          <p:cNvPr id="34819" name="Slide Number Placeholder 2">
            <a:extLst>
              <a:ext uri="{FF2B5EF4-FFF2-40B4-BE49-F238E27FC236}">
                <a16:creationId xmlns:a16="http://schemas.microsoft.com/office/drawing/2014/main" id="{D76EFE30-7D90-4479-A112-7FCBB4850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80C8422-2340-40EB-B8FD-2BFA8E48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Ethical Egoism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C6AC5FE-4D91-43FB-936C-91810553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person should focus exclusively on his or her self-interest</a:t>
            </a:r>
          </a:p>
          <a:p>
            <a:pPr eaLnBrk="1" hangingPunct="1"/>
            <a:r>
              <a:rPr lang="en-US" altLang="en-US"/>
              <a:t>Morally right action: that action that provides self with maximum long-term benefit</a:t>
            </a:r>
          </a:p>
          <a:p>
            <a:pPr eaLnBrk="1" hangingPunct="1"/>
            <a:r>
              <a:rPr lang="en-US" altLang="en-US"/>
              <a:t>Ayn Rand, author of </a:t>
            </a:r>
            <a:r>
              <a:rPr lang="en-US" altLang="en-US" i="1"/>
              <a:t>The Fountainhead </a:t>
            </a:r>
            <a:r>
              <a:rPr lang="en-US" altLang="en-US"/>
              <a:t>and </a:t>
            </a:r>
            <a:r>
              <a:rPr lang="en-US" altLang="en-US" i="1"/>
              <a:t>Atlas Shrugged</a:t>
            </a:r>
            <a:r>
              <a:rPr lang="en-US" altLang="en-US"/>
              <a:t>, espoused a theory akin to ethical egoism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EA2C9585-F1F9-45CB-A883-442D44142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2-29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1FAB686-F1D2-45DC-8714-9952086C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for Ethical Egoism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648A26CB-53E6-48B5-889D-B043F4DA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 is practical since we are already inclined to do what’s best for ourselves</a:t>
            </a:r>
          </a:p>
          <a:p>
            <a:pPr eaLnBrk="1" hangingPunct="1"/>
            <a:r>
              <a:rPr lang="en-US" altLang="en-US" dirty="0"/>
              <a:t>It is better to let other people take care of themselves</a:t>
            </a:r>
          </a:p>
          <a:p>
            <a:pPr eaLnBrk="1" hangingPunct="1"/>
            <a:r>
              <a:rPr lang="en-US" altLang="en-US" dirty="0"/>
              <a:t>The community can benefit when individuals put their well-being first</a:t>
            </a:r>
          </a:p>
          <a:p>
            <a:pPr lvl="1"/>
            <a:r>
              <a:rPr lang="en-US" altLang="en-US" dirty="0"/>
              <a:t>XS – Mandeville, </a:t>
            </a:r>
            <a:r>
              <a:rPr lang="en-US" altLang="en-US" i="1" dirty="0"/>
              <a:t>The Fable of the Bees </a:t>
            </a:r>
            <a:r>
              <a:rPr lang="en-US" altLang="en-US" dirty="0"/>
              <a:t>or ‘Private Vices, Public Benefits’</a:t>
            </a:r>
          </a:p>
          <a:p>
            <a:pPr eaLnBrk="1" hangingPunct="1"/>
            <a:r>
              <a:rPr lang="en-US" altLang="en-US" dirty="0"/>
              <a:t>Other moral principles are rooted in the principle of self-interest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BB3DC6D9-2831-4EEE-A253-9B12E4AA0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B1DA79A-7E4E-4155-A568-99A5C202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Against Ethical Egoism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41DCD433-6F0F-4920-B1D6-E5047C38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An easy moral philosophy may not be the best moral philosophy</a:t>
            </a:r>
          </a:p>
          <a:p>
            <a:pPr eaLnBrk="1" hangingPunct="1"/>
            <a:r>
              <a:rPr lang="en-US" altLang="en-US" sz="2400"/>
              <a:t>We know a lot about what is good for someone else</a:t>
            </a:r>
          </a:p>
          <a:p>
            <a:pPr eaLnBrk="1" hangingPunct="1"/>
            <a:r>
              <a:rPr lang="en-US" altLang="en-US" sz="2400"/>
              <a:t>Self-interest can lead to blatantly immoral behavior</a:t>
            </a:r>
          </a:p>
          <a:p>
            <a:pPr eaLnBrk="1" hangingPunct="1"/>
            <a:r>
              <a:rPr lang="en-US" altLang="en-US" sz="2400"/>
              <a:t>Other moral principles are superior to principle of self-interest</a:t>
            </a:r>
          </a:p>
          <a:p>
            <a:pPr eaLnBrk="1" hangingPunct="1"/>
            <a:r>
              <a:rPr lang="en-US" altLang="en-US" sz="2400"/>
              <a:t>People who take the good of others into account lead happier lives</a:t>
            </a:r>
          </a:p>
          <a:p>
            <a:pPr eaLnBrk="1" hangingPunct="1"/>
            <a:r>
              <a:rPr lang="en-US" altLang="en-US" sz="2400"/>
              <a:t>By definition, does not respect the ethical point of view</a:t>
            </a:r>
          </a:p>
          <a:p>
            <a:pPr eaLnBrk="1" hangingPunct="1"/>
            <a:r>
              <a:rPr lang="en-US" altLang="en-US" sz="2400"/>
              <a:t>Conclusion: Not a workable ethical theory</a:t>
            </a:r>
          </a:p>
          <a:p>
            <a:pPr eaLnBrk="1" hangingPunct="1"/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7FD1D4E-26B9-4F2C-9562-9239A0C54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357C13E-F2D2-4EA7-AAB3-13787839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r>
              <a:rPr lang="en-US" altLang="en-US"/>
              <a:t>2.1 Introduction</a:t>
            </a:r>
          </a:p>
        </p:txBody>
      </p:sp>
      <p:sp>
        <p:nvSpPr>
          <p:cNvPr id="9219" name="Slide Number Placeholder 2">
            <a:extLst>
              <a:ext uri="{FF2B5EF4-FFF2-40B4-BE49-F238E27FC236}">
                <a16:creationId xmlns:a16="http://schemas.microsoft.com/office/drawing/2014/main" id="{DAF00667-D7D3-4FD0-9251-B4125513E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A9DE-EF05-4082-AE41-3282DB66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 1 Review (10 MC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5D35-1D20-46A3-8B3E-63337211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Questions are drawn from the first half of chapter 2 (slides up until here).</a:t>
            </a:r>
          </a:p>
          <a:p>
            <a:pPr marL="0" indent="0">
              <a:buNone/>
            </a:pPr>
            <a:r>
              <a:rPr lang="en-CA" b="1" dirty="0"/>
              <a:t>Question terms:</a:t>
            </a:r>
            <a:endParaRPr lang="en-CA" sz="2400" b="1" dirty="0"/>
          </a:p>
          <a:p>
            <a:r>
              <a:rPr lang="en-CA" dirty="0"/>
              <a:t>The ‘ethical point of view’</a:t>
            </a:r>
            <a:endParaRPr lang="en-CA" sz="2400" dirty="0"/>
          </a:p>
          <a:p>
            <a:r>
              <a:rPr lang="en-CA" dirty="0"/>
              <a:t>Society</a:t>
            </a:r>
            <a:endParaRPr lang="en-CA" sz="2400" dirty="0"/>
          </a:p>
          <a:p>
            <a:r>
              <a:rPr lang="en-CA" dirty="0"/>
              <a:t>Morality</a:t>
            </a:r>
            <a:endParaRPr lang="en-CA" sz="2400" dirty="0"/>
          </a:p>
          <a:p>
            <a:r>
              <a:rPr lang="en-CA" dirty="0"/>
              <a:t>Ethics</a:t>
            </a:r>
            <a:endParaRPr lang="en-CA" sz="2400" dirty="0"/>
          </a:p>
          <a:p>
            <a:r>
              <a:rPr lang="en-CA" dirty="0"/>
              <a:t>Relativism/Relativist</a:t>
            </a:r>
            <a:endParaRPr lang="en-CA" sz="2400" dirty="0"/>
          </a:p>
          <a:p>
            <a:r>
              <a:rPr lang="en-CA" dirty="0"/>
              <a:t>Ethical Objectivism</a:t>
            </a:r>
            <a:endParaRPr lang="en-CA" sz="2400" dirty="0"/>
          </a:p>
          <a:p>
            <a:r>
              <a:rPr lang="en-CA" dirty="0"/>
              <a:t>Divine Command Theory x2</a:t>
            </a:r>
            <a:endParaRPr lang="en-CA" sz="2400" dirty="0"/>
          </a:p>
          <a:p>
            <a:r>
              <a:rPr lang="en-CA" dirty="0"/>
              <a:t>Ethical Egoism x2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0354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F5A3-2DA9-4D4E-A1DF-3C9D44E0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65A0-A58C-462C-85E5-33436D87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Sample (hard) Question:</a:t>
            </a:r>
          </a:p>
          <a:p>
            <a:r>
              <a:rPr lang="en-CA" b="1" dirty="0"/>
              <a:t>According to James Moor, taking “the ethical point of view” means</a:t>
            </a:r>
            <a:endParaRPr lang="en-CA" sz="2400" dirty="0"/>
          </a:p>
          <a:p>
            <a:pPr marL="914400" lvl="1" indent="-457200">
              <a:buAutoNum type="alphaLcParenR"/>
            </a:pPr>
            <a:r>
              <a:rPr lang="en-CA" dirty="0"/>
              <a:t>abiding by your religious beliefs.</a:t>
            </a:r>
            <a:endParaRPr lang="en-CA" sz="2000" dirty="0"/>
          </a:p>
          <a:p>
            <a:pPr marL="914400" lvl="1" indent="-457200">
              <a:buAutoNum type="alphaLcParenR"/>
            </a:pPr>
            <a:r>
              <a:rPr lang="en-CA" dirty="0"/>
              <a:t>deciding that other people and their core values are worthy of your respect.</a:t>
            </a:r>
          </a:p>
          <a:p>
            <a:pPr marL="914400" lvl="1" indent="-457200">
              <a:buAutoNum type="alphaLcParenR"/>
            </a:pPr>
            <a:r>
              <a:rPr lang="en-CA" dirty="0"/>
              <a:t>choosing to sacrifice your own good for the good of someone else.</a:t>
            </a:r>
            <a:endParaRPr lang="en-CA" sz="2000" dirty="0"/>
          </a:p>
          <a:p>
            <a:pPr marL="914400" lvl="1" indent="-457200">
              <a:buAutoNum type="alphaLcParenR"/>
            </a:pPr>
            <a:r>
              <a:rPr lang="en-CA" dirty="0"/>
              <a:t>putting self-interest above the interests of everyone else.</a:t>
            </a:r>
            <a:endParaRPr lang="en-CA" sz="2000" dirty="0"/>
          </a:p>
          <a:p>
            <a:pPr marL="914400" lvl="1" indent="-457200">
              <a:buAutoNum type="alphaLcParenR"/>
            </a:pPr>
            <a:r>
              <a:rPr lang="en-CA" dirty="0"/>
              <a:t>refusing to accept help from other people.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4833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5291FE6F-E7B2-4FC6-B4F0-A483D5476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2-10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99D4B12-EE14-45E9-9F6C-9D70971AD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Scenario 2 (p. 53)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B556684-CECC-4847-AC40-40BE57F7B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Did the antispam organization do anything wrong?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Did the ISPs that refused to accept email from the blacklisted ISPs do anything wrong?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Who benefited from the organization’s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Who was hurt by the organization’s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Could the organization have achieved its goals through a better course of action?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What additional information, if any, would help you answer the previous questions?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2DC48052-E8CC-4EF9-8118-506F4EEB9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2-11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CB5CD54-63AD-49E1-A355-53873F042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Scenario 3 (p. 54)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CFED3E4-7AD2-4B5A-A737-82AFB033F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Did the East Dakota State Police do anything wrong?</a:t>
            </a:r>
          </a:p>
          <a:p>
            <a:pPr eaLnBrk="1" hangingPunct="1"/>
            <a:r>
              <a:rPr lang="en-US" altLang="en-US" sz="2400"/>
              <a:t>Who benefited from the actions of the EDSP?</a:t>
            </a:r>
          </a:p>
          <a:p>
            <a:pPr eaLnBrk="1" hangingPunct="1"/>
            <a:r>
              <a:rPr lang="en-US" altLang="en-US" sz="2400"/>
              <a:t>Who was harmed by the actions of the EDSP?</a:t>
            </a:r>
          </a:p>
          <a:p>
            <a:pPr eaLnBrk="1" hangingPunct="1"/>
            <a:r>
              <a:rPr lang="en-US" altLang="en-US" sz="2400"/>
              <a:t>What other courses of action could the EDSP have taken to achieve its objectives?</a:t>
            </a:r>
          </a:p>
          <a:p>
            <a:pPr eaLnBrk="1" hangingPunct="1"/>
            <a:r>
              <a:rPr lang="en-US" altLang="en-US" sz="2400"/>
              <a:t>What additional information, if any, would help you answer the previous questions?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6E40837-8957-437D-A24B-B227522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6172200"/>
          </a:xfrm>
        </p:spPr>
        <p:txBody>
          <a:bodyPr/>
          <a:lstStyle/>
          <a:p>
            <a:r>
              <a:rPr lang="en-US" altLang="en-US"/>
              <a:t>2.6 Kantianism</a:t>
            </a:r>
          </a:p>
        </p:txBody>
      </p:sp>
      <p:sp>
        <p:nvSpPr>
          <p:cNvPr id="38915" name="Slide Number Placeholder 2">
            <a:extLst>
              <a:ext uri="{FF2B5EF4-FFF2-40B4-BE49-F238E27FC236}">
                <a16:creationId xmlns:a16="http://schemas.microsoft.com/office/drawing/2014/main" id="{BEB6DBBA-0291-4FF3-A0D4-FEFE4CC04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C4E7F5B4-DEDB-4D89-81A0-23C2163BF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2-33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9C90DC2-C917-4903-A8AB-4F5601298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Critical Importance of Good Will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25A44C6-F071-46DE-A8DC-FABEC6712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Good will: the desire to do the right thing</a:t>
            </a:r>
          </a:p>
          <a:p>
            <a:pPr eaLnBrk="1" hangingPunct="1"/>
            <a:r>
              <a:rPr lang="en-US" altLang="en-US" dirty="0"/>
              <a:t>Immanuel Kant: Only thing in the world that is good without qualification is a good will</a:t>
            </a:r>
          </a:p>
          <a:p>
            <a:pPr lvl="1"/>
            <a:r>
              <a:rPr lang="en-US" altLang="en-US" dirty="0"/>
              <a:t>XS – what is an example of happiness that is at odds with a good will?</a:t>
            </a:r>
          </a:p>
          <a:p>
            <a:pPr eaLnBrk="1" hangingPunct="1"/>
            <a:r>
              <a:rPr lang="en-US" altLang="en-US" dirty="0"/>
              <a:t>Reason should cultivate desire to do right thing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88D2B2CB-7089-46FF-B471-305C8E2244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2-34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F386F46-158C-4B11-A8A2-B0AF7F62F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Categorical Imperative (1</a:t>
            </a:r>
            <a:r>
              <a:rPr lang="en-US" altLang="en-US" sz="3200" baseline="30000"/>
              <a:t>st</a:t>
            </a:r>
            <a:r>
              <a:rPr lang="en-US" altLang="en-US" sz="3200"/>
              <a:t> Formulation)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6E3D0120-0F31-408B-B284-042C930D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929" y="1981201"/>
            <a:ext cx="72186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Act only from moral rules that you can at the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same time will to be universal moral laws.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3E492408-0ACA-45B6-8AE6-8916079F9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2-35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7F3C3EB-1155-48A0-B39A-1FEFA3513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Illustration of 1</a:t>
            </a:r>
            <a:r>
              <a:rPr lang="en-US" altLang="en-US" baseline="30000"/>
              <a:t>st</a:t>
            </a:r>
            <a:r>
              <a:rPr lang="en-US" altLang="en-US"/>
              <a:t> Formulation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CF6D886-04DB-4EF0-8177-245DE23A9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Question: Can a person in dire straits make a promise with the intention of breaking it later?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Proposed rule: “I may make promises with the intention of later breaking them.”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person in trouble wants his promise to be believed so he can get what he needs.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Universalize rule: Everyone may make &amp; break promises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Everyone breaking promises </a:t>
            </a:r>
            <a:r>
              <a:rPr lang="en-US" altLang="en-US" sz="2400">
                <a:sym typeface="Symbol" panose="05050102010706020507" pitchFamily="18" charset="2"/>
              </a:rPr>
              <a:t>would make </a:t>
            </a:r>
            <a:r>
              <a:rPr lang="en-US" altLang="en-US" sz="2400"/>
              <a:t>promises unbelievable, contradicting desire to have promise believed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rule is flawed. The answer to the question is “No.”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9EF1A03-1E14-4351-9B51-AEADAE8D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Way to Reason It Out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420FA39-3ECE-4D15-979F-56F0C226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Question: Can I make a promise with the intention of breaking it later?</a:t>
            </a:r>
          </a:p>
          <a:p>
            <a:r>
              <a:rPr lang="en-US" altLang="en-US" sz="2400"/>
              <a:t>I want my false promise to be believed.</a:t>
            </a:r>
          </a:p>
          <a:p>
            <a:r>
              <a:rPr lang="en-US" altLang="en-US" sz="2400"/>
              <a:t>In order for my false promised to be believable, I want everyone except myself to be truthful all the time.</a:t>
            </a:r>
          </a:p>
          <a:p>
            <a:r>
              <a:rPr lang="en-US" altLang="en-US" sz="2400"/>
              <a:t>In other words, I want to </a:t>
            </a:r>
            <a:r>
              <a:rPr lang="en-US" altLang="en-US" sz="2400" u="sng"/>
              <a:t>privilege</a:t>
            </a:r>
            <a:r>
              <a:rPr lang="en-US" altLang="en-US" sz="2400"/>
              <a:t> my needs and desires over those of everyone else.</a:t>
            </a:r>
          </a:p>
          <a:p>
            <a:r>
              <a:rPr lang="en-US" altLang="en-US" sz="2400"/>
              <a:t>Contradiction between what I want to do and what I want others to do.</a:t>
            </a:r>
          </a:p>
          <a:p>
            <a:r>
              <a:rPr lang="en-US" altLang="en-US" sz="2400"/>
              <a:t>Therefore, what I am considering doing is wrong.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D760889-91A4-46BE-A04A-4181DDAD0D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72BFAD4-2129-4A45-B1A6-CBA99FB5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Check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F874324-F83B-4C7B-A477-C4E75D49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evaluating a proposed action, reverse roles</a:t>
            </a:r>
          </a:p>
          <a:p>
            <a:r>
              <a:rPr lang="en-US" altLang="en-US"/>
              <a:t>What would you think if that person did the same thing to you?</a:t>
            </a:r>
          </a:p>
          <a:p>
            <a:r>
              <a:rPr lang="en-US" altLang="en-US"/>
              <a:t>Negative reaction</a:t>
            </a:r>
            <a:r>
              <a:rPr lang="en-US" altLang="en-US">
                <a:sym typeface="Symbol" panose="05050102010706020507" pitchFamily="18" charset="2"/>
              </a:rPr>
              <a:t> </a:t>
            </a:r>
            <a:r>
              <a:rPr lang="en-US" altLang="en-US"/>
              <a:t>evidence that your will to do that action violates the Categorical Imperative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A51E32C4-BA61-49A7-A17F-47603752E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FAF238E-88F0-49C9-9002-607722A2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1600200"/>
          </a:xfrm>
        </p:spPr>
        <p:txBody>
          <a:bodyPr/>
          <a:lstStyle/>
          <a:p>
            <a:pPr eaLnBrk="1" hangingPunct="1"/>
            <a:r>
              <a:rPr lang="en-US" altLang="en-US"/>
              <a:t>We Live in Communities</a:t>
            </a:r>
            <a:br>
              <a:rPr lang="en-US" altLang="en-US"/>
            </a:br>
            <a:r>
              <a:rPr lang="en-US" altLang="en-US" sz="2400"/>
              <a:t>(London, England at night from space)</a:t>
            </a:r>
          </a:p>
        </p:txBody>
      </p:sp>
      <p:sp>
        <p:nvSpPr>
          <p:cNvPr id="10243" name="Slide Number Placeholder 2">
            <a:extLst>
              <a:ext uri="{FF2B5EF4-FFF2-40B4-BE49-F238E27FC236}">
                <a16:creationId xmlns:a16="http://schemas.microsoft.com/office/drawing/2014/main" id="{87E8818C-D7C9-4665-8F28-9E5F81B0B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2-4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CC11DE9-EB60-4F43-944A-9D52E7B1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1143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00"/>
              <a:t>Courtesy of NASA</a:t>
            </a:r>
          </a:p>
        </p:txBody>
      </p:sp>
      <p:pic>
        <p:nvPicPr>
          <p:cNvPr id="10245" name="Picture 6" descr="qui02f01">
            <a:extLst>
              <a:ext uri="{FF2B5EF4-FFF2-40B4-BE49-F238E27FC236}">
                <a16:creationId xmlns:a16="http://schemas.microsoft.com/office/drawing/2014/main" id="{42208C5A-CF0E-4CCD-925E-2E1B5CC0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1"/>
            <a:ext cx="617220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A1CA697A-573E-4F10-B085-52643B6C8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2-38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53C73BC-E76C-41FE-A95C-3448BB880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Categorical Imperative (2</a:t>
            </a:r>
            <a:r>
              <a:rPr lang="en-US" altLang="en-US" sz="3200" baseline="30000"/>
              <a:t>nd</a:t>
            </a:r>
            <a:r>
              <a:rPr lang="en-US" altLang="en-US" sz="3200"/>
              <a:t> Formulation)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A8D42714-2AB2-4483-8E42-C34DC4569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772" y="1701801"/>
            <a:ext cx="65453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Act so that you treat both yourself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and other people as ends in themselves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and never only as a means to an end.</a:t>
            </a:r>
          </a:p>
        </p:txBody>
      </p:sp>
      <p:sp>
        <p:nvSpPr>
          <p:cNvPr id="45061" name="Line 7">
            <a:extLst>
              <a:ext uri="{FF2B5EF4-FFF2-40B4-BE49-F238E27FC236}">
                <a16:creationId xmlns:a16="http://schemas.microsoft.com/office/drawing/2014/main" id="{3EA59CA3-D084-4949-BC8E-64CCE8E19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505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5062" name="Text Box 8">
            <a:extLst>
              <a:ext uri="{FF2B5EF4-FFF2-40B4-BE49-F238E27FC236}">
                <a16:creationId xmlns:a16="http://schemas.microsoft.com/office/drawing/2014/main" id="{F6D8C62A-129C-4B9A-B342-E2880CF43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1"/>
            <a:ext cx="61590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This is usually an easier formulation to work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with than the first formulation of the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Categorical Imperative.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05C2EDF-CA37-4283-9C69-3B15E84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1752600"/>
          </a:xfrm>
        </p:spPr>
        <p:txBody>
          <a:bodyPr/>
          <a:lstStyle/>
          <a:p>
            <a:pPr eaLnBrk="1" hangingPunct="1"/>
            <a:r>
              <a:rPr lang="en-US" altLang="en-US"/>
              <a:t>Kant: Wrong to Use Another Person Solely as a Means to an End</a:t>
            </a:r>
          </a:p>
        </p:txBody>
      </p:sp>
      <p:sp>
        <p:nvSpPr>
          <p:cNvPr id="46083" name="Slide Number Placeholder 2">
            <a:extLst>
              <a:ext uri="{FF2B5EF4-FFF2-40B4-BE49-F238E27FC236}">
                <a16:creationId xmlns:a16="http://schemas.microsoft.com/office/drawing/2014/main" id="{0D67B48D-FDB7-4E53-A236-656FED077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2-39</a:t>
            </a:r>
          </a:p>
        </p:txBody>
      </p:sp>
      <p:pic>
        <p:nvPicPr>
          <p:cNvPr id="46084" name="Picture 6" descr="qui02f05">
            <a:extLst>
              <a:ext uri="{FF2B5EF4-FFF2-40B4-BE49-F238E27FC236}">
                <a16:creationId xmlns:a16="http://schemas.microsoft.com/office/drawing/2014/main" id="{9BAE169A-B984-47D5-9260-5370A048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1"/>
            <a:ext cx="6324600" cy="38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93D5EBC1-7057-41F1-B022-6543D0D6B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2-40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4718A64-51E0-4E29-965B-EE7ABF8A7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Plagiarism Scenario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22D9842-B030-4D8E-B392-D5FCC1675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10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Carla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Single mother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Works full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Takes two evening courses/semester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History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Requires more work than normal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Carla earning an “A” on all work so far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Carla doesn’t have time to write final report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Carla purchases report; submits it as her own work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A91BED2E-D770-4119-920D-A243454E8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2-5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0CA71B1-99FD-4FEA-BB57-0CA95333E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Ethical Point of View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3072B9A-DE90-472B-87BC-BFFD4E42F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everyone shares “core values”, desiring:</a:t>
            </a:r>
          </a:p>
          <a:p>
            <a:pPr lvl="1" eaLnBrk="1" hangingPunct="1"/>
            <a:r>
              <a:rPr lang="en-US" altLang="en-US"/>
              <a:t>Life</a:t>
            </a:r>
          </a:p>
          <a:p>
            <a:pPr lvl="1" eaLnBrk="1" hangingPunct="1"/>
            <a:r>
              <a:rPr lang="en-US" altLang="en-US"/>
              <a:t>Happiness</a:t>
            </a:r>
          </a:p>
          <a:p>
            <a:pPr lvl="1" eaLnBrk="1" hangingPunct="1"/>
            <a:r>
              <a:rPr lang="en-US" altLang="en-US"/>
              <a:t>Ability to accomplish goals</a:t>
            </a:r>
          </a:p>
          <a:p>
            <a:pPr eaLnBrk="1" hangingPunct="1"/>
            <a:r>
              <a:rPr lang="en-US" altLang="en-US"/>
              <a:t>Two ways to view world</a:t>
            </a:r>
          </a:p>
          <a:p>
            <a:pPr lvl="1" eaLnBrk="1" hangingPunct="1"/>
            <a:r>
              <a:rPr lang="en-US" altLang="en-US"/>
              <a:t>Selfish point of view: consider only your own self and your core values</a:t>
            </a:r>
          </a:p>
          <a:p>
            <a:pPr lvl="1" eaLnBrk="1" hangingPunct="1"/>
            <a:r>
              <a:rPr lang="en-US" altLang="en-US"/>
              <a:t>Ethical point of view: respect other people and their core values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DEE6780D-A5E9-4EA6-AA33-2AC69F2F2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2-6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24FB8D4-0FFC-4F45-BEB3-95E12E095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Terms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0A0B808-7381-4870-91B8-3A856A1F2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Society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Association of people organized under a system of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Rules: advance the good of members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Morality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society’s rules of conduct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What people ought / ought not to do in various situations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Ethics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Rational examination of morality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Evaluation of people’s behavior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259F892-839D-4442-8943-F6C98DD4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305800" cy="1600200"/>
          </a:xfrm>
        </p:spPr>
        <p:txBody>
          <a:bodyPr/>
          <a:lstStyle/>
          <a:p>
            <a:pPr eaLnBrk="1" hangingPunct="1"/>
            <a:r>
              <a:rPr lang="en-US" altLang="en-US"/>
              <a:t>Analogy:</a:t>
            </a:r>
            <a:br>
              <a:rPr lang="en-US" altLang="en-US"/>
            </a:br>
            <a:r>
              <a:rPr lang="en-US" altLang="en-US" sz="3200"/>
              <a:t>Difference between Morality and Ethics</a:t>
            </a:r>
          </a:p>
        </p:txBody>
      </p:sp>
      <p:sp>
        <p:nvSpPr>
          <p:cNvPr id="13315" name="Slide Number Placeholder 2">
            <a:extLst>
              <a:ext uri="{FF2B5EF4-FFF2-40B4-BE49-F238E27FC236}">
                <a16:creationId xmlns:a16="http://schemas.microsoft.com/office/drawing/2014/main" id="{C84ECAB6-32FE-4513-A348-17B780C97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2-7</a:t>
            </a:r>
          </a:p>
        </p:txBody>
      </p:sp>
      <p:pic>
        <p:nvPicPr>
          <p:cNvPr id="13316" name="Picture 6" descr="qui02f02">
            <a:extLst>
              <a:ext uri="{FF2B5EF4-FFF2-40B4-BE49-F238E27FC236}">
                <a16:creationId xmlns:a16="http://schemas.microsoft.com/office/drawing/2014/main" id="{6463549A-AC0F-4B49-A628-28D7BD656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84313"/>
            <a:ext cx="63246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EE1FB67D-D57B-4445-B35C-46C7CC864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2-8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92ED30F-E022-43D2-A5CE-FC845D085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Study Ethics?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A754234-11FC-405F-A56C-7480B2E60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Ethics: a way to decide the best thing to do</a:t>
            </a:r>
          </a:p>
          <a:p>
            <a:pPr eaLnBrk="1" hangingPunct="1"/>
            <a:r>
              <a:rPr lang="en-US" altLang="en-US"/>
              <a:t>New problems accompany new technologies</a:t>
            </a:r>
          </a:p>
          <a:p>
            <a:pPr eaLnBrk="1" hangingPunct="1"/>
            <a:r>
              <a:rPr lang="en-US" altLang="en-US"/>
              <a:t>“Common wisdom” may not exist for novel situations brought about by new technologies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738D0884-4648-4E56-8512-F96E31F742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2-13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03B11B4-912A-4379-9165-C06389493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More on Ethics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476E17A-3E13-462A-AB2C-B7DDD9D5A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Ethics: rational, systematic analysis</a:t>
            </a:r>
          </a:p>
          <a:p>
            <a:pPr lvl="1" eaLnBrk="1" hangingPunct="1"/>
            <a:r>
              <a:rPr lang="en-US" altLang="en-US" dirty="0"/>
              <a:t>“Doing ethics” means explaining conclusions</a:t>
            </a:r>
          </a:p>
          <a:p>
            <a:pPr lvl="1" eaLnBrk="1" hangingPunct="1"/>
            <a:r>
              <a:rPr lang="en-US" altLang="en-US" dirty="0"/>
              <a:t>Best explanations based on facts, shared values, logic</a:t>
            </a:r>
          </a:p>
          <a:p>
            <a:pPr eaLnBrk="1" hangingPunct="1"/>
            <a:r>
              <a:rPr lang="en-US" altLang="en-US" dirty="0"/>
              <a:t>Ethics focuses on people’s voluntary, moral choices</a:t>
            </a:r>
          </a:p>
          <a:p>
            <a:pPr eaLnBrk="1" hangingPunct="1"/>
            <a:r>
              <a:rPr lang="en-US" altLang="en-US" dirty="0"/>
              <a:t>Workable ethical theory:</a:t>
            </a:r>
            <a:r>
              <a:rPr lang="en-US" altLang="en-US" dirty="0">
                <a:sym typeface="Symbol" panose="05050102010706020507" pitchFamily="18" charset="2"/>
              </a:rPr>
              <a:t> produces explanations that might be persuasive to a skeptical, yet open-minded audience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1740</Words>
  <Application>Microsoft Office PowerPoint</Application>
  <PresentationFormat>Widescreen</PresentationFormat>
  <Paragraphs>244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Chapter 2:  Introduction to Ethics</vt:lpstr>
      <vt:lpstr>Chapter Overview</vt:lpstr>
      <vt:lpstr>2.1 Introduction</vt:lpstr>
      <vt:lpstr>We Live in Communities (London, England at night from space)</vt:lpstr>
      <vt:lpstr>The Ethical Point of View</vt:lpstr>
      <vt:lpstr>Defining Terms</vt:lpstr>
      <vt:lpstr>Analogy: Difference between Morality and Ethics</vt:lpstr>
      <vt:lpstr>Why Study Ethics?</vt:lpstr>
      <vt:lpstr>More on Ethics</vt:lpstr>
      <vt:lpstr>A Good Ethical Theory Supports Persuasive, Logical Arguments</vt:lpstr>
      <vt:lpstr>Scenario 1 (p. 52)</vt:lpstr>
      <vt:lpstr>Scenario 4 (p. 54)</vt:lpstr>
      <vt:lpstr>2.2 Subjective Relativism</vt:lpstr>
      <vt:lpstr>Relativism and Subjective Relativism</vt:lpstr>
      <vt:lpstr>Case for Subjective Relativism</vt:lpstr>
      <vt:lpstr>Case Against Subjective Relativism</vt:lpstr>
      <vt:lpstr>2.3 Cultural Relativism</vt:lpstr>
      <vt:lpstr>Cultural Relativism in a Nutshell</vt:lpstr>
      <vt:lpstr>Case for Cultural Relativism</vt:lpstr>
      <vt:lpstr>Case Against Cultural Relativism</vt:lpstr>
      <vt:lpstr>2.4 Divine Command Theory</vt:lpstr>
      <vt:lpstr>Overview of Divine Command Theory</vt:lpstr>
      <vt:lpstr>Divine Command Theory in Action</vt:lpstr>
      <vt:lpstr>Case for Divine Command Theory</vt:lpstr>
      <vt:lpstr>Case Against Divine Command Theory</vt:lpstr>
      <vt:lpstr>2.5 Ethical Egoism</vt:lpstr>
      <vt:lpstr>Definition of Ethical Egoism</vt:lpstr>
      <vt:lpstr>Case for Ethical Egoism</vt:lpstr>
      <vt:lpstr>Case Against Ethical Egoism</vt:lpstr>
      <vt:lpstr>Quiz 1 Review (10 MC questions)</vt:lpstr>
      <vt:lpstr>Quiz 1 Review</vt:lpstr>
      <vt:lpstr>Scenario 2 (p. 53)</vt:lpstr>
      <vt:lpstr>Scenario 3 (p. 54)</vt:lpstr>
      <vt:lpstr>2.6 Kantianism</vt:lpstr>
      <vt:lpstr>Critical Importance of Good Will</vt:lpstr>
      <vt:lpstr>Categorical Imperative (1st Formulation)</vt:lpstr>
      <vt:lpstr>Illustration of 1st Formulation</vt:lpstr>
      <vt:lpstr>Another Way to Reason It Out</vt:lpstr>
      <vt:lpstr>A Quick Check</vt:lpstr>
      <vt:lpstr>Categorical Imperative (2nd Formulation)</vt:lpstr>
      <vt:lpstr>Kant: Wrong to Use Another Person Solely as a Means to an End</vt:lpstr>
      <vt:lpstr>Plagiarism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 S</dc:creator>
  <cp:lastModifiedBy>Xav S</cp:lastModifiedBy>
  <cp:revision>10</cp:revision>
  <dcterms:created xsi:type="dcterms:W3CDTF">2019-01-14T14:02:17Z</dcterms:created>
  <dcterms:modified xsi:type="dcterms:W3CDTF">2019-01-15T15:35:10Z</dcterms:modified>
</cp:coreProperties>
</file>