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3" r:id="rId3"/>
    <p:sldId id="362" r:id="rId4"/>
    <p:sldId id="340" r:id="rId5"/>
    <p:sldId id="285" r:id="rId6"/>
    <p:sldId id="280" r:id="rId7"/>
    <p:sldId id="281" r:id="rId8"/>
    <p:sldId id="358" r:id="rId9"/>
    <p:sldId id="347" r:id="rId10"/>
    <p:sldId id="282" r:id="rId11"/>
    <p:sldId id="322" r:id="rId12"/>
    <p:sldId id="286" r:id="rId13"/>
    <p:sldId id="288" r:id="rId14"/>
    <p:sldId id="287" r:id="rId15"/>
    <p:sldId id="283" r:id="rId16"/>
    <p:sldId id="333" r:id="rId17"/>
    <p:sldId id="284" r:id="rId18"/>
    <p:sldId id="330" r:id="rId19"/>
    <p:sldId id="262" r:id="rId20"/>
    <p:sldId id="292" r:id="rId21"/>
    <p:sldId id="323" r:id="rId22"/>
    <p:sldId id="293" r:id="rId23"/>
    <p:sldId id="294" r:id="rId24"/>
    <p:sldId id="291" r:id="rId25"/>
    <p:sldId id="295" r:id="rId26"/>
    <p:sldId id="289" r:id="rId27"/>
    <p:sldId id="290" r:id="rId28"/>
    <p:sldId id="359" r:id="rId29"/>
    <p:sldId id="263" r:id="rId30"/>
    <p:sldId id="296" r:id="rId31"/>
    <p:sldId id="297" r:id="rId32"/>
    <p:sldId id="298" r:id="rId33"/>
    <p:sldId id="300" r:id="rId34"/>
    <p:sldId id="364" r:id="rId35"/>
    <p:sldId id="264" r:id="rId36"/>
    <p:sldId id="301" r:id="rId37"/>
    <p:sldId id="302" r:id="rId38"/>
    <p:sldId id="314" r:id="rId39"/>
    <p:sldId id="303" r:id="rId40"/>
    <p:sldId id="324" r:id="rId41"/>
    <p:sldId id="325" r:id="rId42"/>
    <p:sldId id="304" r:id="rId43"/>
    <p:sldId id="305" r:id="rId44"/>
    <p:sldId id="306" r:id="rId45"/>
    <p:sldId id="307" r:id="rId46"/>
    <p:sldId id="331" r:id="rId47"/>
    <p:sldId id="349" r:id="rId48"/>
    <p:sldId id="350" r:id="rId49"/>
    <p:sldId id="357" r:id="rId50"/>
    <p:sldId id="351" r:id="rId51"/>
    <p:sldId id="352" r:id="rId52"/>
    <p:sldId id="361" r:id="rId53"/>
    <p:sldId id="353" r:id="rId54"/>
    <p:sldId id="354" r:id="rId55"/>
    <p:sldId id="348" r:id="rId56"/>
    <p:sldId id="308" r:id="rId57"/>
    <p:sldId id="355" r:id="rId58"/>
    <p:sldId id="309" r:id="rId59"/>
    <p:sldId id="341" r:id="rId60"/>
    <p:sldId id="344" r:id="rId61"/>
    <p:sldId id="326" r:id="rId62"/>
    <p:sldId id="345" r:id="rId63"/>
    <p:sldId id="346" r:id="rId64"/>
    <p:sldId id="356" r:id="rId65"/>
    <p:sldId id="332" r:id="rId66"/>
    <p:sldId id="327" r:id="rId67"/>
    <p:sldId id="32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0718-814D-4B99-A778-0B20545CEE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87814DF-FC74-439E-A7D5-1D168CE55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12A6E2-C3A3-4137-BC46-04BE5CBB4F1A}"/>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5" name="Footer Placeholder 4">
            <a:extLst>
              <a:ext uri="{FF2B5EF4-FFF2-40B4-BE49-F238E27FC236}">
                <a16:creationId xmlns:a16="http://schemas.microsoft.com/office/drawing/2014/main" id="{DA0647FD-2963-4145-AE1B-116177A4C3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EF32D8-F720-4A6D-93EB-0017F7412505}"/>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97088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B9B4-9351-4B70-90BD-87E2E5903B2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E43B8B7-14B8-47CC-89B2-13B71C1138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2B2DD9-C15E-4DDD-8282-322BC7854181}"/>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5" name="Footer Placeholder 4">
            <a:extLst>
              <a:ext uri="{FF2B5EF4-FFF2-40B4-BE49-F238E27FC236}">
                <a16:creationId xmlns:a16="http://schemas.microsoft.com/office/drawing/2014/main" id="{AC39ABE2-EA0F-4E82-805A-8924E7982A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A2AD83-437B-4F0F-93B6-C25C8D0E8AE3}"/>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280037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281CB2-3893-4D54-9EE4-3C94BBD48E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8640A4E-60C0-4BCE-B187-1CF2999032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338D5F-2124-4C8A-A98E-0A440C7524D3}"/>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5" name="Footer Placeholder 4">
            <a:extLst>
              <a:ext uri="{FF2B5EF4-FFF2-40B4-BE49-F238E27FC236}">
                <a16:creationId xmlns:a16="http://schemas.microsoft.com/office/drawing/2014/main" id="{358C7F58-BB8A-4C65-8F69-93B9986084D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8C092F-0369-4B53-98D5-E30DEF43B075}"/>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1278777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143000"/>
          </a:xfrm>
        </p:spPr>
        <p:txBody>
          <a:bodyPr/>
          <a:lstStyle/>
          <a:p>
            <a:r>
              <a:rPr lang="en-US"/>
              <a:t>Click to edit Master title style</a:t>
            </a:r>
          </a:p>
        </p:txBody>
      </p:sp>
      <p:sp>
        <p:nvSpPr>
          <p:cNvPr id="3" name="Table Placeholder 2"/>
          <p:cNvSpPr>
            <a:spLocks noGrp="1"/>
          </p:cNvSpPr>
          <p:nvPr>
            <p:ph type="tbl" idx="1"/>
          </p:nvPr>
        </p:nvSpPr>
        <p:spPr>
          <a:xfrm>
            <a:off x="609600" y="1600200"/>
            <a:ext cx="11074400" cy="4114800"/>
          </a:xfrm>
        </p:spPr>
        <p:txBody>
          <a:bodyPr/>
          <a:lstStyle/>
          <a:p>
            <a:pPr lvl="0"/>
            <a:endParaRPr lang="en-US" noProof="0"/>
          </a:p>
        </p:txBody>
      </p:sp>
      <p:sp>
        <p:nvSpPr>
          <p:cNvPr id="4" name="Rectangle 5">
            <a:extLst>
              <a:ext uri="{FF2B5EF4-FFF2-40B4-BE49-F238E27FC236}">
                <a16:creationId xmlns:a16="http://schemas.microsoft.com/office/drawing/2014/main" id="{89642D82-3A11-4E47-84F4-024AB843B127}"/>
              </a:ext>
            </a:extLst>
          </p:cNvPr>
          <p:cNvSpPr>
            <a:spLocks noGrp="1" noChangeArrowheads="1"/>
          </p:cNvSpPr>
          <p:nvPr>
            <p:ph type="sldNum" sz="quarter" idx="10"/>
          </p:nvPr>
        </p:nvSpPr>
        <p:spPr/>
        <p:txBody>
          <a:bodyPr/>
          <a:lstStyle>
            <a:lvl1pPr>
              <a:defRPr/>
            </a:lvl1pPr>
          </a:lstStyle>
          <a:p>
            <a:pPr>
              <a:defRPr/>
            </a:pPr>
            <a:r>
              <a:rPr lang="en-US" altLang="en-US"/>
              <a:t>1-</a:t>
            </a:r>
            <a:fld id="{068B42E5-4D63-4AB7-848F-34A9B6BF2C02}" type="slidenum">
              <a:rPr lang="en-US" altLang="en-US"/>
              <a:pPr>
                <a:defRPr/>
              </a:pPr>
              <a:t>‹#›</a:t>
            </a:fld>
            <a:endParaRPr lang="en-US" altLang="en-US"/>
          </a:p>
        </p:txBody>
      </p:sp>
    </p:spTree>
    <p:extLst>
      <p:ext uri="{BB962C8B-B14F-4D97-AF65-F5344CB8AC3E}">
        <p14:creationId xmlns:p14="http://schemas.microsoft.com/office/powerpoint/2010/main" val="80216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BEB8-3575-4FBB-B54F-1FB4669838E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B5E02AF-981D-4B9D-9FF0-C94C031F58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01E4B2-A300-4114-A23D-4DCEF9F968FB}"/>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5" name="Footer Placeholder 4">
            <a:extLst>
              <a:ext uri="{FF2B5EF4-FFF2-40B4-BE49-F238E27FC236}">
                <a16:creationId xmlns:a16="http://schemas.microsoft.com/office/drawing/2014/main" id="{8B8D966A-A1D6-461A-916F-52B7659160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BF54A0-EBCD-4264-87D3-8C3EF9783609}"/>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128317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77C1-DBBC-43EA-AED1-D6BA684DB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41B2CCF-17CE-45EF-8CD2-7C3495999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25C0DA-B4ED-4456-9D66-048990CCDB21}"/>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5" name="Footer Placeholder 4">
            <a:extLst>
              <a:ext uri="{FF2B5EF4-FFF2-40B4-BE49-F238E27FC236}">
                <a16:creationId xmlns:a16="http://schemas.microsoft.com/office/drawing/2014/main" id="{D36BBEC9-1C08-450B-A456-BBA74A1729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FA7A50-1CD8-4789-A0AE-1047539C131D}"/>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33421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C309-9BA6-4E25-86EF-ECC31AA03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CB43E8E-4875-47D9-ABBB-D8817CAA14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EA6536E-A955-454A-9FB6-833E4E106E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4B196B0-7738-48A0-95B1-AA3B9D59D12C}"/>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6" name="Footer Placeholder 5">
            <a:extLst>
              <a:ext uri="{FF2B5EF4-FFF2-40B4-BE49-F238E27FC236}">
                <a16:creationId xmlns:a16="http://schemas.microsoft.com/office/drawing/2014/main" id="{2E3AF426-4FEE-4615-8F02-D1CD414635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20AA54C-154A-4EF4-B6DE-2939FC07106F}"/>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186265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0CE-A515-47F0-9E13-27BCA0600CD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F4E0E6-F991-421A-84FB-3532E6201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CC71CA6-187C-454B-B150-81AF212F89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A7FDE51-65D0-483A-B02F-4E2445D5B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F22819-B4BB-46C9-818E-04FC722BDC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9B1A330-AE70-470E-A344-72507ABF76C9}"/>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8" name="Footer Placeholder 7">
            <a:extLst>
              <a:ext uri="{FF2B5EF4-FFF2-40B4-BE49-F238E27FC236}">
                <a16:creationId xmlns:a16="http://schemas.microsoft.com/office/drawing/2014/main" id="{89146073-A34E-4259-9CDF-6E52A9F78E5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FD78033-046F-483A-A376-152FB683E2D8}"/>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112295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181F-D97F-4459-B621-E471E447DEE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9412387-32E2-47C5-8301-F1F531FD200A}"/>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4" name="Footer Placeholder 3">
            <a:extLst>
              <a:ext uri="{FF2B5EF4-FFF2-40B4-BE49-F238E27FC236}">
                <a16:creationId xmlns:a16="http://schemas.microsoft.com/office/drawing/2014/main" id="{73D5225A-D62A-44AB-B04D-8A8171E18D5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37E9011-AB66-4BCA-812A-7212BCAEB988}"/>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129127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2BFED-902B-43CF-84D1-54CACDAB8339}"/>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3" name="Footer Placeholder 2">
            <a:extLst>
              <a:ext uri="{FF2B5EF4-FFF2-40B4-BE49-F238E27FC236}">
                <a16:creationId xmlns:a16="http://schemas.microsoft.com/office/drawing/2014/main" id="{CDA9A084-3549-4ADB-8A5F-651CF0BE53D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0CC8FB7-7094-44E7-9FB9-7B5D69C5DD82}"/>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184598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E008-59A9-4EEE-9742-2A6D5301F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B94DAB6-7D6C-4CFB-ABAE-2B65F176E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835C5F6-3A41-4C6E-A40C-A3B9E27AE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8A2FBF-2A82-4313-9EAE-EAEA651C55BE}"/>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6" name="Footer Placeholder 5">
            <a:extLst>
              <a:ext uri="{FF2B5EF4-FFF2-40B4-BE49-F238E27FC236}">
                <a16:creationId xmlns:a16="http://schemas.microsoft.com/office/drawing/2014/main" id="{E3942887-310F-4238-B987-8ABABB35E1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4EE09E-FEFB-4184-BF0C-AAE6CA639D5F}"/>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391776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AF12-3CEF-42D3-A8D7-13CE77B89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2838390-7B84-4031-B1E3-5CA17BCF7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F8A36B7-777F-47B9-9385-94B52471E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6E6985-D7DA-477E-BE57-AB142C50BDB7}"/>
              </a:ext>
            </a:extLst>
          </p:cNvPr>
          <p:cNvSpPr>
            <a:spLocks noGrp="1"/>
          </p:cNvSpPr>
          <p:nvPr>
            <p:ph type="dt" sz="half" idx="10"/>
          </p:nvPr>
        </p:nvSpPr>
        <p:spPr/>
        <p:txBody>
          <a:bodyPr/>
          <a:lstStyle/>
          <a:p>
            <a:fld id="{806B82FF-367A-497B-81E3-BCE3D0D0FB76}" type="datetimeFigureOut">
              <a:rPr lang="en-CA" smtClean="0"/>
              <a:t>2019-01-22</a:t>
            </a:fld>
            <a:endParaRPr lang="en-CA"/>
          </a:p>
        </p:txBody>
      </p:sp>
      <p:sp>
        <p:nvSpPr>
          <p:cNvPr id="6" name="Footer Placeholder 5">
            <a:extLst>
              <a:ext uri="{FF2B5EF4-FFF2-40B4-BE49-F238E27FC236}">
                <a16:creationId xmlns:a16="http://schemas.microsoft.com/office/drawing/2014/main" id="{3B2E8679-BA8A-41D9-83B4-E6217D82AB5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059291-B370-489E-AC11-E42C23FDA3FF}"/>
              </a:ext>
            </a:extLst>
          </p:cNvPr>
          <p:cNvSpPr>
            <a:spLocks noGrp="1"/>
          </p:cNvSpPr>
          <p:nvPr>
            <p:ph type="sldNum" sz="quarter" idx="12"/>
          </p:nvPr>
        </p:nvSpPr>
        <p:spPr/>
        <p:txBody>
          <a:bodyPr/>
          <a:lstStyle/>
          <a:p>
            <a:fld id="{F10B616B-3314-4819-9F12-AFD88AE4913F}" type="slidenum">
              <a:rPr lang="en-CA" smtClean="0"/>
              <a:t>‹#›</a:t>
            </a:fld>
            <a:endParaRPr lang="en-CA"/>
          </a:p>
        </p:txBody>
      </p:sp>
    </p:spTree>
    <p:extLst>
      <p:ext uri="{BB962C8B-B14F-4D97-AF65-F5344CB8AC3E}">
        <p14:creationId xmlns:p14="http://schemas.microsoft.com/office/powerpoint/2010/main" val="353289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5EC07-C968-47F0-A1A0-744BF6B551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B075A4E-34E7-4BFB-B4D3-E4A69F108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B98437-407F-46AF-B255-959CEA071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B82FF-367A-497B-81E3-BCE3D0D0FB76}" type="datetimeFigureOut">
              <a:rPr lang="en-CA" smtClean="0"/>
              <a:t>2019-01-22</a:t>
            </a:fld>
            <a:endParaRPr lang="en-CA"/>
          </a:p>
        </p:txBody>
      </p:sp>
      <p:sp>
        <p:nvSpPr>
          <p:cNvPr id="5" name="Footer Placeholder 4">
            <a:extLst>
              <a:ext uri="{FF2B5EF4-FFF2-40B4-BE49-F238E27FC236}">
                <a16:creationId xmlns:a16="http://schemas.microsoft.com/office/drawing/2014/main" id="{D1F77062-ACCA-4AFA-84F4-7DB77A38F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3AC84B7-51C2-472C-BA03-51CCB5B71B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B616B-3314-4819-9F12-AFD88AE4913F}" type="slidenum">
              <a:rPr lang="en-CA" smtClean="0"/>
              <a:t>‹#›</a:t>
            </a:fld>
            <a:endParaRPr lang="en-CA"/>
          </a:p>
        </p:txBody>
      </p:sp>
    </p:spTree>
    <p:extLst>
      <p:ext uri="{BB962C8B-B14F-4D97-AF65-F5344CB8AC3E}">
        <p14:creationId xmlns:p14="http://schemas.microsoft.com/office/powerpoint/2010/main" val="289998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A681-CB65-4CCE-8586-E315A5DB79CE}"/>
              </a:ext>
            </a:extLst>
          </p:cNvPr>
          <p:cNvSpPr>
            <a:spLocks noGrp="1"/>
          </p:cNvSpPr>
          <p:nvPr>
            <p:ph type="ctrTitle"/>
          </p:nvPr>
        </p:nvSpPr>
        <p:spPr/>
        <p:txBody>
          <a:bodyPr/>
          <a:lstStyle/>
          <a:p>
            <a:r>
              <a:rPr lang="en-CA" dirty="0"/>
              <a:t>5 Usable Ethical Theories</a:t>
            </a:r>
          </a:p>
        </p:txBody>
      </p:sp>
      <p:sp>
        <p:nvSpPr>
          <p:cNvPr id="3" name="Subtitle 2">
            <a:extLst>
              <a:ext uri="{FF2B5EF4-FFF2-40B4-BE49-F238E27FC236}">
                <a16:creationId xmlns:a16="http://schemas.microsoft.com/office/drawing/2014/main" id="{147E58BB-0B6B-4558-A5EB-DB2DD7437204}"/>
              </a:ext>
            </a:extLst>
          </p:cNvPr>
          <p:cNvSpPr>
            <a:spLocks noGrp="1"/>
          </p:cNvSpPr>
          <p:nvPr>
            <p:ph type="subTitle" idx="1"/>
          </p:nvPr>
        </p:nvSpPr>
        <p:spPr/>
        <p:txBody>
          <a:bodyPr/>
          <a:lstStyle/>
          <a:p>
            <a:r>
              <a:rPr lang="en-CA" dirty="0"/>
              <a:t>Thursday Jan. 17 and Tuesday Jan. 22</a:t>
            </a:r>
          </a:p>
        </p:txBody>
      </p:sp>
    </p:spTree>
    <p:extLst>
      <p:ext uri="{BB962C8B-B14F-4D97-AF65-F5344CB8AC3E}">
        <p14:creationId xmlns:p14="http://schemas.microsoft.com/office/powerpoint/2010/main" val="315905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A1CA697A-573E-4F10-B085-52643B6C8C6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2-38</a:t>
            </a:r>
          </a:p>
        </p:txBody>
      </p:sp>
      <p:sp>
        <p:nvSpPr>
          <p:cNvPr id="45059" name="Rectangle 2">
            <a:extLst>
              <a:ext uri="{FF2B5EF4-FFF2-40B4-BE49-F238E27FC236}">
                <a16:creationId xmlns:a16="http://schemas.microsoft.com/office/drawing/2014/main" id="{753C73BC-E76C-41FE-A95C-3448BB88087C}"/>
              </a:ext>
            </a:extLst>
          </p:cNvPr>
          <p:cNvSpPr>
            <a:spLocks noGrp="1" noChangeArrowheads="1"/>
          </p:cNvSpPr>
          <p:nvPr>
            <p:ph type="title"/>
          </p:nvPr>
        </p:nvSpPr>
        <p:spPr/>
        <p:txBody>
          <a:bodyPr/>
          <a:lstStyle/>
          <a:p>
            <a:pPr eaLnBrk="1" hangingPunct="1"/>
            <a:r>
              <a:rPr lang="en-US" altLang="en-US" sz="3200"/>
              <a:t>Categorical Imperative (2</a:t>
            </a:r>
            <a:r>
              <a:rPr lang="en-US" altLang="en-US" sz="3200" baseline="30000"/>
              <a:t>nd</a:t>
            </a:r>
            <a:r>
              <a:rPr lang="en-US" altLang="en-US" sz="3200"/>
              <a:t> Formulation)</a:t>
            </a:r>
          </a:p>
        </p:txBody>
      </p:sp>
      <p:sp>
        <p:nvSpPr>
          <p:cNvPr id="45060" name="Text Box 4">
            <a:extLst>
              <a:ext uri="{FF2B5EF4-FFF2-40B4-BE49-F238E27FC236}">
                <a16:creationId xmlns:a16="http://schemas.microsoft.com/office/drawing/2014/main" id="{A8D42714-2AB2-4483-8E42-C34DC4569E34}"/>
              </a:ext>
            </a:extLst>
          </p:cNvPr>
          <p:cNvSpPr txBox="1">
            <a:spLocks noChangeArrowheads="1"/>
          </p:cNvSpPr>
          <p:nvPr/>
        </p:nvSpPr>
        <p:spPr bwMode="auto">
          <a:xfrm>
            <a:off x="2713772" y="1701801"/>
            <a:ext cx="65453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lgn="ctr">
              <a:spcBef>
                <a:spcPct val="0"/>
              </a:spcBef>
              <a:buClrTx/>
              <a:buFontTx/>
              <a:buNone/>
            </a:pPr>
            <a:r>
              <a:rPr lang="en-US" altLang="en-US" sz="2800"/>
              <a:t>Act so that you treat both yourself</a:t>
            </a:r>
          </a:p>
          <a:p>
            <a:pPr algn="ctr">
              <a:spcBef>
                <a:spcPct val="0"/>
              </a:spcBef>
              <a:buClrTx/>
              <a:buFontTx/>
              <a:buNone/>
            </a:pPr>
            <a:r>
              <a:rPr lang="en-US" altLang="en-US" sz="2800"/>
              <a:t>and other people as ends in themselves</a:t>
            </a:r>
          </a:p>
          <a:p>
            <a:pPr algn="ctr">
              <a:spcBef>
                <a:spcPct val="0"/>
              </a:spcBef>
              <a:buClrTx/>
              <a:buFontTx/>
              <a:buNone/>
            </a:pPr>
            <a:r>
              <a:rPr lang="en-US" altLang="en-US" sz="2800"/>
              <a:t>and never only as a means to an end.</a:t>
            </a:r>
          </a:p>
        </p:txBody>
      </p:sp>
      <p:sp>
        <p:nvSpPr>
          <p:cNvPr id="45061" name="Line 7">
            <a:extLst>
              <a:ext uri="{FF2B5EF4-FFF2-40B4-BE49-F238E27FC236}">
                <a16:creationId xmlns:a16="http://schemas.microsoft.com/office/drawing/2014/main" id="{3EA59CA3-D084-4949-BC8E-64CCE8E19911}"/>
              </a:ext>
            </a:extLst>
          </p:cNvPr>
          <p:cNvSpPr>
            <a:spLocks noChangeShapeType="1"/>
          </p:cNvSpPr>
          <p:nvPr/>
        </p:nvSpPr>
        <p:spPr bwMode="auto">
          <a:xfrm>
            <a:off x="2667000" y="35052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45062" name="Text Box 8">
            <a:extLst>
              <a:ext uri="{FF2B5EF4-FFF2-40B4-BE49-F238E27FC236}">
                <a16:creationId xmlns:a16="http://schemas.microsoft.com/office/drawing/2014/main" id="{F6D8C62A-129C-4B9A-B342-E2880CF43FCF}"/>
              </a:ext>
            </a:extLst>
          </p:cNvPr>
          <p:cNvSpPr txBox="1">
            <a:spLocks noChangeArrowheads="1"/>
          </p:cNvSpPr>
          <p:nvPr/>
        </p:nvSpPr>
        <p:spPr bwMode="auto">
          <a:xfrm>
            <a:off x="2667000" y="3810001"/>
            <a:ext cx="61590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2400"/>
              <a:t>This is usually an easier formulation to work</a:t>
            </a:r>
          </a:p>
          <a:p>
            <a:pPr>
              <a:spcBef>
                <a:spcPct val="0"/>
              </a:spcBef>
              <a:buClrTx/>
              <a:buFontTx/>
              <a:buNone/>
            </a:pPr>
            <a:r>
              <a:rPr lang="en-US" altLang="en-US" sz="2400"/>
              <a:t>with than the first formulation of the</a:t>
            </a:r>
          </a:p>
          <a:p>
            <a:pPr>
              <a:spcBef>
                <a:spcPct val="0"/>
              </a:spcBef>
              <a:buClrTx/>
              <a:buFontTx/>
              <a:buNone/>
            </a:pPr>
            <a:r>
              <a:rPr lang="en-US" altLang="en-US" sz="2400"/>
              <a:t>Categorical Imperative.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05C2EDF-CA37-4283-9C69-3B15E847126C}"/>
              </a:ext>
            </a:extLst>
          </p:cNvPr>
          <p:cNvSpPr>
            <a:spLocks noGrp="1"/>
          </p:cNvSpPr>
          <p:nvPr>
            <p:ph type="title"/>
          </p:nvPr>
        </p:nvSpPr>
        <p:spPr>
          <a:xfrm>
            <a:off x="1981200" y="76200"/>
            <a:ext cx="8305800" cy="1752600"/>
          </a:xfrm>
        </p:spPr>
        <p:txBody>
          <a:bodyPr/>
          <a:lstStyle/>
          <a:p>
            <a:pPr eaLnBrk="1" hangingPunct="1"/>
            <a:r>
              <a:rPr lang="en-US" altLang="en-US"/>
              <a:t>Kant: Wrong to Use Another Person Solely as a Means to an End</a:t>
            </a:r>
          </a:p>
        </p:txBody>
      </p:sp>
      <p:sp>
        <p:nvSpPr>
          <p:cNvPr id="46083" name="Slide Number Placeholder 2">
            <a:extLst>
              <a:ext uri="{FF2B5EF4-FFF2-40B4-BE49-F238E27FC236}">
                <a16:creationId xmlns:a16="http://schemas.microsoft.com/office/drawing/2014/main" id="{0D67B48D-FDB7-4E53-A236-656FED0770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2-39</a:t>
            </a:r>
          </a:p>
        </p:txBody>
      </p:sp>
      <p:pic>
        <p:nvPicPr>
          <p:cNvPr id="46084" name="Picture 6" descr="qui02f05">
            <a:extLst>
              <a:ext uri="{FF2B5EF4-FFF2-40B4-BE49-F238E27FC236}">
                <a16:creationId xmlns:a16="http://schemas.microsoft.com/office/drawing/2014/main" id="{9BAE169A-B984-47D5-9260-5370A048B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05001"/>
            <a:ext cx="6324600"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93D5EBC1-7057-41F1-B022-6543D0D6B7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2-40</a:t>
            </a:r>
          </a:p>
        </p:txBody>
      </p:sp>
      <p:sp>
        <p:nvSpPr>
          <p:cNvPr id="47107" name="Rectangle 2">
            <a:extLst>
              <a:ext uri="{FF2B5EF4-FFF2-40B4-BE49-F238E27FC236}">
                <a16:creationId xmlns:a16="http://schemas.microsoft.com/office/drawing/2014/main" id="{44718A64-51E0-4E29-965B-EE7ABF8A78E4}"/>
              </a:ext>
            </a:extLst>
          </p:cNvPr>
          <p:cNvSpPr>
            <a:spLocks noGrp="1" noChangeArrowheads="1"/>
          </p:cNvSpPr>
          <p:nvPr>
            <p:ph type="title"/>
          </p:nvPr>
        </p:nvSpPr>
        <p:spPr/>
        <p:txBody>
          <a:bodyPr/>
          <a:lstStyle/>
          <a:p>
            <a:pPr eaLnBrk="1" hangingPunct="1"/>
            <a:r>
              <a:rPr lang="en-US" altLang="en-US" dirty="0"/>
              <a:t>Plagiarism Scenario (p. 70)</a:t>
            </a:r>
          </a:p>
        </p:txBody>
      </p:sp>
      <p:sp>
        <p:nvSpPr>
          <p:cNvPr id="47108" name="Rectangle 3">
            <a:extLst>
              <a:ext uri="{FF2B5EF4-FFF2-40B4-BE49-F238E27FC236}">
                <a16:creationId xmlns:a16="http://schemas.microsoft.com/office/drawing/2014/main" id="{322D9842-B030-4D8E-B392-D5FCC16751BC}"/>
              </a:ext>
            </a:extLst>
          </p:cNvPr>
          <p:cNvSpPr>
            <a:spLocks noGrp="1" noChangeArrowheads="1"/>
          </p:cNvSpPr>
          <p:nvPr>
            <p:ph type="body" idx="1"/>
          </p:nvPr>
        </p:nvSpPr>
        <p:spPr>
          <a:xfrm>
            <a:off x="1828800" y="1600200"/>
            <a:ext cx="8610600" cy="4114800"/>
          </a:xfrm>
        </p:spPr>
        <p:txBody>
          <a:bodyPr/>
          <a:lstStyle/>
          <a:p>
            <a:pPr eaLnBrk="1" hangingPunct="1">
              <a:lnSpc>
                <a:spcPct val="90000"/>
              </a:lnSpc>
            </a:pPr>
            <a:r>
              <a:rPr lang="en-US" altLang="en-US"/>
              <a:t>Carla</a:t>
            </a:r>
          </a:p>
          <a:p>
            <a:pPr lvl="1" eaLnBrk="1" hangingPunct="1">
              <a:lnSpc>
                <a:spcPct val="90000"/>
              </a:lnSpc>
            </a:pPr>
            <a:r>
              <a:rPr lang="en-US" altLang="en-US"/>
              <a:t>Single mother</a:t>
            </a:r>
          </a:p>
          <a:p>
            <a:pPr lvl="1" eaLnBrk="1" hangingPunct="1">
              <a:lnSpc>
                <a:spcPct val="90000"/>
              </a:lnSpc>
            </a:pPr>
            <a:r>
              <a:rPr lang="en-US" altLang="en-US"/>
              <a:t>Works full time</a:t>
            </a:r>
          </a:p>
          <a:p>
            <a:pPr lvl="1" eaLnBrk="1" hangingPunct="1">
              <a:lnSpc>
                <a:spcPct val="90000"/>
              </a:lnSpc>
            </a:pPr>
            <a:r>
              <a:rPr lang="en-US" altLang="en-US"/>
              <a:t>Takes two evening courses/semester</a:t>
            </a:r>
          </a:p>
          <a:p>
            <a:pPr eaLnBrk="1" hangingPunct="1">
              <a:lnSpc>
                <a:spcPct val="90000"/>
              </a:lnSpc>
            </a:pPr>
            <a:r>
              <a:rPr lang="en-US" altLang="en-US"/>
              <a:t>History class</a:t>
            </a:r>
          </a:p>
          <a:p>
            <a:pPr lvl="1" eaLnBrk="1" hangingPunct="1">
              <a:lnSpc>
                <a:spcPct val="90000"/>
              </a:lnSpc>
            </a:pPr>
            <a:r>
              <a:rPr lang="en-US" altLang="en-US"/>
              <a:t>Requires more work than normal</a:t>
            </a:r>
          </a:p>
          <a:p>
            <a:pPr lvl="1" eaLnBrk="1" hangingPunct="1">
              <a:lnSpc>
                <a:spcPct val="90000"/>
              </a:lnSpc>
            </a:pPr>
            <a:r>
              <a:rPr lang="en-US" altLang="en-US"/>
              <a:t>Carla earning an “A” on all work so far</a:t>
            </a:r>
          </a:p>
          <a:p>
            <a:pPr lvl="1" eaLnBrk="1" hangingPunct="1">
              <a:lnSpc>
                <a:spcPct val="90000"/>
              </a:lnSpc>
            </a:pPr>
            <a:r>
              <a:rPr lang="en-US" altLang="en-US"/>
              <a:t>Carla doesn’t have time to write final report</a:t>
            </a:r>
          </a:p>
          <a:p>
            <a:pPr eaLnBrk="1" hangingPunct="1">
              <a:lnSpc>
                <a:spcPct val="90000"/>
              </a:lnSpc>
            </a:pPr>
            <a:r>
              <a:rPr lang="en-US" altLang="en-US"/>
              <a:t>Carla purchases report; submits it as her own work</a:t>
            </a:r>
          </a:p>
          <a:p>
            <a:pPr eaLnBrk="1" hangingPunct="1">
              <a:lnSpc>
                <a:spcPct val="90000"/>
              </a:lnSpc>
            </a:pPr>
            <a:endParaRPr lang="en-US" altLang="en-US"/>
          </a:p>
          <a:p>
            <a:pPr eaLnBrk="1" hangingPunct="1">
              <a:lnSpc>
                <a:spcPct val="90000"/>
              </a:lnSpc>
            </a:pPr>
            <a:endParaRPr lang="en-US"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EA3B3A59-6F36-4802-A091-70E6DCA9FE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2-41</a:t>
            </a:r>
          </a:p>
        </p:txBody>
      </p:sp>
      <p:sp>
        <p:nvSpPr>
          <p:cNvPr id="48131" name="Rectangle 2">
            <a:extLst>
              <a:ext uri="{FF2B5EF4-FFF2-40B4-BE49-F238E27FC236}">
                <a16:creationId xmlns:a16="http://schemas.microsoft.com/office/drawing/2014/main" id="{98CDD465-2000-4654-8816-96C4080E36E6}"/>
              </a:ext>
            </a:extLst>
          </p:cNvPr>
          <p:cNvSpPr>
            <a:spLocks noGrp="1" noChangeArrowheads="1"/>
          </p:cNvSpPr>
          <p:nvPr>
            <p:ph type="title"/>
          </p:nvPr>
        </p:nvSpPr>
        <p:spPr/>
        <p:txBody>
          <a:bodyPr/>
          <a:lstStyle/>
          <a:p>
            <a:pPr eaLnBrk="1" hangingPunct="1"/>
            <a:r>
              <a:rPr lang="en-US" altLang="en-US"/>
              <a:t>Kantian Evaluation (1</a:t>
            </a:r>
            <a:r>
              <a:rPr lang="en-US" altLang="en-US" baseline="30000"/>
              <a:t>st</a:t>
            </a:r>
            <a:r>
              <a:rPr lang="en-US" altLang="en-US"/>
              <a:t> Formulation)</a:t>
            </a:r>
          </a:p>
        </p:txBody>
      </p:sp>
      <p:sp>
        <p:nvSpPr>
          <p:cNvPr id="48132" name="Rectangle 3">
            <a:extLst>
              <a:ext uri="{FF2B5EF4-FFF2-40B4-BE49-F238E27FC236}">
                <a16:creationId xmlns:a16="http://schemas.microsoft.com/office/drawing/2014/main" id="{800E2150-EB13-4155-A7F7-9F3671B80281}"/>
              </a:ext>
            </a:extLst>
          </p:cNvPr>
          <p:cNvSpPr>
            <a:spLocks noGrp="1" noChangeArrowheads="1"/>
          </p:cNvSpPr>
          <p:nvPr>
            <p:ph type="body" idx="1"/>
          </p:nvPr>
        </p:nvSpPr>
        <p:spPr/>
        <p:txBody>
          <a:bodyPr/>
          <a:lstStyle/>
          <a:p>
            <a:pPr eaLnBrk="1" hangingPunct="1"/>
            <a:r>
              <a:rPr lang="en-US" altLang="en-US"/>
              <a:t>Carla wants credit for plagiarized report</a:t>
            </a:r>
          </a:p>
          <a:p>
            <a:pPr eaLnBrk="1" hangingPunct="1"/>
            <a:r>
              <a:rPr lang="en-US" altLang="en-US"/>
              <a:t>Rule: “You may claim credit for work performed by someone else”</a:t>
            </a:r>
          </a:p>
          <a:p>
            <a:pPr eaLnBrk="1" hangingPunct="1"/>
            <a:r>
              <a:rPr lang="en-US" altLang="en-US"/>
              <a:t>If rule universalized, reports would no longer be credible indicator’s of student’s knowledge, and professors would not give credit for reports</a:t>
            </a:r>
          </a:p>
          <a:p>
            <a:pPr eaLnBrk="1" hangingPunct="1"/>
            <a:r>
              <a:rPr lang="en-US" altLang="en-US"/>
              <a:t>Proposal moral rule is self-defeating</a:t>
            </a:r>
          </a:p>
          <a:p>
            <a:pPr eaLnBrk="1" hangingPunct="1"/>
            <a:r>
              <a:rPr lang="en-US" altLang="en-US"/>
              <a:t>It is wrong for Carla to turn in a purchased report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AB880898-193B-4BC4-9FC0-3840377192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2-42</a:t>
            </a:r>
          </a:p>
        </p:txBody>
      </p:sp>
      <p:sp>
        <p:nvSpPr>
          <p:cNvPr id="49155" name="Rectangle 2">
            <a:extLst>
              <a:ext uri="{FF2B5EF4-FFF2-40B4-BE49-F238E27FC236}">
                <a16:creationId xmlns:a16="http://schemas.microsoft.com/office/drawing/2014/main" id="{008060A8-177F-4B29-9939-7C2A4B511207}"/>
              </a:ext>
            </a:extLst>
          </p:cNvPr>
          <p:cNvSpPr>
            <a:spLocks noGrp="1" noChangeArrowheads="1"/>
          </p:cNvSpPr>
          <p:nvPr>
            <p:ph type="title"/>
          </p:nvPr>
        </p:nvSpPr>
        <p:spPr/>
        <p:txBody>
          <a:bodyPr/>
          <a:lstStyle/>
          <a:p>
            <a:pPr eaLnBrk="1" hangingPunct="1"/>
            <a:r>
              <a:rPr lang="en-US" altLang="en-US"/>
              <a:t>Kantian Evaluation (2</a:t>
            </a:r>
            <a:r>
              <a:rPr lang="en-US" altLang="en-US" baseline="30000"/>
              <a:t>nd</a:t>
            </a:r>
            <a:r>
              <a:rPr lang="en-US" altLang="en-US"/>
              <a:t> Formulation)</a:t>
            </a:r>
          </a:p>
        </p:txBody>
      </p:sp>
      <p:sp>
        <p:nvSpPr>
          <p:cNvPr id="49156" name="Rectangle 3">
            <a:extLst>
              <a:ext uri="{FF2B5EF4-FFF2-40B4-BE49-F238E27FC236}">
                <a16:creationId xmlns:a16="http://schemas.microsoft.com/office/drawing/2014/main" id="{39C76BDD-D11F-43E8-A643-5F94BC7DC9E0}"/>
              </a:ext>
            </a:extLst>
          </p:cNvPr>
          <p:cNvSpPr>
            <a:spLocks noGrp="1" noChangeArrowheads="1"/>
          </p:cNvSpPr>
          <p:nvPr>
            <p:ph type="body" idx="1"/>
          </p:nvPr>
        </p:nvSpPr>
        <p:spPr/>
        <p:txBody>
          <a:bodyPr/>
          <a:lstStyle/>
          <a:p>
            <a:pPr eaLnBrk="1" hangingPunct="1">
              <a:lnSpc>
                <a:spcPct val="90000"/>
              </a:lnSpc>
            </a:pPr>
            <a:r>
              <a:rPr lang="en-US" altLang="en-US"/>
              <a:t>Carla submitted another person’s work as her own</a:t>
            </a:r>
          </a:p>
          <a:p>
            <a:pPr eaLnBrk="1" hangingPunct="1">
              <a:lnSpc>
                <a:spcPct val="90000"/>
              </a:lnSpc>
            </a:pPr>
            <a:r>
              <a:rPr lang="en-US" altLang="en-US"/>
              <a:t>She attempted to deceive professor</a:t>
            </a:r>
          </a:p>
          <a:p>
            <a:pPr eaLnBrk="1" hangingPunct="1">
              <a:lnSpc>
                <a:spcPct val="90000"/>
              </a:lnSpc>
            </a:pPr>
            <a:r>
              <a:rPr lang="en-US" altLang="en-US"/>
              <a:t>She treated professor as a means to an end</a:t>
            </a:r>
          </a:p>
          <a:p>
            <a:pPr lvl="1" eaLnBrk="1" hangingPunct="1">
              <a:lnSpc>
                <a:spcPct val="90000"/>
              </a:lnSpc>
            </a:pPr>
            <a:r>
              <a:rPr lang="en-US" altLang="en-US"/>
              <a:t>End: passing the course</a:t>
            </a:r>
          </a:p>
          <a:p>
            <a:pPr lvl="1" eaLnBrk="1" hangingPunct="1">
              <a:lnSpc>
                <a:spcPct val="90000"/>
              </a:lnSpc>
            </a:pPr>
            <a:r>
              <a:rPr lang="en-US" altLang="en-US"/>
              <a:t>Means: manipulate professor</a:t>
            </a:r>
          </a:p>
          <a:p>
            <a:pPr eaLnBrk="1" hangingPunct="1">
              <a:lnSpc>
                <a:spcPct val="90000"/>
              </a:lnSpc>
            </a:pPr>
            <a:r>
              <a:rPr lang="en-US" altLang="en-US"/>
              <a:t>What Carla did was wrong</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7E21C167-AE84-4814-89BC-3D0CABB184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2-43</a:t>
            </a:r>
          </a:p>
        </p:txBody>
      </p:sp>
      <p:sp>
        <p:nvSpPr>
          <p:cNvPr id="50179" name="Rectangle 2">
            <a:extLst>
              <a:ext uri="{FF2B5EF4-FFF2-40B4-BE49-F238E27FC236}">
                <a16:creationId xmlns:a16="http://schemas.microsoft.com/office/drawing/2014/main" id="{DDF24F12-7A60-45AD-A73A-46C9EC678E89}"/>
              </a:ext>
            </a:extLst>
          </p:cNvPr>
          <p:cNvSpPr>
            <a:spLocks noGrp="1" noChangeArrowheads="1"/>
          </p:cNvSpPr>
          <p:nvPr>
            <p:ph type="title"/>
          </p:nvPr>
        </p:nvSpPr>
        <p:spPr/>
        <p:txBody>
          <a:bodyPr/>
          <a:lstStyle/>
          <a:p>
            <a:pPr eaLnBrk="1" hangingPunct="1"/>
            <a:r>
              <a:rPr lang="en-US" altLang="en-US"/>
              <a:t>Case for Kantianism</a:t>
            </a:r>
          </a:p>
        </p:txBody>
      </p:sp>
      <p:sp>
        <p:nvSpPr>
          <p:cNvPr id="50180" name="Rectangle 3">
            <a:extLst>
              <a:ext uri="{FF2B5EF4-FFF2-40B4-BE49-F238E27FC236}">
                <a16:creationId xmlns:a16="http://schemas.microsoft.com/office/drawing/2014/main" id="{5F2C6C2A-DDCB-4355-BE74-B866358127C5}"/>
              </a:ext>
            </a:extLst>
          </p:cNvPr>
          <p:cNvSpPr>
            <a:spLocks noGrp="1" noChangeArrowheads="1"/>
          </p:cNvSpPr>
          <p:nvPr>
            <p:ph type="body" idx="1"/>
          </p:nvPr>
        </p:nvSpPr>
        <p:spPr/>
        <p:txBody>
          <a:bodyPr/>
          <a:lstStyle/>
          <a:p>
            <a:pPr eaLnBrk="1" hangingPunct="1"/>
            <a:r>
              <a:rPr lang="en-US" altLang="en-US"/>
              <a:t>Treats all persons as moral equals</a:t>
            </a:r>
          </a:p>
          <a:p>
            <a:pPr eaLnBrk="1" hangingPunct="1"/>
            <a:r>
              <a:rPr lang="en-US" altLang="en-US"/>
              <a:t>Gives all people moral worth as rational, autonomous beings</a:t>
            </a:r>
          </a:p>
          <a:p>
            <a:pPr eaLnBrk="1" hangingPunct="1"/>
            <a:r>
              <a:rPr lang="en-US" altLang="en-US"/>
              <a:t>Holds everyone to the same standard</a:t>
            </a:r>
          </a:p>
          <a:p>
            <a:pPr eaLnBrk="1" hangingPunct="1"/>
            <a:r>
              <a:rPr lang="en-US" altLang="en-US"/>
              <a:t>Produces universal moral guidelines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F30EE1E-EDCC-416C-83EA-80E0E242BEE3}"/>
              </a:ext>
            </a:extLst>
          </p:cNvPr>
          <p:cNvSpPr>
            <a:spLocks noGrp="1"/>
          </p:cNvSpPr>
          <p:nvPr>
            <p:ph type="title"/>
          </p:nvPr>
        </p:nvSpPr>
        <p:spPr/>
        <p:txBody>
          <a:bodyPr/>
          <a:lstStyle/>
          <a:p>
            <a:r>
              <a:rPr lang="en-US" altLang="en-US"/>
              <a:t>Perfect and Imperfect Duties</a:t>
            </a:r>
          </a:p>
        </p:txBody>
      </p:sp>
      <p:sp>
        <p:nvSpPr>
          <p:cNvPr id="51203" name="Content Placeholder 2">
            <a:extLst>
              <a:ext uri="{FF2B5EF4-FFF2-40B4-BE49-F238E27FC236}">
                <a16:creationId xmlns:a16="http://schemas.microsoft.com/office/drawing/2014/main" id="{50D75F26-71E4-47B6-8596-B3109ADFF4B8}"/>
              </a:ext>
            </a:extLst>
          </p:cNvPr>
          <p:cNvSpPr>
            <a:spLocks noGrp="1"/>
          </p:cNvSpPr>
          <p:nvPr>
            <p:ph idx="1"/>
          </p:nvPr>
        </p:nvSpPr>
        <p:spPr/>
        <p:txBody>
          <a:bodyPr/>
          <a:lstStyle/>
          <a:p>
            <a:r>
              <a:rPr lang="en-US" altLang="en-US" dirty="0"/>
              <a:t>Perfect duty: duty obliged to fulfill without exception</a:t>
            </a:r>
          </a:p>
          <a:p>
            <a:pPr lvl="1"/>
            <a:r>
              <a:rPr lang="en-US" altLang="en-US" dirty="0"/>
              <a:t>Example: Telling the truth</a:t>
            </a:r>
          </a:p>
          <a:p>
            <a:r>
              <a:rPr lang="en-US" altLang="en-US" dirty="0"/>
              <a:t>Imperfect duty: duty obliged to fulfill in general but not in every instance</a:t>
            </a:r>
          </a:p>
          <a:p>
            <a:pPr lvl="1"/>
            <a:r>
              <a:rPr lang="en-US" altLang="en-US" dirty="0"/>
              <a:t>Example: Helping others</a:t>
            </a:r>
          </a:p>
          <a:p>
            <a:pPr lvl="1"/>
            <a:r>
              <a:rPr lang="en-US" altLang="en-US" dirty="0"/>
              <a:t>XS – multiple means of carrying it out.</a:t>
            </a:r>
          </a:p>
        </p:txBody>
      </p:sp>
      <p:sp>
        <p:nvSpPr>
          <p:cNvPr id="51204" name="Slide Number Placeholder 3">
            <a:extLst>
              <a:ext uri="{FF2B5EF4-FFF2-40B4-BE49-F238E27FC236}">
                <a16:creationId xmlns:a16="http://schemas.microsoft.com/office/drawing/2014/main" id="{2AD29729-B6B1-4FC2-ACAA-A3B10E79089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4B2ACFC5-2ECD-4128-95D5-64052FC406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2-45</a:t>
            </a:r>
          </a:p>
        </p:txBody>
      </p:sp>
      <p:sp>
        <p:nvSpPr>
          <p:cNvPr id="52227" name="Rectangle 2">
            <a:extLst>
              <a:ext uri="{FF2B5EF4-FFF2-40B4-BE49-F238E27FC236}">
                <a16:creationId xmlns:a16="http://schemas.microsoft.com/office/drawing/2014/main" id="{A19FA678-0C7D-4758-B3E9-3440E2C99AA1}"/>
              </a:ext>
            </a:extLst>
          </p:cNvPr>
          <p:cNvSpPr>
            <a:spLocks noGrp="1" noChangeArrowheads="1"/>
          </p:cNvSpPr>
          <p:nvPr>
            <p:ph type="title"/>
          </p:nvPr>
        </p:nvSpPr>
        <p:spPr/>
        <p:txBody>
          <a:bodyPr/>
          <a:lstStyle/>
          <a:p>
            <a:pPr eaLnBrk="1" hangingPunct="1"/>
            <a:r>
              <a:rPr lang="en-US" altLang="en-US" dirty="0"/>
              <a:t>Case Against Kantianism</a:t>
            </a:r>
          </a:p>
        </p:txBody>
      </p:sp>
      <p:sp>
        <p:nvSpPr>
          <p:cNvPr id="52228" name="Rectangle 3">
            <a:extLst>
              <a:ext uri="{FF2B5EF4-FFF2-40B4-BE49-F238E27FC236}">
                <a16:creationId xmlns:a16="http://schemas.microsoft.com/office/drawing/2014/main" id="{940AB5D7-5605-4396-981F-93E9AF824BF2}"/>
              </a:ext>
            </a:extLst>
          </p:cNvPr>
          <p:cNvSpPr>
            <a:spLocks noGrp="1" noChangeArrowheads="1"/>
          </p:cNvSpPr>
          <p:nvPr>
            <p:ph type="body" idx="1"/>
          </p:nvPr>
        </p:nvSpPr>
        <p:spPr>
          <a:xfrm>
            <a:off x="1981200" y="1272208"/>
            <a:ext cx="8305800" cy="4899991"/>
          </a:xfrm>
        </p:spPr>
        <p:txBody>
          <a:bodyPr/>
          <a:lstStyle/>
          <a:p>
            <a:pPr eaLnBrk="1" hangingPunct="1"/>
            <a:r>
              <a:rPr lang="en-US" altLang="en-US" dirty="0"/>
              <a:t>Sometimes no rule adequately characterizes an action</a:t>
            </a:r>
          </a:p>
          <a:p>
            <a:pPr eaLnBrk="1" hangingPunct="1"/>
            <a:r>
              <a:rPr lang="en-US" altLang="en-US" dirty="0"/>
              <a:t>Sometimes there is no way to resolve a conflict between rules</a:t>
            </a:r>
          </a:p>
          <a:p>
            <a:pPr lvl="1" eaLnBrk="1" hangingPunct="1"/>
            <a:r>
              <a:rPr lang="en-US" altLang="en-US" dirty="0"/>
              <a:t>In a conflict between a perfect duty and an imperfect duty, perfect duty prevails</a:t>
            </a:r>
          </a:p>
          <a:p>
            <a:pPr lvl="1" eaLnBrk="1" hangingPunct="1"/>
            <a:r>
              <a:rPr lang="en-US" altLang="en-US" dirty="0"/>
              <a:t>In a conflict between two perfect duties, no solution</a:t>
            </a:r>
          </a:p>
          <a:p>
            <a:pPr eaLnBrk="1" hangingPunct="1"/>
            <a:r>
              <a:rPr lang="en-US" altLang="en-US" dirty="0"/>
              <a:t>Kantianism allows no exceptions to perfect duties</a:t>
            </a:r>
          </a:p>
          <a:p>
            <a:pPr eaLnBrk="1" hangingPunct="1"/>
            <a:r>
              <a:rPr lang="en-US" altLang="en-US" dirty="0"/>
              <a:t>Conclusion: Despite weaknesses, a workable ethical theory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950C126-3B97-42F0-B015-FF359F1B4915}"/>
              </a:ext>
            </a:extLst>
          </p:cNvPr>
          <p:cNvSpPr>
            <a:spLocks noGrp="1" noChangeArrowheads="1"/>
          </p:cNvSpPr>
          <p:nvPr>
            <p:ph type="title"/>
          </p:nvPr>
        </p:nvSpPr>
        <p:spPr>
          <a:xfrm>
            <a:off x="1981200" y="76200"/>
            <a:ext cx="8305800" cy="6096000"/>
          </a:xfrm>
        </p:spPr>
        <p:txBody>
          <a:bodyPr/>
          <a:lstStyle/>
          <a:p>
            <a:r>
              <a:rPr lang="en-US" altLang="en-US"/>
              <a:t>2.7 Act Utilitarianism</a:t>
            </a:r>
          </a:p>
        </p:txBody>
      </p:sp>
      <p:sp>
        <p:nvSpPr>
          <p:cNvPr id="53251" name="Slide Number Placeholder 2">
            <a:extLst>
              <a:ext uri="{FF2B5EF4-FFF2-40B4-BE49-F238E27FC236}">
                <a16:creationId xmlns:a16="http://schemas.microsoft.com/office/drawing/2014/main" id="{525BEF4B-EC0F-4B44-8A7D-821264DA48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id="{5E55247B-AD82-4B18-A423-67D21910B9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2-47</a:t>
            </a:r>
          </a:p>
        </p:txBody>
      </p:sp>
      <p:sp>
        <p:nvSpPr>
          <p:cNvPr id="54275" name="Rectangle 2">
            <a:extLst>
              <a:ext uri="{FF2B5EF4-FFF2-40B4-BE49-F238E27FC236}">
                <a16:creationId xmlns:a16="http://schemas.microsoft.com/office/drawing/2014/main" id="{054214D7-0F8B-48CE-8EF1-B0B77F9C170A}"/>
              </a:ext>
            </a:extLst>
          </p:cNvPr>
          <p:cNvSpPr>
            <a:spLocks noGrp="1" noChangeArrowheads="1"/>
          </p:cNvSpPr>
          <p:nvPr>
            <p:ph type="title"/>
          </p:nvPr>
        </p:nvSpPr>
        <p:spPr/>
        <p:txBody>
          <a:bodyPr/>
          <a:lstStyle/>
          <a:p>
            <a:pPr eaLnBrk="1" hangingPunct="1"/>
            <a:r>
              <a:rPr lang="en-US" altLang="en-US"/>
              <a:t>Principle of Utility</a:t>
            </a:r>
          </a:p>
        </p:txBody>
      </p:sp>
      <p:sp>
        <p:nvSpPr>
          <p:cNvPr id="54276" name="Rectangle 3">
            <a:extLst>
              <a:ext uri="{FF2B5EF4-FFF2-40B4-BE49-F238E27FC236}">
                <a16:creationId xmlns:a16="http://schemas.microsoft.com/office/drawing/2014/main" id="{8A513ABA-B3C1-4F5A-A827-D6924DCCFAE3}"/>
              </a:ext>
            </a:extLst>
          </p:cNvPr>
          <p:cNvSpPr>
            <a:spLocks noGrp="1" noChangeArrowheads="1"/>
          </p:cNvSpPr>
          <p:nvPr>
            <p:ph type="body" idx="1"/>
          </p:nvPr>
        </p:nvSpPr>
        <p:spPr>
          <a:xfrm>
            <a:off x="2057400" y="1371600"/>
            <a:ext cx="7772400" cy="4800600"/>
          </a:xfrm>
        </p:spPr>
        <p:txBody>
          <a:bodyPr/>
          <a:lstStyle/>
          <a:p>
            <a:pPr eaLnBrk="1" hangingPunct="1">
              <a:lnSpc>
                <a:spcPct val="90000"/>
              </a:lnSpc>
            </a:pPr>
            <a:r>
              <a:rPr lang="en-US" altLang="en-US" sz="2400"/>
              <a:t>Jeremy Bentham and John Stuart Mill</a:t>
            </a:r>
          </a:p>
          <a:p>
            <a:pPr eaLnBrk="1" hangingPunct="1">
              <a:lnSpc>
                <a:spcPct val="90000"/>
              </a:lnSpc>
            </a:pPr>
            <a:r>
              <a:rPr lang="en-US" altLang="en-US" sz="2400"/>
              <a:t>An action is good if its benefits exceeds its harms</a:t>
            </a:r>
          </a:p>
          <a:p>
            <a:pPr eaLnBrk="1" hangingPunct="1">
              <a:lnSpc>
                <a:spcPct val="90000"/>
              </a:lnSpc>
            </a:pPr>
            <a:r>
              <a:rPr lang="en-US" altLang="en-US" sz="2400"/>
              <a:t>An action is bad if its harms exceed its benefits</a:t>
            </a:r>
          </a:p>
          <a:p>
            <a:pPr eaLnBrk="1" hangingPunct="1">
              <a:lnSpc>
                <a:spcPct val="90000"/>
              </a:lnSpc>
            </a:pPr>
            <a:r>
              <a:rPr lang="en-US" altLang="en-US" sz="2400"/>
              <a:t>Utility: tendency of an object to produce happiness or prevent unhappiness for an individual or a community</a:t>
            </a:r>
          </a:p>
          <a:p>
            <a:pPr eaLnBrk="1" hangingPunct="1">
              <a:lnSpc>
                <a:spcPct val="90000"/>
              </a:lnSpc>
            </a:pPr>
            <a:r>
              <a:rPr lang="en-US" altLang="en-US" sz="2400"/>
              <a:t>Happiness = advantage = benefit = good = pleasure</a:t>
            </a:r>
          </a:p>
          <a:p>
            <a:pPr eaLnBrk="1" hangingPunct="1">
              <a:lnSpc>
                <a:spcPct val="90000"/>
              </a:lnSpc>
            </a:pPr>
            <a:r>
              <a:rPr lang="en-US" altLang="en-US" sz="2400"/>
              <a:t>Unhappiness = disadvantage = cost = evil = pain</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41F2-87A4-40F4-8103-6BE5B26EA36D}"/>
              </a:ext>
            </a:extLst>
          </p:cNvPr>
          <p:cNvSpPr>
            <a:spLocks noGrp="1"/>
          </p:cNvSpPr>
          <p:nvPr>
            <p:ph type="title"/>
          </p:nvPr>
        </p:nvSpPr>
        <p:spPr>
          <a:xfrm>
            <a:off x="0" y="365125"/>
            <a:ext cx="11353800" cy="1325563"/>
          </a:xfrm>
        </p:spPr>
        <p:txBody>
          <a:bodyPr/>
          <a:lstStyle/>
          <a:p>
            <a:r>
              <a:rPr lang="en-CA" dirty="0"/>
              <a:t>Ethics Test (Jan. 24)</a:t>
            </a:r>
          </a:p>
        </p:txBody>
      </p:sp>
      <p:sp>
        <p:nvSpPr>
          <p:cNvPr id="3" name="Content Placeholder 2">
            <a:extLst>
              <a:ext uri="{FF2B5EF4-FFF2-40B4-BE49-F238E27FC236}">
                <a16:creationId xmlns:a16="http://schemas.microsoft.com/office/drawing/2014/main" id="{C6799A4D-38A4-45C3-8FBB-05C54399041B}"/>
              </a:ext>
            </a:extLst>
          </p:cNvPr>
          <p:cNvSpPr>
            <a:spLocks noGrp="1"/>
          </p:cNvSpPr>
          <p:nvPr>
            <p:ph idx="1"/>
          </p:nvPr>
        </p:nvSpPr>
        <p:spPr>
          <a:xfrm>
            <a:off x="0" y="1378226"/>
            <a:ext cx="12192000" cy="5479773"/>
          </a:xfrm>
        </p:spPr>
        <p:txBody>
          <a:bodyPr>
            <a:normAutofit/>
          </a:bodyPr>
          <a:lstStyle/>
          <a:p>
            <a:r>
              <a:rPr lang="en-CA" dirty="0"/>
              <a:t>10/12 questions</a:t>
            </a:r>
          </a:p>
          <a:p>
            <a:r>
              <a:rPr lang="en-CA" dirty="0"/>
              <a:t>Approximately 2 sentences per question.</a:t>
            </a:r>
          </a:p>
          <a:p>
            <a:r>
              <a:rPr lang="en-CA" dirty="0"/>
              <a:t>Sample Question:</a:t>
            </a:r>
          </a:p>
          <a:p>
            <a:pPr lvl="1"/>
            <a:r>
              <a:rPr lang="en-CA" dirty="0"/>
              <a:t>What are 2 formulations of the categorical imperative?</a:t>
            </a:r>
          </a:p>
          <a:p>
            <a:r>
              <a:rPr lang="en-CA" dirty="0"/>
              <a:t>Key terms (concepts):</a:t>
            </a:r>
          </a:p>
          <a:p>
            <a:pPr lvl="1"/>
            <a:r>
              <a:rPr lang="en-CA" dirty="0"/>
              <a:t>Categorical imperative; act/rule utilitarianism (similarities </a:t>
            </a:r>
            <a:r>
              <a:rPr lang="en-CA"/>
              <a:t>and differences); </a:t>
            </a:r>
            <a:r>
              <a:rPr lang="en-CA" dirty="0"/>
              <a:t>Social Contract Theory; Rawls’s 2 principles of justice; virtues and vices; measuring pleasure/pain</a:t>
            </a:r>
          </a:p>
          <a:p>
            <a:r>
              <a:rPr lang="en-CA" dirty="0"/>
              <a:t>Key terms (examples): </a:t>
            </a:r>
          </a:p>
          <a:p>
            <a:pPr lvl="1"/>
            <a:r>
              <a:rPr lang="en-CA" dirty="0"/>
              <a:t>Lying; distributive principle of justice; best allocation of resources; Pros and cons of each ethical theory (not all of them)</a:t>
            </a:r>
          </a:p>
        </p:txBody>
      </p:sp>
    </p:spTree>
    <p:extLst>
      <p:ext uri="{BB962C8B-B14F-4D97-AF65-F5344CB8AC3E}">
        <p14:creationId xmlns:p14="http://schemas.microsoft.com/office/powerpoint/2010/main" val="234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id="{A47ED30A-51F2-4268-9F76-1CDFCFF1BC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2-48</a:t>
            </a:r>
          </a:p>
        </p:txBody>
      </p:sp>
      <p:sp>
        <p:nvSpPr>
          <p:cNvPr id="55299" name="Rectangle 2">
            <a:extLst>
              <a:ext uri="{FF2B5EF4-FFF2-40B4-BE49-F238E27FC236}">
                <a16:creationId xmlns:a16="http://schemas.microsoft.com/office/drawing/2014/main" id="{836E9C70-79C2-488B-A3EF-336584ECF1F0}"/>
              </a:ext>
            </a:extLst>
          </p:cNvPr>
          <p:cNvSpPr>
            <a:spLocks noGrp="1" noChangeArrowheads="1"/>
          </p:cNvSpPr>
          <p:nvPr>
            <p:ph type="title"/>
          </p:nvPr>
        </p:nvSpPr>
        <p:spPr>
          <a:xfrm>
            <a:off x="2286000" y="152400"/>
            <a:ext cx="7772400" cy="1676400"/>
          </a:xfrm>
        </p:spPr>
        <p:txBody>
          <a:bodyPr/>
          <a:lstStyle/>
          <a:p>
            <a:pPr eaLnBrk="1" hangingPunct="1"/>
            <a:r>
              <a:rPr lang="en-US" altLang="en-US"/>
              <a:t>Principle of Utility</a:t>
            </a:r>
            <a:br>
              <a:rPr lang="en-US" altLang="en-US"/>
            </a:br>
            <a:r>
              <a:rPr lang="en-US" altLang="en-US"/>
              <a:t>(Greatest Happiness Principle)</a:t>
            </a:r>
          </a:p>
        </p:txBody>
      </p:sp>
      <p:sp>
        <p:nvSpPr>
          <p:cNvPr id="55300" name="Text Box 4">
            <a:extLst>
              <a:ext uri="{FF2B5EF4-FFF2-40B4-BE49-F238E27FC236}">
                <a16:creationId xmlns:a16="http://schemas.microsoft.com/office/drawing/2014/main" id="{389BE9AF-E462-4895-833E-7AA6738A8FD7}"/>
              </a:ext>
            </a:extLst>
          </p:cNvPr>
          <p:cNvSpPr txBox="1">
            <a:spLocks noChangeArrowheads="1"/>
          </p:cNvSpPr>
          <p:nvPr/>
        </p:nvSpPr>
        <p:spPr bwMode="auto">
          <a:xfrm>
            <a:off x="2864027" y="2133600"/>
            <a:ext cx="666079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lgn="ctr">
              <a:spcBef>
                <a:spcPct val="0"/>
              </a:spcBef>
              <a:buClrTx/>
              <a:buFontTx/>
              <a:buNone/>
            </a:pPr>
            <a:r>
              <a:rPr lang="en-US" altLang="en-US" sz="2800" dirty="0"/>
              <a:t>An action is right (or wrong) to the extent</a:t>
            </a:r>
          </a:p>
          <a:p>
            <a:pPr algn="ctr">
              <a:spcBef>
                <a:spcPct val="0"/>
              </a:spcBef>
              <a:buClrTx/>
              <a:buFontTx/>
              <a:buNone/>
            </a:pPr>
            <a:r>
              <a:rPr lang="en-US" altLang="en-US" sz="2800" dirty="0"/>
              <a:t>that it increases (or decreases) the</a:t>
            </a:r>
          </a:p>
          <a:p>
            <a:pPr algn="ctr">
              <a:spcBef>
                <a:spcPct val="0"/>
              </a:spcBef>
              <a:buClrTx/>
              <a:buFontTx/>
              <a:buNone/>
            </a:pPr>
            <a:r>
              <a:rPr lang="en-US" altLang="en-US" sz="2800" dirty="0"/>
              <a:t>total happiness of the affected parties.</a:t>
            </a:r>
          </a:p>
          <a:p>
            <a:pPr algn="ctr">
              <a:spcBef>
                <a:spcPct val="0"/>
              </a:spcBef>
              <a:buClrTx/>
              <a:buFontTx/>
              <a:buNone/>
            </a:pPr>
            <a:r>
              <a:rPr lang="en-US" altLang="en-US" sz="2800" dirty="0"/>
              <a:t>- XS – *decreases least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24D4782-B857-4614-B2A0-5B83894B357C}"/>
              </a:ext>
            </a:extLst>
          </p:cNvPr>
          <p:cNvSpPr>
            <a:spLocks noGrp="1" noChangeArrowheads="1"/>
          </p:cNvSpPr>
          <p:nvPr>
            <p:ph type="title"/>
          </p:nvPr>
        </p:nvSpPr>
        <p:spPr/>
        <p:txBody>
          <a:bodyPr/>
          <a:lstStyle/>
          <a:p>
            <a:pPr eaLnBrk="1" hangingPunct="1"/>
            <a:r>
              <a:rPr lang="en-US" altLang="en-US"/>
              <a:t>Principle of Utility</a:t>
            </a:r>
          </a:p>
        </p:txBody>
      </p:sp>
      <p:sp>
        <p:nvSpPr>
          <p:cNvPr id="56323" name="Slide Number Placeholder 2">
            <a:extLst>
              <a:ext uri="{FF2B5EF4-FFF2-40B4-BE49-F238E27FC236}">
                <a16:creationId xmlns:a16="http://schemas.microsoft.com/office/drawing/2014/main" id="{7D9A310A-6D69-440B-A438-55A8EF042E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2-49</a:t>
            </a:r>
          </a:p>
        </p:txBody>
      </p:sp>
      <p:pic>
        <p:nvPicPr>
          <p:cNvPr id="56324" name="Picture 6" descr="qui02f06">
            <a:extLst>
              <a:ext uri="{FF2B5EF4-FFF2-40B4-BE49-F238E27FC236}">
                <a16:creationId xmlns:a16="http://schemas.microsoft.com/office/drawing/2014/main" id="{B51FE7D9-E713-46AF-8802-C4C719052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71600"/>
            <a:ext cx="7315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5D7EC0A0-3910-4053-9B4A-7F41B53F97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2-50</a:t>
            </a:r>
          </a:p>
        </p:txBody>
      </p:sp>
      <p:sp>
        <p:nvSpPr>
          <p:cNvPr id="57347" name="Rectangle 2">
            <a:extLst>
              <a:ext uri="{FF2B5EF4-FFF2-40B4-BE49-F238E27FC236}">
                <a16:creationId xmlns:a16="http://schemas.microsoft.com/office/drawing/2014/main" id="{6BBBF1A4-D8D9-4D93-A5C8-44467248C11C}"/>
              </a:ext>
            </a:extLst>
          </p:cNvPr>
          <p:cNvSpPr>
            <a:spLocks noGrp="1" noChangeArrowheads="1"/>
          </p:cNvSpPr>
          <p:nvPr>
            <p:ph type="title"/>
          </p:nvPr>
        </p:nvSpPr>
        <p:spPr/>
        <p:txBody>
          <a:bodyPr/>
          <a:lstStyle/>
          <a:p>
            <a:pPr eaLnBrk="1" hangingPunct="1"/>
            <a:r>
              <a:rPr lang="en-US" altLang="en-US"/>
              <a:t>Act Utilitarianism</a:t>
            </a:r>
          </a:p>
        </p:txBody>
      </p:sp>
      <p:sp>
        <p:nvSpPr>
          <p:cNvPr id="57348" name="Rectangle 3">
            <a:extLst>
              <a:ext uri="{FF2B5EF4-FFF2-40B4-BE49-F238E27FC236}">
                <a16:creationId xmlns:a16="http://schemas.microsoft.com/office/drawing/2014/main" id="{E6A8CB89-1D74-42B6-8341-3F64B86B271C}"/>
              </a:ext>
            </a:extLst>
          </p:cNvPr>
          <p:cNvSpPr>
            <a:spLocks noGrp="1" noChangeArrowheads="1"/>
          </p:cNvSpPr>
          <p:nvPr>
            <p:ph type="body" idx="1"/>
          </p:nvPr>
        </p:nvSpPr>
        <p:spPr/>
        <p:txBody>
          <a:bodyPr/>
          <a:lstStyle/>
          <a:p>
            <a:pPr eaLnBrk="1" hangingPunct="1"/>
            <a:r>
              <a:rPr lang="en-US" altLang="en-US" dirty="0"/>
              <a:t>Utilitarianism</a:t>
            </a:r>
          </a:p>
          <a:p>
            <a:pPr lvl="1" eaLnBrk="1" hangingPunct="1"/>
            <a:r>
              <a:rPr lang="en-US" altLang="en-US" dirty="0"/>
              <a:t>Morality of an action has nothing to do with intent</a:t>
            </a:r>
          </a:p>
          <a:p>
            <a:pPr lvl="1" eaLnBrk="1" hangingPunct="1"/>
            <a:r>
              <a:rPr lang="en-US" altLang="en-US" dirty="0"/>
              <a:t>Focuses on the consequences</a:t>
            </a:r>
          </a:p>
          <a:p>
            <a:pPr lvl="2"/>
            <a:r>
              <a:rPr lang="en-US" altLang="en-US" dirty="0"/>
              <a:t>A consequentialist theory</a:t>
            </a:r>
          </a:p>
          <a:p>
            <a:pPr eaLnBrk="1" hangingPunct="1"/>
            <a:r>
              <a:rPr lang="en-US" altLang="en-US" dirty="0"/>
              <a:t>Act utilitarianism</a:t>
            </a:r>
          </a:p>
          <a:p>
            <a:pPr lvl="1" eaLnBrk="1" hangingPunct="1"/>
            <a:r>
              <a:rPr lang="en-US" altLang="en-US" dirty="0"/>
              <a:t>Add up change in happiness of all affected beings</a:t>
            </a:r>
          </a:p>
          <a:p>
            <a:pPr lvl="1" eaLnBrk="1" hangingPunct="1"/>
            <a:r>
              <a:rPr lang="en-US" altLang="en-US" dirty="0"/>
              <a:t>Sum &gt; 0, action is good</a:t>
            </a:r>
          </a:p>
          <a:p>
            <a:pPr lvl="1" eaLnBrk="1" hangingPunct="1"/>
            <a:r>
              <a:rPr lang="en-US" altLang="en-US" dirty="0"/>
              <a:t>Sum &lt; 0, action is bad</a:t>
            </a:r>
          </a:p>
          <a:p>
            <a:pPr lvl="1" eaLnBrk="1" hangingPunct="1"/>
            <a:r>
              <a:rPr lang="en-US" altLang="en-US" dirty="0"/>
              <a:t>Right action to take: one that maximizes the sum</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20E194C7-8748-4BD5-B3C9-348E22253E4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2-51</a:t>
            </a:r>
          </a:p>
        </p:txBody>
      </p:sp>
      <p:sp>
        <p:nvSpPr>
          <p:cNvPr id="58371" name="Rectangle 2">
            <a:extLst>
              <a:ext uri="{FF2B5EF4-FFF2-40B4-BE49-F238E27FC236}">
                <a16:creationId xmlns:a16="http://schemas.microsoft.com/office/drawing/2014/main" id="{8AF42CFC-4A3A-4A21-AE76-CE16E4683045}"/>
              </a:ext>
            </a:extLst>
          </p:cNvPr>
          <p:cNvSpPr>
            <a:spLocks noGrp="1" noChangeArrowheads="1"/>
          </p:cNvSpPr>
          <p:nvPr>
            <p:ph type="title"/>
          </p:nvPr>
        </p:nvSpPr>
        <p:spPr/>
        <p:txBody>
          <a:bodyPr/>
          <a:lstStyle/>
          <a:p>
            <a:pPr eaLnBrk="1" hangingPunct="1"/>
            <a:r>
              <a:rPr lang="en-US" altLang="en-US"/>
              <a:t>Bentham: Weighing Pleasure/Pain</a:t>
            </a:r>
          </a:p>
        </p:txBody>
      </p:sp>
      <p:sp>
        <p:nvSpPr>
          <p:cNvPr id="58372" name="Rectangle 3">
            <a:extLst>
              <a:ext uri="{FF2B5EF4-FFF2-40B4-BE49-F238E27FC236}">
                <a16:creationId xmlns:a16="http://schemas.microsoft.com/office/drawing/2014/main" id="{6DBA0FA4-F401-410D-A1F8-8ED24941E8FB}"/>
              </a:ext>
            </a:extLst>
          </p:cNvPr>
          <p:cNvSpPr>
            <a:spLocks noGrp="1" noChangeArrowheads="1"/>
          </p:cNvSpPr>
          <p:nvPr>
            <p:ph type="body" idx="1"/>
          </p:nvPr>
        </p:nvSpPr>
        <p:spPr/>
        <p:txBody>
          <a:bodyPr/>
          <a:lstStyle/>
          <a:p>
            <a:pPr eaLnBrk="1" hangingPunct="1"/>
            <a:r>
              <a:rPr lang="en-US" altLang="en-US"/>
              <a:t>Intensity</a:t>
            </a:r>
          </a:p>
          <a:p>
            <a:pPr eaLnBrk="1" hangingPunct="1"/>
            <a:r>
              <a:rPr lang="en-US" altLang="en-US"/>
              <a:t>Duration</a:t>
            </a:r>
          </a:p>
          <a:p>
            <a:pPr eaLnBrk="1" hangingPunct="1"/>
            <a:r>
              <a:rPr lang="en-US" altLang="en-US"/>
              <a:t>Certainty</a:t>
            </a:r>
          </a:p>
          <a:p>
            <a:pPr eaLnBrk="1" hangingPunct="1"/>
            <a:r>
              <a:rPr lang="en-US" altLang="en-US"/>
              <a:t>Propinquity (nearness)</a:t>
            </a:r>
          </a:p>
          <a:p>
            <a:pPr eaLnBrk="1" hangingPunct="1"/>
            <a:r>
              <a:rPr lang="en-US" altLang="en-US"/>
              <a:t>Fecundity (able to produce more)</a:t>
            </a:r>
          </a:p>
          <a:p>
            <a:pPr eaLnBrk="1" hangingPunct="1"/>
            <a:r>
              <a:rPr lang="en-US" altLang="en-US"/>
              <a:t>Purity (not diluted by pleasure/pain)</a:t>
            </a:r>
          </a:p>
          <a:p>
            <a:pPr eaLnBrk="1" hangingPunct="1"/>
            <a:r>
              <a:rPr lang="en-US" altLang="en-US"/>
              <a:t>Extent (number of people)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a:extLst>
              <a:ext uri="{FF2B5EF4-FFF2-40B4-BE49-F238E27FC236}">
                <a16:creationId xmlns:a16="http://schemas.microsoft.com/office/drawing/2014/main" id="{B4EA6B3D-E3B4-40AD-8ACA-9DC8522131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2-52</a:t>
            </a:r>
          </a:p>
        </p:txBody>
      </p:sp>
      <p:sp>
        <p:nvSpPr>
          <p:cNvPr id="59395" name="Rectangle 2">
            <a:extLst>
              <a:ext uri="{FF2B5EF4-FFF2-40B4-BE49-F238E27FC236}">
                <a16:creationId xmlns:a16="http://schemas.microsoft.com/office/drawing/2014/main" id="{1E1848EF-4CFD-416B-9CC6-235A987FF58B}"/>
              </a:ext>
            </a:extLst>
          </p:cNvPr>
          <p:cNvSpPr>
            <a:spLocks noGrp="1" noChangeArrowheads="1"/>
          </p:cNvSpPr>
          <p:nvPr>
            <p:ph type="title"/>
          </p:nvPr>
        </p:nvSpPr>
        <p:spPr/>
        <p:txBody>
          <a:bodyPr/>
          <a:lstStyle/>
          <a:p>
            <a:pPr eaLnBrk="1" hangingPunct="1"/>
            <a:r>
              <a:rPr lang="en-US" altLang="en-US"/>
              <a:t>Highway Routing Scenario</a:t>
            </a:r>
          </a:p>
        </p:txBody>
      </p:sp>
      <p:sp>
        <p:nvSpPr>
          <p:cNvPr id="59396" name="Rectangle 3">
            <a:extLst>
              <a:ext uri="{FF2B5EF4-FFF2-40B4-BE49-F238E27FC236}">
                <a16:creationId xmlns:a16="http://schemas.microsoft.com/office/drawing/2014/main" id="{B69A152A-0EB0-4278-A933-502EE1FC6DEB}"/>
              </a:ext>
            </a:extLst>
          </p:cNvPr>
          <p:cNvSpPr>
            <a:spLocks noGrp="1" noChangeArrowheads="1"/>
          </p:cNvSpPr>
          <p:nvPr>
            <p:ph type="body" idx="1"/>
          </p:nvPr>
        </p:nvSpPr>
        <p:spPr/>
        <p:txBody>
          <a:bodyPr/>
          <a:lstStyle/>
          <a:p>
            <a:pPr eaLnBrk="1" hangingPunct="1"/>
            <a:r>
              <a:rPr lang="en-US" altLang="en-US"/>
              <a:t>State may replace a curvy stretch of highway</a:t>
            </a:r>
          </a:p>
          <a:p>
            <a:pPr eaLnBrk="1" hangingPunct="1"/>
            <a:r>
              <a:rPr lang="en-US" altLang="en-US"/>
              <a:t>New highway segment 1 mile shorter</a:t>
            </a:r>
          </a:p>
          <a:p>
            <a:pPr eaLnBrk="1" hangingPunct="1"/>
            <a:r>
              <a:rPr lang="en-US" altLang="en-US"/>
              <a:t>150 houses would have to be removed</a:t>
            </a:r>
          </a:p>
          <a:p>
            <a:pPr eaLnBrk="1" hangingPunct="1"/>
            <a:r>
              <a:rPr lang="en-US" altLang="en-US"/>
              <a:t>Some wildlife habitat would be destroyed</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A50EFD48-F98D-4529-A1D6-8611255BEA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2-53</a:t>
            </a:r>
          </a:p>
        </p:txBody>
      </p:sp>
      <p:sp>
        <p:nvSpPr>
          <p:cNvPr id="60419" name="Rectangle 2">
            <a:extLst>
              <a:ext uri="{FF2B5EF4-FFF2-40B4-BE49-F238E27FC236}">
                <a16:creationId xmlns:a16="http://schemas.microsoft.com/office/drawing/2014/main" id="{72B9BFE0-C4A7-4AC9-8E8F-A51F5F8C0507}"/>
              </a:ext>
            </a:extLst>
          </p:cNvPr>
          <p:cNvSpPr>
            <a:spLocks noGrp="1" noChangeArrowheads="1"/>
          </p:cNvSpPr>
          <p:nvPr>
            <p:ph type="title"/>
          </p:nvPr>
        </p:nvSpPr>
        <p:spPr/>
        <p:txBody>
          <a:bodyPr/>
          <a:lstStyle/>
          <a:p>
            <a:pPr eaLnBrk="1" hangingPunct="1"/>
            <a:r>
              <a:rPr lang="en-US" altLang="en-US"/>
              <a:t>Evaluation</a:t>
            </a:r>
          </a:p>
        </p:txBody>
      </p:sp>
      <p:sp>
        <p:nvSpPr>
          <p:cNvPr id="60420" name="Rectangle 3">
            <a:extLst>
              <a:ext uri="{FF2B5EF4-FFF2-40B4-BE49-F238E27FC236}">
                <a16:creationId xmlns:a16="http://schemas.microsoft.com/office/drawing/2014/main" id="{A7A497BC-65BB-4A34-8A45-442E327AC4D6}"/>
              </a:ext>
            </a:extLst>
          </p:cNvPr>
          <p:cNvSpPr>
            <a:spLocks noGrp="1" noChangeArrowheads="1"/>
          </p:cNvSpPr>
          <p:nvPr>
            <p:ph type="body" idx="1"/>
          </p:nvPr>
        </p:nvSpPr>
        <p:spPr/>
        <p:txBody>
          <a:bodyPr/>
          <a:lstStyle/>
          <a:p>
            <a:pPr eaLnBrk="1" hangingPunct="1">
              <a:lnSpc>
                <a:spcPct val="90000"/>
              </a:lnSpc>
            </a:pPr>
            <a:r>
              <a:rPr lang="en-US" altLang="en-US"/>
              <a:t>Costs</a:t>
            </a:r>
          </a:p>
          <a:p>
            <a:pPr lvl="1" eaLnBrk="1" hangingPunct="1">
              <a:lnSpc>
                <a:spcPct val="90000"/>
              </a:lnSpc>
            </a:pPr>
            <a:r>
              <a:rPr lang="en-US" altLang="en-US"/>
              <a:t>$20 million to compensate homeowners</a:t>
            </a:r>
          </a:p>
          <a:p>
            <a:pPr lvl="1" eaLnBrk="1" hangingPunct="1">
              <a:lnSpc>
                <a:spcPct val="90000"/>
              </a:lnSpc>
            </a:pPr>
            <a:r>
              <a:rPr lang="en-US" altLang="en-US"/>
              <a:t>$10 million to construct new highway</a:t>
            </a:r>
          </a:p>
          <a:p>
            <a:pPr lvl="1" eaLnBrk="1" hangingPunct="1">
              <a:lnSpc>
                <a:spcPct val="90000"/>
              </a:lnSpc>
            </a:pPr>
            <a:r>
              <a:rPr lang="en-US" altLang="en-US"/>
              <a:t>Lost wildlife habitat worth $1 million</a:t>
            </a:r>
          </a:p>
          <a:p>
            <a:pPr eaLnBrk="1" hangingPunct="1">
              <a:lnSpc>
                <a:spcPct val="90000"/>
              </a:lnSpc>
            </a:pPr>
            <a:r>
              <a:rPr lang="en-US" altLang="en-US"/>
              <a:t>Benefits</a:t>
            </a:r>
          </a:p>
          <a:p>
            <a:pPr lvl="1" eaLnBrk="1" hangingPunct="1">
              <a:lnSpc>
                <a:spcPct val="90000"/>
              </a:lnSpc>
            </a:pPr>
            <a:r>
              <a:rPr lang="en-US" altLang="en-US"/>
              <a:t>$39 million savings in automobile driving costs</a:t>
            </a:r>
          </a:p>
          <a:p>
            <a:pPr eaLnBrk="1" hangingPunct="1">
              <a:lnSpc>
                <a:spcPct val="90000"/>
              </a:lnSpc>
            </a:pPr>
            <a:r>
              <a:rPr lang="en-US" altLang="en-US"/>
              <a:t>Conclusion</a:t>
            </a:r>
          </a:p>
          <a:p>
            <a:pPr lvl="1" eaLnBrk="1" hangingPunct="1">
              <a:lnSpc>
                <a:spcPct val="90000"/>
              </a:lnSpc>
            </a:pPr>
            <a:r>
              <a:rPr lang="en-US" altLang="en-US"/>
              <a:t>Benefits exceed costs</a:t>
            </a:r>
          </a:p>
          <a:p>
            <a:pPr lvl="1" eaLnBrk="1" hangingPunct="1">
              <a:lnSpc>
                <a:spcPct val="90000"/>
              </a:lnSpc>
            </a:pPr>
            <a:r>
              <a:rPr lang="en-US" altLang="en-US"/>
              <a:t>Building highway a good action</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id="{31DAF500-BFC4-4734-86A7-63200782FA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2-54</a:t>
            </a:r>
          </a:p>
        </p:txBody>
      </p:sp>
      <p:sp>
        <p:nvSpPr>
          <p:cNvPr id="61443" name="Rectangle 2">
            <a:extLst>
              <a:ext uri="{FF2B5EF4-FFF2-40B4-BE49-F238E27FC236}">
                <a16:creationId xmlns:a16="http://schemas.microsoft.com/office/drawing/2014/main" id="{D4ADAE13-B7B9-4884-89C4-483B3E37E24D}"/>
              </a:ext>
            </a:extLst>
          </p:cNvPr>
          <p:cNvSpPr>
            <a:spLocks noGrp="1" noChangeArrowheads="1"/>
          </p:cNvSpPr>
          <p:nvPr>
            <p:ph type="title"/>
          </p:nvPr>
        </p:nvSpPr>
        <p:spPr/>
        <p:txBody>
          <a:bodyPr/>
          <a:lstStyle/>
          <a:p>
            <a:pPr eaLnBrk="1" hangingPunct="1"/>
            <a:r>
              <a:rPr lang="en-US" altLang="en-US"/>
              <a:t>Case for Act Utilitarianism</a:t>
            </a:r>
          </a:p>
        </p:txBody>
      </p:sp>
      <p:sp>
        <p:nvSpPr>
          <p:cNvPr id="61444" name="Rectangle 3">
            <a:extLst>
              <a:ext uri="{FF2B5EF4-FFF2-40B4-BE49-F238E27FC236}">
                <a16:creationId xmlns:a16="http://schemas.microsoft.com/office/drawing/2014/main" id="{D69EC0F5-433F-4F88-A447-36EF10B1DDF2}"/>
              </a:ext>
            </a:extLst>
          </p:cNvPr>
          <p:cNvSpPr>
            <a:spLocks noGrp="1" noChangeArrowheads="1"/>
          </p:cNvSpPr>
          <p:nvPr>
            <p:ph type="body" idx="1"/>
          </p:nvPr>
        </p:nvSpPr>
        <p:spPr/>
        <p:txBody>
          <a:bodyPr/>
          <a:lstStyle/>
          <a:p>
            <a:pPr eaLnBrk="1" hangingPunct="1"/>
            <a:r>
              <a:rPr lang="en-US" altLang="en-US"/>
              <a:t>Focuses on happiness</a:t>
            </a:r>
          </a:p>
          <a:p>
            <a:pPr eaLnBrk="1" hangingPunct="1"/>
            <a:r>
              <a:rPr lang="en-US" altLang="en-US"/>
              <a:t>Down-to-earth (practical)</a:t>
            </a:r>
          </a:p>
          <a:p>
            <a:pPr eaLnBrk="1" hangingPunct="1"/>
            <a:r>
              <a:rPr lang="en-US" altLang="en-US"/>
              <a:t>Comprehensive</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a:extLst>
              <a:ext uri="{FF2B5EF4-FFF2-40B4-BE49-F238E27FC236}">
                <a16:creationId xmlns:a16="http://schemas.microsoft.com/office/drawing/2014/main" id="{CCA44E0F-DAA1-4027-99B8-580EE13ADF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2-55</a:t>
            </a:r>
          </a:p>
        </p:txBody>
      </p:sp>
      <p:sp>
        <p:nvSpPr>
          <p:cNvPr id="62467" name="Rectangle 2">
            <a:extLst>
              <a:ext uri="{FF2B5EF4-FFF2-40B4-BE49-F238E27FC236}">
                <a16:creationId xmlns:a16="http://schemas.microsoft.com/office/drawing/2014/main" id="{EEAD2867-7A16-42A2-B7FE-AF0EC75A01F6}"/>
              </a:ext>
            </a:extLst>
          </p:cNvPr>
          <p:cNvSpPr>
            <a:spLocks noGrp="1" noChangeArrowheads="1"/>
          </p:cNvSpPr>
          <p:nvPr>
            <p:ph type="title"/>
          </p:nvPr>
        </p:nvSpPr>
        <p:spPr/>
        <p:txBody>
          <a:bodyPr/>
          <a:lstStyle/>
          <a:p>
            <a:pPr eaLnBrk="1" hangingPunct="1"/>
            <a:r>
              <a:rPr lang="en-US" altLang="en-US"/>
              <a:t>Case Against Act Utilitarianism</a:t>
            </a:r>
          </a:p>
        </p:txBody>
      </p:sp>
      <p:sp>
        <p:nvSpPr>
          <p:cNvPr id="62468" name="Rectangle 3">
            <a:extLst>
              <a:ext uri="{FF2B5EF4-FFF2-40B4-BE49-F238E27FC236}">
                <a16:creationId xmlns:a16="http://schemas.microsoft.com/office/drawing/2014/main" id="{59762213-F723-45BF-8C3C-BE3683E1FA62}"/>
              </a:ext>
            </a:extLst>
          </p:cNvPr>
          <p:cNvSpPr>
            <a:spLocks noGrp="1" noChangeArrowheads="1"/>
          </p:cNvSpPr>
          <p:nvPr>
            <p:ph type="body" idx="1"/>
          </p:nvPr>
        </p:nvSpPr>
        <p:spPr/>
        <p:txBody>
          <a:bodyPr/>
          <a:lstStyle/>
          <a:p>
            <a:pPr eaLnBrk="1" hangingPunct="1"/>
            <a:r>
              <a:rPr lang="en-US" altLang="en-US"/>
              <a:t>Unclear whom to include in calculations and how far out into the future to consider</a:t>
            </a:r>
          </a:p>
          <a:p>
            <a:pPr eaLnBrk="1" hangingPunct="1"/>
            <a:r>
              <a:rPr lang="en-US" altLang="en-US"/>
              <a:t>Too much work</a:t>
            </a:r>
          </a:p>
          <a:p>
            <a:pPr eaLnBrk="1" hangingPunct="1"/>
            <a:r>
              <a:rPr lang="en-US" altLang="en-US"/>
              <a:t>Ignores our innate sense of duty</a:t>
            </a:r>
          </a:p>
          <a:p>
            <a:pPr eaLnBrk="1" hangingPunct="1"/>
            <a:r>
              <a:rPr lang="en-US" altLang="en-US"/>
              <a:t>We cannot predict consequences with certainty</a:t>
            </a:r>
          </a:p>
          <a:p>
            <a:pPr eaLnBrk="1" hangingPunct="1"/>
            <a:r>
              <a:rPr lang="en-US" altLang="en-US"/>
              <a:t>Susceptible to the problem of moral luck</a:t>
            </a:r>
          </a:p>
          <a:p>
            <a:pPr eaLnBrk="1" hangingPunct="1"/>
            <a:r>
              <a:rPr lang="en-US" altLang="en-US"/>
              <a:t>Conclusion: Overall, a workable ethical theory</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43CEBC6-2E63-45DA-AFD0-9F7E8D014D8A}"/>
              </a:ext>
            </a:extLst>
          </p:cNvPr>
          <p:cNvSpPr>
            <a:spLocks noGrp="1" noChangeArrowheads="1"/>
          </p:cNvSpPr>
          <p:nvPr>
            <p:ph type="title"/>
          </p:nvPr>
        </p:nvSpPr>
        <p:spPr>
          <a:xfrm>
            <a:off x="1981200" y="76200"/>
            <a:ext cx="8305800" cy="6172200"/>
          </a:xfrm>
        </p:spPr>
        <p:txBody>
          <a:bodyPr/>
          <a:lstStyle/>
          <a:p>
            <a:r>
              <a:rPr lang="en-US" altLang="en-US"/>
              <a:t>2.8 Rule Utilitarianism</a:t>
            </a:r>
          </a:p>
        </p:txBody>
      </p:sp>
      <p:sp>
        <p:nvSpPr>
          <p:cNvPr id="63491" name="Slide Number Placeholder 2">
            <a:extLst>
              <a:ext uri="{FF2B5EF4-FFF2-40B4-BE49-F238E27FC236}">
                <a16:creationId xmlns:a16="http://schemas.microsoft.com/office/drawing/2014/main" id="{433039E0-3FCA-45E0-AF8E-FDF97AE5EB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7186EB51-DC0D-4C28-9AE0-95300624B63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2-57</a:t>
            </a:r>
          </a:p>
        </p:txBody>
      </p:sp>
      <p:sp>
        <p:nvSpPr>
          <p:cNvPr id="64515" name="Rectangle 2">
            <a:extLst>
              <a:ext uri="{FF2B5EF4-FFF2-40B4-BE49-F238E27FC236}">
                <a16:creationId xmlns:a16="http://schemas.microsoft.com/office/drawing/2014/main" id="{1FFE433C-4C34-42A4-8846-47EF13151E48}"/>
              </a:ext>
            </a:extLst>
          </p:cNvPr>
          <p:cNvSpPr>
            <a:spLocks noGrp="1" noChangeArrowheads="1"/>
          </p:cNvSpPr>
          <p:nvPr>
            <p:ph type="title"/>
          </p:nvPr>
        </p:nvSpPr>
        <p:spPr/>
        <p:txBody>
          <a:bodyPr/>
          <a:lstStyle/>
          <a:p>
            <a:pPr eaLnBrk="1" hangingPunct="1"/>
            <a:r>
              <a:rPr lang="en-US" altLang="en-US"/>
              <a:t>Applying Principle of Utility to Rules</a:t>
            </a:r>
          </a:p>
        </p:txBody>
      </p:sp>
      <p:sp>
        <p:nvSpPr>
          <p:cNvPr id="64516" name="Rectangle 3">
            <a:extLst>
              <a:ext uri="{FF2B5EF4-FFF2-40B4-BE49-F238E27FC236}">
                <a16:creationId xmlns:a16="http://schemas.microsoft.com/office/drawing/2014/main" id="{4183484A-C06A-4CF4-A9A8-44DA0DA7A7B3}"/>
              </a:ext>
            </a:extLst>
          </p:cNvPr>
          <p:cNvSpPr>
            <a:spLocks noGrp="1" noChangeArrowheads="1"/>
          </p:cNvSpPr>
          <p:nvPr>
            <p:ph type="body" idx="1"/>
          </p:nvPr>
        </p:nvSpPr>
        <p:spPr/>
        <p:txBody>
          <a:bodyPr/>
          <a:lstStyle/>
          <a:p>
            <a:pPr eaLnBrk="1" hangingPunct="1"/>
            <a:r>
              <a:rPr lang="en-US" altLang="en-US"/>
              <a:t>We ought to adopt moral rules which, if followed by everyone, will lead to the greatest increase in total happiness</a:t>
            </a:r>
          </a:p>
          <a:p>
            <a:pPr eaLnBrk="1" hangingPunct="1"/>
            <a:r>
              <a:rPr lang="en-US" altLang="en-US"/>
              <a:t>Act utilitarianism applies Principle of Utility to individual actions</a:t>
            </a:r>
          </a:p>
          <a:p>
            <a:pPr eaLnBrk="1" hangingPunct="1"/>
            <a:r>
              <a:rPr lang="en-US" altLang="en-US"/>
              <a:t>Rule utilitarianism applies Principle of Utility to moral rules</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C420-19C6-4511-85F9-2284D7BFA9E4}"/>
              </a:ext>
            </a:extLst>
          </p:cNvPr>
          <p:cNvSpPr>
            <a:spLocks noGrp="1"/>
          </p:cNvSpPr>
          <p:nvPr>
            <p:ph type="title"/>
          </p:nvPr>
        </p:nvSpPr>
        <p:spPr/>
        <p:txBody>
          <a:bodyPr/>
          <a:lstStyle/>
          <a:p>
            <a:r>
              <a:rPr lang="en-CA" dirty="0"/>
              <a:t>IT and Me assignment (Feb. 21</a:t>
            </a:r>
            <a:r>
              <a:rPr lang="en-CA" baseline="30000" dirty="0"/>
              <a:t>st</a:t>
            </a:r>
            <a:r>
              <a:rPr lang="en-CA" dirty="0"/>
              <a:t>)</a:t>
            </a:r>
          </a:p>
        </p:txBody>
      </p:sp>
      <p:sp>
        <p:nvSpPr>
          <p:cNvPr id="3" name="Content Placeholder 2">
            <a:extLst>
              <a:ext uri="{FF2B5EF4-FFF2-40B4-BE49-F238E27FC236}">
                <a16:creationId xmlns:a16="http://schemas.microsoft.com/office/drawing/2014/main" id="{63EABBA8-C32C-471F-83C5-D2E6CD822390}"/>
              </a:ext>
            </a:extLst>
          </p:cNvPr>
          <p:cNvSpPr>
            <a:spLocks noGrp="1"/>
          </p:cNvSpPr>
          <p:nvPr>
            <p:ph idx="1"/>
          </p:nvPr>
        </p:nvSpPr>
        <p:spPr/>
        <p:txBody>
          <a:bodyPr/>
          <a:lstStyle/>
          <a:p>
            <a:r>
              <a:rPr lang="en-CA" dirty="0"/>
              <a:t>Phones are the paradigmatic IT commodity of our age.</a:t>
            </a:r>
          </a:p>
          <a:p>
            <a:pPr lvl="1"/>
            <a:r>
              <a:rPr lang="en-CA" dirty="0"/>
              <a:t>Track your phone usage for a week and record the data.</a:t>
            </a:r>
          </a:p>
          <a:p>
            <a:r>
              <a:rPr lang="en-CA" dirty="0"/>
              <a:t>Write a 600 word reflection paper on your use of your phone.  </a:t>
            </a:r>
          </a:p>
          <a:p>
            <a:pPr lvl="1"/>
            <a:r>
              <a:rPr lang="en-CA" dirty="0"/>
              <a:t>Reflect on your use of your phone and the various ethical issues that such use gives rise to. Consider:</a:t>
            </a:r>
          </a:p>
          <a:p>
            <a:pPr lvl="2"/>
            <a:r>
              <a:rPr lang="en-CA" dirty="0"/>
              <a:t>How it impacts you personally (e.g. screen addiction, productivity, informative)</a:t>
            </a:r>
          </a:p>
          <a:p>
            <a:pPr lvl="2"/>
            <a:r>
              <a:rPr lang="en-CA" dirty="0"/>
              <a:t>How it impacts your relationship with others (positive/negative)</a:t>
            </a:r>
          </a:p>
          <a:p>
            <a:pPr lvl="2"/>
            <a:r>
              <a:rPr lang="en-CA" dirty="0"/>
              <a:t>How it affects your work (positive/negative)</a:t>
            </a:r>
          </a:p>
          <a:p>
            <a:pPr lvl="2"/>
            <a:r>
              <a:rPr lang="en-CA" dirty="0"/>
              <a:t>How it impacts the environment/the broader world</a:t>
            </a:r>
          </a:p>
          <a:p>
            <a:pPr lvl="2"/>
            <a:endParaRPr lang="en-CA" dirty="0"/>
          </a:p>
        </p:txBody>
      </p:sp>
    </p:spTree>
    <p:extLst>
      <p:ext uri="{BB962C8B-B14F-4D97-AF65-F5344CB8AC3E}">
        <p14:creationId xmlns:p14="http://schemas.microsoft.com/office/powerpoint/2010/main" val="2752565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BE656756-8FCA-46CB-9741-A122FEA0346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2-58</a:t>
            </a:r>
          </a:p>
        </p:txBody>
      </p:sp>
      <p:sp>
        <p:nvSpPr>
          <p:cNvPr id="65539" name="Rectangle 2">
            <a:extLst>
              <a:ext uri="{FF2B5EF4-FFF2-40B4-BE49-F238E27FC236}">
                <a16:creationId xmlns:a16="http://schemas.microsoft.com/office/drawing/2014/main" id="{5BE29313-0AD3-40C2-B549-6568E1D7B787}"/>
              </a:ext>
            </a:extLst>
          </p:cNvPr>
          <p:cNvSpPr>
            <a:spLocks noGrp="1" noChangeArrowheads="1"/>
          </p:cNvSpPr>
          <p:nvPr>
            <p:ph type="title"/>
          </p:nvPr>
        </p:nvSpPr>
        <p:spPr/>
        <p:txBody>
          <a:bodyPr/>
          <a:lstStyle/>
          <a:p>
            <a:pPr eaLnBrk="1" hangingPunct="1"/>
            <a:r>
              <a:rPr lang="en-US" altLang="en-US"/>
              <a:t>Anti-Worm Scenario</a:t>
            </a:r>
          </a:p>
        </p:txBody>
      </p:sp>
      <p:sp>
        <p:nvSpPr>
          <p:cNvPr id="65540" name="Rectangle 3">
            <a:extLst>
              <a:ext uri="{FF2B5EF4-FFF2-40B4-BE49-F238E27FC236}">
                <a16:creationId xmlns:a16="http://schemas.microsoft.com/office/drawing/2014/main" id="{9FD7D1E8-DB33-4F4C-93A8-4C5B46BFE9D4}"/>
              </a:ext>
            </a:extLst>
          </p:cNvPr>
          <p:cNvSpPr>
            <a:spLocks noGrp="1" noChangeArrowheads="1"/>
          </p:cNvSpPr>
          <p:nvPr>
            <p:ph type="body" idx="1"/>
          </p:nvPr>
        </p:nvSpPr>
        <p:spPr/>
        <p:txBody>
          <a:bodyPr/>
          <a:lstStyle/>
          <a:p>
            <a:pPr eaLnBrk="1" hangingPunct="1"/>
            <a:r>
              <a:rPr lang="en-US" altLang="en-US"/>
              <a:t>August 2003: Blaster worm infected thousands of Windows computers</a:t>
            </a:r>
          </a:p>
          <a:p>
            <a:pPr eaLnBrk="1" hangingPunct="1"/>
            <a:r>
              <a:rPr lang="en-US" altLang="en-US"/>
              <a:t>Soon after, Nachi worm appeared</a:t>
            </a:r>
          </a:p>
          <a:p>
            <a:pPr lvl="1" eaLnBrk="1" hangingPunct="1"/>
            <a:r>
              <a:rPr lang="en-US" altLang="en-US"/>
              <a:t>Took control of vulnerable computer</a:t>
            </a:r>
          </a:p>
          <a:p>
            <a:pPr lvl="1" eaLnBrk="1" hangingPunct="1"/>
            <a:r>
              <a:rPr lang="en-US" altLang="en-US"/>
              <a:t>Located and destroyed copies of Blaster</a:t>
            </a:r>
          </a:p>
          <a:p>
            <a:pPr lvl="1" eaLnBrk="1" hangingPunct="1"/>
            <a:r>
              <a:rPr lang="en-US" altLang="en-US"/>
              <a:t>Downloaded software patch to fix security problem</a:t>
            </a:r>
          </a:p>
          <a:p>
            <a:pPr lvl="1" eaLnBrk="1" hangingPunct="1"/>
            <a:r>
              <a:rPr lang="en-US" altLang="en-US"/>
              <a:t>Used computer as launching pad to try to “infect” other vulnerable PCs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a:extLst>
              <a:ext uri="{FF2B5EF4-FFF2-40B4-BE49-F238E27FC236}">
                <a16:creationId xmlns:a16="http://schemas.microsoft.com/office/drawing/2014/main" id="{06B893E1-7611-46A4-9D14-2A38A8B252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2-59</a:t>
            </a:r>
          </a:p>
        </p:txBody>
      </p:sp>
      <p:sp>
        <p:nvSpPr>
          <p:cNvPr id="66563" name="Rectangle 2">
            <a:extLst>
              <a:ext uri="{FF2B5EF4-FFF2-40B4-BE49-F238E27FC236}">
                <a16:creationId xmlns:a16="http://schemas.microsoft.com/office/drawing/2014/main" id="{F30041EB-1237-44B9-8D36-6347AF5506A7}"/>
              </a:ext>
            </a:extLst>
          </p:cNvPr>
          <p:cNvSpPr>
            <a:spLocks noGrp="1" noChangeArrowheads="1"/>
          </p:cNvSpPr>
          <p:nvPr>
            <p:ph type="title"/>
          </p:nvPr>
        </p:nvSpPr>
        <p:spPr/>
        <p:txBody>
          <a:bodyPr/>
          <a:lstStyle/>
          <a:p>
            <a:pPr eaLnBrk="1" hangingPunct="1"/>
            <a:r>
              <a:rPr lang="en-US" altLang="en-US"/>
              <a:t>Evaluation using Rule Utilitarianism</a:t>
            </a:r>
          </a:p>
        </p:txBody>
      </p:sp>
      <p:sp>
        <p:nvSpPr>
          <p:cNvPr id="66564" name="Rectangle 3">
            <a:extLst>
              <a:ext uri="{FF2B5EF4-FFF2-40B4-BE49-F238E27FC236}">
                <a16:creationId xmlns:a16="http://schemas.microsoft.com/office/drawing/2014/main" id="{5F1291E3-FB6F-494B-A1FF-664606EF0B4F}"/>
              </a:ext>
            </a:extLst>
          </p:cNvPr>
          <p:cNvSpPr>
            <a:spLocks noGrp="1" noChangeArrowheads="1"/>
          </p:cNvSpPr>
          <p:nvPr>
            <p:ph type="body" idx="1"/>
          </p:nvPr>
        </p:nvSpPr>
        <p:spPr>
          <a:xfrm>
            <a:off x="1981200" y="1295400"/>
            <a:ext cx="8229600" cy="4724400"/>
          </a:xfrm>
        </p:spPr>
        <p:txBody>
          <a:bodyPr/>
          <a:lstStyle/>
          <a:p>
            <a:pPr eaLnBrk="1" hangingPunct="1">
              <a:lnSpc>
                <a:spcPct val="90000"/>
              </a:lnSpc>
            </a:pPr>
            <a:r>
              <a:rPr lang="en-US" altLang="en-US" sz="2600"/>
              <a:t>Proposed rule: If I can write a helpful worm that removes a harmful worm from infected computers and shields them from future attacks, I should do so</a:t>
            </a:r>
          </a:p>
          <a:p>
            <a:pPr eaLnBrk="1" hangingPunct="1">
              <a:lnSpc>
                <a:spcPct val="90000"/>
              </a:lnSpc>
            </a:pPr>
            <a:r>
              <a:rPr lang="en-US" altLang="en-US" sz="2600"/>
              <a:t>Who would benefit</a:t>
            </a:r>
          </a:p>
          <a:p>
            <a:pPr lvl="1" eaLnBrk="1" hangingPunct="1">
              <a:lnSpc>
                <a:spcPct val="90000"/>
              </a:lnSpc>
            </a:pPr>
            <a:r>
              <a:rPr lang="en-US" altLang="en-US"/>
              <a:t>People who do not keep their systems updated</a:t>
            </a:r>
          </a:p>
          <a:p>
            <a:pPr eaLnBrk="1" hangingPunct="1">
              <a:lnSpc>
                <a:spcPct val="90000"/>
              </a:lnSpc>
            </a:pPr>
            <a:r>
              <a:rPr lang="en-US" altLang="en-US" sz="2600"/>
              <a:t>Who would be harmed</a:t>
            </a:r>
          </a:p>
          <a:p>
            <a:pPr lvl="1" eaLnBrk="1" hangingPunct="1">
              <a:lnSpc>
                <a:spcPct val="90000"/>
              </a:lnSpc>
            </a:pPr>
            <a:r>
              <a:rPr lang="en-US" altLang="en-US"/>
              <a:t>People who use networks</a:t>
            </a:r>
          </a:p>
          <a:p>
            <a:pPr lvl="1" eaLnBrk="1" hangingPunct="1">
              <a:lnSpc>
                <a:spcPct val="90000"/>
              </a:lnSpc>
            </a:pPr>
            <a:r>
              <a:rPr lang="en-US" altLang="en-US"/>
              <a:t>People who’s computers are invaded by buggy anti-worms</a:t>
            </a:r>
          </a:p>
          <a:p>
            <a:pPr lvl="1" eaLnBrk="1" hangingPunct="1">
              <a:lnSpc>
                <a:spcPct val="90000"/>
              </a:lnSpc>
            </a:pPr>
            <a:r>
              <a:rPr lang="en-US" altLang="en-US"/>
              <a:t>System administrators</a:t>
            </a:r>
          </a:p>
          <a:p>
            <a:pPr eaLnBrk="1" hangingPunct="1">
              <a:lnSpc>
                <a:spcPct val="90000"/>
              </a:lnSpc>
            </a:pPr>
            <a:r>
              <a:rPr lang="en-US" altLang="en-US" sz="2600"/>
              <a:t>Conclusion: Harm outweighs benefits. Releasing anti-worm is wrong.</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1A77153A-2F0B-4976-93E8-80128DEB09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2-60</a:t>
            </a:r>
          </a:p>
        </p:txBody>
      </p:sp>
      <p:sp>
        <p:nvSpPr>
          <p:cNvPr id="67587" name="Rectangle 2">
            <a:extLst>
              <a:ext uri="{FF2B5EF4-FFF2-40B4-BE49-F238E27FC236}">
                <a16:creationId xmlns:a16="http://schemas.microsoft.com/office/drawing/2014/main" id="{6E12763C-1A51-48C1-A8EC-0FDAC342B6FC}"/>
              </a:ext>
            </a:extLst>
          </p:cNvPr>
          <p:cNvSpPr>
            <a:spLocks noGrp="1" noChangeArrowheads="1"/>
          </p:cNvSpPr>
          <p:nvPr>
            <p:ph type="title"/>
          </p:nvPr>
        </p:nvSpPr>
        <p:spPr/>
        <p:txBody>
          <a:bodyPr/>
          <a:lstStyle/>
          <a:p>
            <a:pPr eaLnBrk="1" hangingPunct="1"/>
            <a:r>
              <a:rPr lang="en-US" altLang="en-US"/>
              <a:t>Case for Rule Utilitarianism</a:t>
            </a:r>
          </a:p>
        </p:txBody>
      </p:sp>
      <p:sp>
        <p:nvSpPr>
          <p:cNvPr id="67588" name="Rectangle 3">
            <a:extLst>
              <a:ext uri="{FF2B5EF4-FFF2-40B4-BE49-F238E27FC236}">
                <a16:creationId xmlns:a16="http://schemas.microsoft.com/office/drawing/2014/main" id="{5DCBBFA1-E688-4FEC-A21D-33F0E35E94F5}"/>
              </a:ext>
            </a:extLst>
          </p:cNvPr>
          <p:cNvSpPr>
            <a:spLocks noGrp="1" noChangeArrowheads="1"/>
          </p:cNvSpPr>
          <p:nvPr>
            <p:ph type="body" idx="1"/>
          </p:nvPr>
        </p:nvSpPr>
        <p:spPr/>
        <p:txBody>
          <a:bodyPr/>
          <a:lstStyle/>
          <a:p>
            <a:pPr eaLnBrk="1" hangingPunct="1"/>
            <a:r>
              <a:rPr lang="en-US" altLang="en-US" dirty="0"/>
              <a:t>Not every moral decision requires performing utilitarian calculus</a:t>
            </a:r>
          </a:p>
          <a:p>
            <a:pPr eaLnBrk="1" hangingPunct="1"/>
            <a:r>
              <a:rPr lang="en-US" altLang="en-US" dirty="0"/>
              <a:t>Moral rules survive exceptional situations</a:t>
            </a:r>
          </a:p>
          <a:p>
            <a:pPr eaLnBrk="1" hangingPunct="1"/>
            <a:r>
              <a:rPr lang="en-US" altLang="en-US" dirty="0"/>
              <a:t>Avoids the problem of moral luck </a:t>
            </a:r>
          </a:p>
          <a:p>
            <a:pPr eaLnBrk="1" hangingPunct="1"/>
            <a:r>
              <a:rPr lang="en-US" altLang="en-US" dirty="0"/>
              <a:t>Reduces the problem of bias (</a:t>
            </a:r>
            <a:r>
              <a:rPr lang="en-US" altLang="en-US" dirty="0" err="1"/>
              <a:t>xs</a:t>
            </a:r>
            <a:r>
              <a:rPr lang="en-US" altLang="en-US" dirty="0"/>
              <a:t> – in act utilitarianism)</a:t>
            </a:r>
          </a:p>
          <a:p>
            <a:pPr eaLnBrk="1" hangingPunct="1"/>
            <a:r>
              <a:rPr lang="en-US" altLang="en-US" dirty="0"/>
              <a:t>Appeals to a wide cross-section of society (</a:t>
            </a:r>
            <a:r>
              <a:rPr lang="en-US" altLang="en-US" dirty="0" err="1"/>
              <a:t>xs</a:t>
            </a:r>
            <a:r>
              <a:rPr lang="en-US" altLang="en-US" dirty="0"/>
              <a:t> - consequentialist)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a:extLst>
              <a:ext uri="{FF2B5EF4-FFF2-40B4-BE49-F238E27FC236}">
                <a16:creationId xmlns:a16="http://schemas.microsoft.com/office/drawing/2014/main" id="{ACE4772B-6407-45C8-A6E9-2BFB6DE808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2-61</a:t>
            </a:r>
          </a:p>
        </p:txBody>
      </p:sp>
      <p:sp>
        <p:nvSpPr>
          <p:cNvPr id="68611" name="Rectangle 2">
            <a:extLst>
              <a:ext uri="{FF2B5EF4-FFF2-40B4-BE49-F238E27FC236}">
                <a16:creationId xmlns:a16="http://schemas.microsoft.com/office/drawing/2014/main" id="{A22232E8-5FDF-4775-9090-F93A9BF99DEB}"/>
              </a:ext>
            </a:extLst>
          </p:cNvPr>
          <p:cNvSpPr>
            <a:spLocks noGrp="1" noChangeArrowheads="1"/>
          </p:cNvSpPr>
          <p:nvPr>
            <p:ph type="title"/>
          </p:nvPr>
        </p:nvSpPr>
        <p:spPr/>
        <p:txBody>
          <a:bodyPr/>
          <a:lstStyle/>
          <a:p>
            <a:pPr eaLnBrk="1" hangingPunct="1"/>
            <a:r>
              <a:rPr lang="en-US" altLang="en-US" sz="3200"/>
              <a:t>Case Against Utilitarianism in General</a:t>
            </a:r>
          </a:p>
        </p:txBody>
      </p:sp>
      <p:sp>
        <p:nvSpPr>
          <p:cNvPr id="68612" name="Rectangle 3">
            <a:extLst>
              <a:ext uri="{FF2B5EF4-FFF2-40B4-BE49-F238E27FC236}">
                <a16:creationId xmlns:a16="http://schemas.microsoft.com/office/drawing/2014/main" id="{03A800E4-5DF1-4AF5-AADD-E083531B50C5}"/>
              </a:ext>
            </a:extLst>
          </p:cNvPr>
          <p:cNvSpPr>
            <a:spLocks noGrp="1" noChangeArrowheads="1"/>
          </p:cNvSpPr>
          <p:nvPr>
            <p:ph type="body" idx="1"/>
          </p:nvPr>
        </p:nvSpPr>
        <p:spPr>
          <a:xfrm>
            <a:off x="1905000" y="1447800"/>
            <a:ext cx="8305800" cy="4724400"/>
          </a:xfrm>
        </p:spPr>
        <p:txBody>
          <a:bodyPr>
            <a:normAutofit lnSpcReduction="10000"/>
          </a:bodyPr>
          <a:lstStyle/>
          <a:p>
            <a:pPr eaLnBrk="1" hangingPunct="1">
              <a:lnSpc>
                <a:spcPct val="90000"/>
              </a:lnSpc>
            </a:pPr>
            <a:r>
              <a:rPr lang="en-US" altLang="en-US" sz="2400" dirty="0"/>
              <a:t>All consequences must be measured on a single scale.</a:t>
            </a:r>
          </a:p>
          <a:p>
            <a:pPr lvl="1" eaLnBrk="1" hangingPunct="1">
              <a:lnSpc>
                <a:spcPct val="90000"/>
              </a:lnSpc>
            </a:pPr>
            <a:r>
              <a:rPr lang="en-US" altLang="en-US" sz="2000" dirty="0"/>
              <a:t>All units must be the same in order to do the sum</a:t>
            </a:r>
          </a:p>
          <a:p>
            <a:pPr lvl="1" eaLnBrk="1" hangingPunct="1">
              <a:lnSpc>
                <a:spcPct val="90000"/>
              </a:lnSpc>
            </a:pPr>
            <a:r>
              <a:rPr lang="en-US" altLang="en-US" sz="2000" dirty="0"/>
              <a:t>In certain circumstances </a:t>
            </a:r>
            <a:r>
              <a:rPr lang="en-US" altLang="en-US" sz="2000" dirty="0" err="1"/>
              <a:t>utilitarians</a:t>
            </a:r>
            <a:r>
              <a:rPr lang="en-US" altLang="en-US" sz="2000" dirty="0"/>
              <a:t> must quantify the value of a human life (</a:t>
            </a:r>
            <a:r>
              <a:rPr lang="en-US" altLang="en-US" sz="2000" dirty="0" err="1"/>
              <a:t>xs</a:t>
            </a:r>
            <a:r>
              <a:rPr lang="en-US" altLang="en-US" sz="2000" dirty="0"/>
              <a:t> – e.g. project zero attempts to save lives by reducing speeds)</a:t>
            </a:r>
          </a:p>
          <a:p>
            <a:pPr eaLnBrk="1" hangingPunct="1">
              <a:lnSpc>
                <a:spcPct val="90000"/>
              </a:lnSpc>
            </a:pPr>
            <a:r>
              <a:rPr lang="en-US" altLang="en-US" sz="2400" dirty="0"/>
              <a:t>Utilitarianism ignores the problem of an unjust distribution of good consequences.</a:t>
            </a:r>
          </a:p>
          <a:p>
            <a:pPr lvl="1" eaLnBrk="1" hangingPunct="1">
              <a:lnSpc>
                <a:spcPct val="90000"/>
              </a:lnSpc>
            </a:pPr>
            <a:r>
              <a:rPr lang="en-US" altLang="en-US" sz="2000" dirty="0"/>
              <a:t>Utilitarianism does </a:t>
            </a:r>
            <a:r>
              <a:rPr lang="en-US" altLang="en-US" sz="2000" b="1" dirty="0"/>
              <a:t>not</a:t>
            </a:r>
            <a:r>
              <a:rPr lang="en-US" altLang="en-US" sz="2000" dirty="0"/>
              <a:t> mean “the greatest good of the greatest number”</a:t>
            </a:r>
          </a:p>
          <a:p>
            <a:pPr lvl="2" eaLnBrk="1" hangingPunct="1">
              <a:lnSpc>
                <a:spcPct val="90000"/>
              </a:lnSpc>
            </a:pPr>
            <a:r>
              <a:rPr lang="en-US" altLang="en-US" sz="1600" dirty="0"/>
              <a:t>XS – it does not require goods to be distributed equally, but does it tend toward it?</a:t>
            </a:r>
          </a:p>
          <a:p>
            <a:pPr lvl="1" eaLnBrk="1" hangingPunct="1">
              <a:lnSpc>
                <a:spcPct val="90000"/>
              </a:lnSpc>
            </a:pPr>
            <a:r>
              <a:rPr lang="en-US" altLang="en-US" sz="2000" dirty="0"/>
              <a:t>That requires a principle of justice</a:t>
            </a:r>
          </a:p>
          <a:p>
            <a:pPr lvl="1" eaLnBrk="1" hangingPunct="1">
              <a:lnSpc>
                <a:spcPct val="90000"/>
              </a:lnSpc>
            </a:pPr>
            <a:r>
              <a:rPr lang="en-US" altLang="en-US" sz="2000" dirty="0"/>
              <a:t>What happens when a conflict arises between the Principle of Utility and a principle of justice?</a:t>
            </a:r>
          </a:p>
          <a:p>
            <a:pPr eaLnBrk="1" hangingPunct="1">
              <a:lnSpc>
                <a:spcPct val="90000"/>
              </a:lnSpc>
            </a:pPr>
            <a:r>
              <a:rPr lang="en-US" altLang="en-US" sz="2400" dirty="0"/>
              <a:t>Conclusion: Despite weaknesses, both act utilitarianism and rule utilitarianism are workable ethical theories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16ECA86-F5BA-4819-979F-AC69F2048781}"/>
              </a:ext>
            </a:extLst>
          </p:cNvPr>
          <p:cNvSpPr>
            <a:spLocks noGrp="1" noChangeArrowheads="1"/>
          </p:cNvSpPr>
          <p:nvPr>
            <p:ph type="title"/>
          </p:nvPr>
        </p:nvSpPr>
        <p:spPr>
          <a:xfrm>
            <a:off x="1981200" y="76200"/>
            <a:ext cx="8305800" cy="6172200"/>
          </a:xfrm>
        </p:spPr>
        <p:txBody>
          <a:bodyPr/>
          <a:lstStyle/>
          <a:p>
            <a:r>
              <a:rPr lang="en-US" altLang="en-US"/>
              <a:t>2.9 Social Contract Theory</a:t>
            </a:r>
          </a:p>
        </p:txBody>
      </p:sp>
      <p:sp>
        <p:nvSpPr>
          <p:cNvPr id="69635" name="Slide Number Placeholder 2">
            <a:extLst>
              <a:ext uri="{FF2B5EF4-FFF2-40B4-BE49-F238E27FC236}">
                <a16:creationId xmlns:a16="http://schemas.microsoft.com/office/drawing/2014/main" id="{34883F1F-107E-4645-A8E0-B29885DD77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a:extLst>
              <a:ext uri="{FF2B5EF4-FFF2-40B4-BE49-F238E27FC236}">
                <a16:creationId xmlns:a16="http://schemas.microsoft.com/office/drawing/2014/main" id="{F8265777-D9D9-4237-ABB7-8D3C387B39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2-63</a:t>
            </a:r>
          </a:p>
        </p:txBody>
      </p:sp>
      <p:sp>
        <p:nvSpPr>
          <p:cNvPr id="70659" name="Rectangle 2">
            <a:extLst>
              <a:ext uri="{FF2B5EF4-FFF2-40B4-BE49-F238E27FC236}">
                <a16:creationId xmlns:a16="http://schemas.microsoft.com/office/drawing/2014/main" id="{97F22BA8-B398-4F08-A7D5-41B3B0247D04}"/>
              </a:ext>
            </a:extLst>
          </p:cNvPr>
          <p:cNvSpPr>
            <a:spLocks noGrp="1" noChangeArrowheads="1"/>
          </p:cNvSpPr>
          <p:nvPr>
            <p:ph type="title"/>
          </p:nvPr>
        </p:nvSpPr>
        <p:spPr/>
        <p:txBody>
          <a:bodyPr/>
          <a:lstStyle/>
          <a:p>
            <a:pPr eaLnBrk="1" hangingPunct="1"/>
            <a:r>
              <a:rPr lang="en-US" altLang="en-US"/>
              <a:t>Basis of Social Contract Theory</a:t>
            </a:r>
          </a:p>
        </p:txBody>
      </p:sp>
      <p:sp>
        <p:nvSpPr>
          <p:cNvPr id="70660" name="Rectangle 3">
            <a:extLst>
              <a:ext uri="{FF2B5EF4-FFF2-40B4-BE49-F238E27FC236}">
                <a16:creationId xmlns:a16="http://schemas.microsoft.com/office/drawing/2014/main" id="{66A7DD49-B5E4-40C2-9AB9-A1A19A830CBA}"/>
              </a:ext>
            </a:extLst>
          </p:cNvPr>
          <p:cNvSpPr>
            <a:spLocks noGrp="1" noChangeArrowheads="1"/>
          </p:cNvSpPr>
          <p:nvPr>
            <p:ph type="body" idx="1"/>
          </p:nvPr>
        </p:nvSpPr>
        <p:spPr>
          <a:xfrm>
            <a:off x="1981200" y="1219200"/>
            <a:ext cx="8305800" cy="4495800"/>
          </a:xfrm>
        </p:spPr>
        <p:txBody>
          <a:bodyPr/>
          <a:lstStyle/>
          <a:p>
            <a:pPr eaLnBrk="1" hangingPunct="1">
              <a:lnSpc>
                <a:spcPct val="90000"/>
              </a:lnSpc>
            </a:pPr>
            <a:r>
              <a:rPr lang="en-US" altLang="en-US"/>
              <a:t>Thomas Hobbes</a:t>
            </a:r>
          </a:p>
          <a:p>
            <a:pPr lvl="1" eaLnBrk="1" hangingPunct="1">
              <a:lnSpc>
                <a:spcPct val="90000"/>
              </a:lnSpc>
            </a:pPr>
            <a:r>
              <a:rPr lang="en-US" altLang="en-US"/>
              <a:t>In a “state of nature” our lives would be “solitary, poore, nasty, brutish, and short”</a:t>
            </a:r>
          </a:p>
          <a:p>
            <a:pPr lvl="1" eaLnBrk="1" hangingPunct="1">
              <a:lnSpc>
                <a:spcPct val="90000"/>
              </a:lnSpc>
            </a:pPr>
            <a:r>
              <a:rPr lang="en-US" altLang="en-US"/>
              <a:t>We </a:t>
            </a:r>
            <a:r>
              <a:rPr lang="en-US" altLang="en-US" b="1" i="1"/>
              <a:t>implicitly</a:t>
            </a:r>
            <a:r>
              <a:rPr lang="en-US" altLang="en-US"/>
              <a:t> accept a social contract</a:t>
            </a:r>
          </a:p>
          <a:p>
            <a:pPr lvl="2" eaLnBrk="1" hangingPunct="1">
              <a:lnSpc>
                <a:spcPct val="90000"/>
              </a:lnSpc>
            </a:pPr>
            <a:r>
              <a:rPr lang="en-US" altLang="en-US"/>
              <a:t>Establishment of moral rules to govern relations among citizens</a:t>
            </a:r>
          </a:p>
          <a:p>
            <a:pPr lvl="2" eaLnBrk="1" hangingPunct="1">
              <a:lnSpc>
                <a:spcPct val="90000"/>
              </a:lnSpc>
            </a:pPr>
            <a:r>
              <a:rPr lang="en-US" altLang="en-US"/>
              <a:t>Government capable of enforcing these rules</a:t>
            </a:r>
          </a:p>
          <a:p>
            <a:pPr eaLnBrk="1" hangingPunct="1">
              <a:lnSpc>
                <a:spcPct val="90000"/>
              </a:lnSpc>
            </a:pPr>
            <a:r>
              <a:rPr lang="en-US" altLang="en-US"/>
              <a:t>Jean-Jacques Rousseau</a:t>
            </a:r>
          </a:p>
          <a:p>
            <a:pPr lvl="1" eaLnBrk="1" hangingPunct="1">
              <a:lnSpc>
                <a:spcPct val="90000"/>
              </a:lnSpc>
            </a:pPr>
            <a:r>
              <a:rPr lang="en-US" altLang="en-US"/>
              <a:t>In ideal society, no one above rules</a:t>
            </a:r>
          </a:p>
          <a:p>
            <a:pPr lvl="1" eaLnBrk="1" hangingPunct="1">
              <a:lnSpc>
                <a:spcPct val="90000"/>
              </a:lnSpc>
            </a:pPr>
            <a:r>
              <a:rPr lang="en-US" altLang="en-US"/>
              <a:t>That prevents society from enacting bad rules</a:t>
            </a:r>
          </a:p>
          <a:p>
            <a:pPr eaLnBrk="1" hangingPunct="1">
              <a:lnSpc>
                <a:spcPct val="90000"/>
              </a:lnSpc>
            </a:pPr>
            <a:endParaRPr lang="en-US" alt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F0AF1CA0-466B-4D99-9C55-75FB01E6D8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2-64</a:t>
            </a:r>
          </a:p>
        </p:txBody>
      </p:sp>
      <p:sp>
        <p:nvSpPr>
          <p:cNvPr id="71683" name="Rectangle 2">
            <a:extLst>
              <a:ext uri="{FF2B5EF4-FFF2-40B4-BE49-F238E27FC236}">
                <a16:creationId xmlns:a16="http://schemas.microsoft.com/office/drawing/2014/main" id="{2E763A48-C9B8-4DEC-ACF1-9DC2C68C5510}"/>
              </a:ext>
            </a:extLst>
          </p:cNvPr>
          <p:cNvSpPr>
            <a:spLocks noGrp="1" noChangeArrowheads="1"/>
          </p:cNvSpPr>
          <p:nvPr>
            <p:ph type="title"/>
          </p:nvPr>
        </p:nvSpPr>
        <p:spPr/>
        <p:txBody>
          <a:bodyPr/>
          <a:lstStyle/>
          <a:p>
            <a:pPr eaLnBrk="1" hangingPunct="1"/>
            <a:r>
              <a:rPr lang="en-US" altLang="en-US"/>
              <a:t>James Rachels’s Definition</a:t>
            </a:r>
          </a:p>
        </p:txBody>
      </p:sp>
      <p:sp>
        <p:nvSpPr>
          <p:cNvPr id="71684" name="Text Box 4">
            <a:extLst>
              <a:ext uri="{FF2B5EF4-FFF2-40B4-BE49-F238E27FC236}">
                <a16:creationId xmlns:a16="http://schemas.microsoft.com/office/drawing/2014/main" id="{C078E1A7-46D1-4945-AE81-EC6D5504DDEA}"/>
              </a:ext>
            </a:extLst>
          </p:cNvPr>
          <p:cNvSpPr txBox="1">
            <a:spLocks noChangeArrowheads="1"/>
          </p:cNvSpPr>
          <p:nvPr/>
        </p:nvSpPr>
        <p:spPr bwMode="auto">
          <a:xfrm>
            <a:off x="2903538" y="1752601"/>
            <a:ext cx="64389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lgn="ctr">
              <a:spcBef>
                <a:spcPct val="0"/>
              </a:spcBef>
              <a:buClrTx/>
              <a:buFontTx/>
              <a:buNone/>
            </a:pPr>
            <a:r>
              <a:rPr lang="en-US" altLang="en-US" sz="2800"/>
              <a:t>“Morality consists in the set of rules (1),</a:t>
            </a:r>
          </a:p>
          <a:p>
            <a:pPr algn="ctr">
              <a:spcBef>
                <a:spcPct val="0"/>
              </a:spcBef>
              <a:buClrTx/>
              <a:buFontTx/>
              <a:buNone/>
            </a:pPr>
            <a:r>
              <a:rPr lang="en-US" altLang="en-US" sz="2800"/>
              <a:t>governing how people are to</a:t>
            </a:r>
          </a:p>
          <a:p>
            <a:pPr algn="ctr">
              <a:spcBef>
                <a:spcPct val="0"/>
              </a:spcBef>
              <a:buClrTx/>
              <a:buFontTx/>
              <a:buNone/>
            </a:pPr>
            <a:r>
              <a:rPr lang="en-US" altLang="en-US" sz="2800"/>
              <a:t>treat one another, that rational</a:t>
            </a:r>
          </a:p>
          <a:p>
            <a:pPr algn="ctr">
              <a:spcBef>
                <a:spcPct val="0"/>
              </a:spcBef>
              <a:buClrTx/>
              <a:buFontTx/>
              <a:buNone/>
            </a:pPr>
            <a:r>
              <a:rPr lang="en-US" altLang="en-US" sz="2800"/>
              <a:t>people will agree to accept (2), for their</a:t>
            </a:r>
          </a:p>
          <a:p>
            <a:pPr algn="ctr">
              <a:spcBef>
                <a:spcPct val="0"/>
              </a:spcBef>
              <a:buClrTx/>
              <a:buFontTx/>
              <a:buNone/>
            </a:pPr>
            <a:r>
              <a:rPr lang="en-US" altLang="en-US" sz="2800"/>
              <a:t>mutual benefit (3), on the condition that</a:t>
            </a:r>
          </a:p>
          <a:p>
            <a:pPr algn="ctr">
              <a:spcBef>
                <a:spcPct val="0"/>
              </a:spcBef>
              <a:buClrTx/>
              <a:buFontTx/>
              <a:buNone/>
            </a:pPr>
            <a:r>
              <a:rPr lang="en-US" altLang="en-US" sz="2800"/>
              <a:t>others follow those rules as well (4).”</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a:extLst>
              <a:ext uri="{FF2B5EF4-FFF2-40B4-BE49-F238E27FC236}">
                <a16:creationId xmlns:a16="http://schemas.microsoft.com/office/drawing/2014/main" id="{3ABAA45E-E4D4-4A09-9A16-A6E37BE859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2-65</a:t>
            </a:r>
          </a:p>
        </p:txBody>
      </p:sp>
      <p:sp>
        <p:nvSpPr>
          <p:cNvPr id="72707" name="Rectangle 2">
            <a:extLst>
              <a:ext uri="{FF2B5EF4-FFF2-40B4-BE49-F238E27FC236}">
                <a16:creationId xmlns:a16="http://schemas.microsoft.com/office/drawing/2014/main" id="{B9BAEA6F-037B-4413-A7AD-3A6E21F084FD}"/>
              </a:ext>
            </a:extLst>
          </p:cNvPr>
          <p:cNvSpPr>
            <a:spLocks noGrp="1" noChangeArrowheads="1"/>
          </p:cNvSpPr>
          <p:nvPr>
            <p:ph type="title"/>
          </p:nvPr>
        </p:nvSpPr>
        <p:spPr/>
        <p:txBody>
          <a:bodyPr/>
          <a:lstStyle/>
          <a:p>
            <a:pPr eaLnBrk="1" hangingPunct="1"/>
            <a:r>
              <a:rPr lang="en-US" altLang="en-US"/>
              <a:t>Kinds of Rights</a:t>
            </a:r>
          </a:p>
        </p:txBody>
      </p:sp>
      <p:sp>
        <p:nvSpPr>
          <p:cNvPr id="72708" name="Rectangle 3">
            <a:extLst>
              <a:ext uri="{FF2B5EF4-FFF2-40B4-BE49-F238E27FC236}">
                <a16:creationId xmlns:a16="http://schemas.microsoft.com/office/drawing/2014/main" id="{A142BA2F-C7CD-4B93-B649-F080DAEEAA98}"/>
              </a:ext>
            </a:extLst>
          </p:cNvPr>
          <p:cNvSpPr>
            <a:spLocks noGrp="1" noChangeArrowheads="1"/>
          </p:cNvSpPr>
          <p:nvPr>
            <p:ph type="body" idx="1"/>
          </p:nvPr>
        </p:nvSpPr>
        <p:spPr/>
        <p:txBody>
          <a:bodyPr/>
          <a:lstStyle/>
          <a:p>
            <a:pPr eaLnBrk="1" hangingPunct="1">
              <a:lnSpc>
                <a:spcPct val="90000"/>
              </a:lnSpc>
            </a:pPr>
            <a:r>
              <a:rPr lang="en-US" altLang="en-US"/>
              <a:t>Negative right: A right that another can guarantee by leaving you alone</a:t>
            </a:r>
          </a:p>
          <a:p>
            <a:pPr eaLnBrk="1" hangingPunct="1">
              <a:lnSpc>
                <a:spcPct val="90000"/>
              </a:lnSpc>
            </a:pPr>
            <a:r>
              <a:rPr lang="en-US" altLang="en-US"/>
              <a:t>Positive right: A right obligating others to do something on your behalf</a:t>
            </a:r>
          </a:p>
          <a:p>
            <a:pPr eaLnBrk="1" hangingPunct="1">
              <a:lnSpc>
                <a:spcPct val="90000"/>
              </a:lnSpc>
            </a:pPr>
            <a:r>
              <a:rPr lang="en-US" altLang="en-US"/>
              <a:t>Absolute right: A right guaranteed without exception</a:t>
            </a:r>
          </a:p>
          <a:p>
            <a:pPr eaLnBrk="1" hangingPunct="1">
              <a:lnSpc>
                <a:spcPct val="90000"/>
              </a:lnSpc>
            </a:pPr>
            <a:r>
              <a:rPr lang="en-US" altLang="en-US"/>
              <a:t>Limited right: A right that may be restricted based on the circumstances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a:extLst>
              <a:ext uri="{FF2B5EF4-FFF2-40B4-BE49-F238E27FC236}">
                <a16:creationId xmlns:a16="http://schemas.microsoft.com/office/drawing/2014/main" id="{593A5289-3BBF-4519-8ED1-C0ECBE2325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2-66</a:t>
            </a:r>
          </a:p>
        </p:txBody>
      </p:sp>
      <p:sp>
        <p:nvSpPr>
          <p:cNvPr id="73731" name="Rectangle 2">
            <a:extLst>
              <a:ext uri="{FF2B5EF4-FFF2-40B4-BE49-F238E27FC236}">
                <a16:creationId xmlns:a16="http://schemas.microsoft.com/office/drawing/2014/main" id="{A095513A-79CF-4F08-92AE-AC7230C2A9DD}"/>
              </a:ext>
            </a:extLst>
          </p:cNvPr>
          <p:cNvSpPr>
            <a:spLocks noGrp="1" noChangeArrowheads="1"/>
          </p:cNvSpPr>
          <p:nvPr>
            <p:ph type="title"/>
          </p:nvPr>
        </p:nvSpPr>
        <p:spPr/>
        <p:txBody>
          <a:bodyPr/>
          <a:lstStyle/>
          <a:p>
            <a:pPr eaLnBrk="1" hangingPunct="1"/>
            <a:r>
              <a:rPr lang="en-US" altLang="en-US"/>
              <a:t>Correlation between Types of Rights</a:t>
            </a:r>
          </a:p>
        </p:txBody>
      </p:sp>
      <p:sp>
        <p:nvSpPr>
          <p:cNvPr id="73732" name="Rectangle 3">
            <a:extLst>
              <a:ext uri="{FF2B5EF4-FFF2-40B4-BE49-F238E27FC236}">
                <a16:creationId xmlns:a16="http://schemas.microsoft.com/office/drawing/2014/main" id="{25E3E661-BDB5-4E3F-BCB1-EF8A18B3C642}"/>
              </a:ext>
            </a:extLst>
          </p:cNvPr>
          <p:cNvSpPr>
            <a:spLocks noGrp="1" noChangeArrowheads="1"/>
          </p:cNvSpPr>
          <p:nvPr>
            <p:ph type="body" idx="1"/>
          </p:nvPr>
        </p:nvSpPr>
        <p:spPr/>
        <p:txBody>
          <a:bodyPr/>
          <a:lstStyle/>
          <a:p>
            <a:pPr eaLnBrk="1" hangingPunct="1"/>
            <a:r>
              <a:rPr lang="en-US" altLang="en-US"/>
              <a:t>Positive rights tend to be more limited</a:t>
            </a:r>
          </a:p>
          <a:p>
            <a:pPr eaLnBrk="1" hangingPunct="1"/>
            <a:r>
              <a:rPr lang="en-US" altLang="en-US"/>
              <a:t>Negative rights tends to be more absolute</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a:extLst>
              <a:ext uri="{FF2B5EF4-FFF2-40B4-BE49-F238E27FC236}">
                <a16:creationId xmlns:a16="http://schemas.microsoft.com/office/drawing/2014/main" id="{160EAAB4-A09F-4DDC-9412-B9EB6FE57C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2-67</a:t>
            </a:r>
          </a:p>
        </p:txBody>
      </p:sp>
      <p:sp>
        <p:nvSpPr>
          <p:cNvPr id="74755" name="Rectangle 2">
            <a:extLst>
              <a:ext uri="{FF2B5EF4-FFF2-40B4-BE49-F238E27FC236}">
                <a16:creationId xmlns:a16="http://schemas.microsoft.com/office/drawing/2014/main" id="{750DD7C5-3E8E-4A24-8F8B-0C59852E3195}"/>
              </a:ext>
            </a:extLst>
          </p:cNvPr>
          <p:cNvSpPr>
            <a:spLocks noGrp="1" noChangeArrowheads="1"/>
          </p:cNvSpPr>
          <p:nvPr>
            <p:ph type="title"/>
          </p:nvPr>
        </p:nvSpPr>
        <p:spPr/>
        <p:txBody>
          <a:bodyPr/>
          <a:lstStyle/>
          <a:p>
            <a:pPr eaLnBrk="1" hangingPunct="1"/>
            <a:r>
              <a:rPr lang="en-US" altLang="en-US"/>
              <a:t>John Rawls’s Principles of Justice</a:t>
            </a:r>
          </a:p>
        </p:txBody>
      </p:sp>
      <p:sp>
        <p:nvSpPr>
          <p:cNvPr id="74756" name="Rectangle 3">
            <a:extLst>
              <a:ext uri="{FF2B5EF4-FFF2-40B4-BE49-F238E27FC236}">
                <a16:creationId xmlns:a16="http://schemas.microsoft.com/office/drawing/2014/main" id="{D2C1D0F2-2690-4922-968D-091215F89348}"/>
              </a:ext>
            </a:extLst>
          </p:cNvPr>
          <p:cNvSpPr>
            <a:spLocks noGrp="1" noChangeArrowheads="1"/>
          </p:cNvSpPr>
          <p:nvPr>
            <p:ph type="body" idx="1"/>
          </p:nvPr>
        </p:nvSpPr>
        <p:spPr/>
        <p:txBody>
          <a:bodyPr/>
          <a:lstStyle/>
          <a:p>
            <a:pPr marL="514350" indent="-514350">
              <a:buFont typeface="Arial" panose="020B0604020202020204" pitchFamily="34" charset="0"/>
              <a:buAutoNum type="arabicPeriod"/>
            </a:pPr>
            <a:r>
              <a:rPr lang="en-US" altLang="en-US"/>
              <a:t>Each person may claim a “fully adequate” number of basic rights and liberties, so long as these claims are consistent with everyone else having a claim to the same rights and liberties</a:t>
            </a:r>
          </a:p>
          <a:p>
            <a:pPr marL="514350" indent="-514350">
              <a:buFont typeface="Arial" panose="020B0604020202020204" pitchFamily="34" charset="0"/>
              <a:buAutoNum type="arabicPeriod"/>
            </a:pPr>
            <a:r>
              <a:rPr lang="en-US" altLang="en-US"/>
              <a:t>Any social and economic inequalities must</a:t>
            </a:r>
          </a:p>
          <a:p>
            <a:pPr lvl="1" eaLnBrk="1" hangingPunct="1"/>
            <a:r>
              <a:rPr lang="en-US" altLang="en-US"/>
              <a:t>Be associated with positions that everyone has a fair and equal opportunity to achieve</a:t>
            </a:r>
          </a:p>
          <a:p>
            <a:pPr lvl="1" eaLnBrk="1" hangingPunct="1"/>
            <a:r>
              <a:rPr lang="en-US" altLang="en-US"/>
              <a:t>Be to the greatest benefit of the least-advantaged members of society (the difference principle)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06E40837-8957-437D-A24B-B2275229A138}"/>
              </a:ext>
            </a:extLst>
          </p:cNvPr>
          <p:cNvSpPr>
            <a:spLocks noGrp="1"/>
          </p:cNvSpPr>
          <p:nvPr>
            <p:ph type="title"/>
          </p:nvPr>
        </p:nvSpPr>
        <p:spPr>
          <a:xfrm>
            <a:off x="1981200" y="76200"/>
            <a:ext cx="8305800" cy="6172200"/>
          </a:xfrm>
        </p:spPr>
        <p:txBody>
          <a:bodyPr/>
          <a:lstStyle/>
          <a:p>
            <a:r>
              <a:rPr lang="en-US" altLang="en-US"/>
              <a:t>2.6 Kantianism</a:t>
            </a:r>
          </a:p>
        </p:txBody>
      </p:sp>
      <p:sp>
        <p:nvSpPr>
          <p:cNvPr id="38915" name="Slide Number Placeholder 2">
            <a:extLst>
              <a:ext uri="{FF2B5EF4-FFF2-40B4-BE49-F238E27FC236}">
                <a16:creationId xmlns:a16="http://schemas.microsoft.com/office/drawing/2014/main" id="{BEB6DBBA-0291-4FF3-A0D4-FEFE4CC042F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F07B261C-4C3E-4FE2-B0E9-3EFF0E4CFED2}"/>
              </a:ext>
            </a:extLst>
          </p:cNvPr>
          <p:cNvSpPr>
            <a:spLocks noGrp="1" noChangeArrowheads="1"/>
          </p:cNvSpPr>
          <p:nvPr>
            <p:ph type="title"/>
          </p:nvPr>
        </p:nvSpPr>
        <p:spPr>
          <a:xfrm>
            <a:off x="1981200" y="76200"/>
            <a:ext cx="8305800" cy="1066800"/>
          </a:xfrm>
        </p:spPr>
        <p:txBody>
          <a:bodyPr/>
          <a:lstStyle/>
          <a:p>
            <a:pPr eaLnBrk="1" hangingPunct="1"/>
            <a:r>
              <a:rPr lang="en-US" altLang="en-US"/>
              <a:t>Rawls’s First Principle of Justice</a:t>
            </a:r>
          </a:p>
        </p:txBody>
      </p:sp>
      <p:sp>
        <p:nvSpPr>
          <p:cNvPr id="75779" name="Slide Number Placeholder 2">
            <a:extLst>
              <a:ext uri="{FF2B5EF4-FFF2-40B4-BE49-F238E27FC236}">
                <a16:creationId xmlns:a16="http://schemas.microsoft.com/office/drawing/2014/main" id="{2123E3D2-81D8-4FAE-9785-4D8E9C420D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2-68</a:t>
            </a:r>
          </a:p>
        </p:txBody>
      </p:sp>
      <p:pic>
        <p:nvPicPr>
          <p:cNvPr id="75780" name="Picture 6" descr="qui02f07">
            <a:extLst>
              <a:ext uri="{FF2B5EF4-FFF2-40B4-BE49-F238E27FC236}">
                <a16:creationId xmlns:a16="http://schemas.microsoft.com/office/drawing/2014/main" id="{1ACFF69D-3F96-4B79-A0B9-674B15FBD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3058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3425E47-DA5F-4DE5-AA69-2A558C1C1869}"/>
              </a:ext>
            </a:extLst>
          </p:cNvPr>
          <p:cNvSpPr>
            <a:spLocks noGrp="1" noChangeArrowheads="1"/>
          </p:cNvSpPr>
          <p:nvPr>
            <p:ph type="title"/>
          </p:nvPr>
        </p:nvSpPr>
        <p:spPr>
          <a:xfrm>
            <a:off x="1981200" y="76200"/>
            <a:ext cx="8305800" cy="1066800"/>
          </a:xfrm>
        </p:spPr>
        <p:txBody>
          <a:bodyPr/>
          <a:lstStyle/>
          <a:p>
            <a:pPr eaLnBrk="1" hangingPunct="1"/>
            <a:r>
              <a:rPr lang="en-US" altLang="en-US"/>
              <a:t>Rawls’s Difference Principle</a:t>
            </a:r>
          </a:p>
        </p:txBody>
      </p:sp>
      <p:sp>
        <p:nvSpPr>
          <p:cNvPr id="76803" name="Slide Number Placeholder 2">
            <a:extLst>
              <a:ext uri="{FF2B5EF4-FFF2-40B4-BE49-F238E27FC236}">
                <a16:creationId xmlns:a16="http://schemas.microsoft.com/office/drawing/2014/main" id="{5781A986-733C-49B4-B98E-0078F63924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2-69</a:t>
            </a:r>
          </a:p>
        </p:txBody>
      </p:sp>
      <p:pic>
        <p:nvPicPr>
          <p:cNvPr id="76804" name="Picture 6">
            <a:extLst>
              <a:ext uri="{FF2B5EF4-FFF2-40B4-BE49-F238E27FC236}">
                <a16:creationId xmlns:a16="http://schemas.microsoft.com/office/drawing/2014/main" id="{CFB06FE3-BB1B-4DA7-A3BD-E90B2BFC6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371600"/>
            <a:ext cx="7273925" cy="3581400"/>
          </a:xfrm>
          <a:prstGeom prst="rect">
            <a:avLst/>
          </a:prstGeom>
          <a:noFill/>
          <a:ln>
            <a:noFill/>
          </a:ln>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a:extLst>
              <a:ext uri="{FF2B5EF4-FFF2-40B4-BE49-F238E27FC236}">
                <a16:creationId xmlns:a16="http://schemas.microsoft.com/office/drawing/2014/main" id="{26AF7883-EF23-40F0-B2B5-E478894034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2-70</a:t>
            </a:r>
          </a:p>
        </p:txBody>
      </p:sp>
      <p:sp>
        <p:nvSpPr>
          <p:cNvPr id="77827" name="Rectangle 2">
            <a:extLst>
              <a:ext uri="{FF2B5EF4-FFF2-40B4-BE49-F238E27FC236}">
                <a16:creationId xmlns:a16="http://schemas.microsoft.com/office/drawing/2014/main" id="{92F53455-6DB6-4194-ACDE-4C466C299467}"/>
              </a:ext>
            </a:extLst>
          </p:cNvPr>
          <p:cNvSpPr>
            <a:spLocks noGrp="1" noChangeArrowheads="1"/>
          </p:cNvSpPr>
          <p:nvPr>
            <p:ph type="title"/>
          </p:nvPr>
        </p:nvSpPr>
        <p:spPr/>
        <p:txBody>
          <a:bodyPr/>
          <a:lstStyle/>
          <a:p>
            <a:r>
              <a:rPr lang="en-US" altLang="en-US" dirty="0"/>
              <a:t>DVD Rental Scenario (pp.85-6)</a:t>
            </a:r>
          </a:p>
        </p:txBody>
      </p:sp>
      <p:sp>
        <p:nvSpPr>
          <p:cNvPr id="77828" name="Rectangle 3">
            <a:extLst>
              <a:ext uri="{FF2B5EF4-FFF2-40B4-BE49-F238E27FC236}">
                <a16:creationId xmlns:a16="http://schemas.microsoft.com/office/drawing/2014/main" id="{0DDF4900-2B69-4A43-B139-4190144BBAAB}"/>
              </a:ext>
            </a:extLst>
          </p:cNvPr>
          <p:cNvSpPr>
            <a:spLocks noGrp="1" noChangeArrowheads="1"/>
          </p:cNvSpPr>
          <p:nvPr>
            <p:ph type="body" idx="1"/>
          </p:nvPr>
        </p:nvSpPr>
        <p:spPr/>
        <p:txBody>
          <a:bodyPr/>
          <a:lstStyle/>
          <a:p>
            <a:pPr eaLnBrk="1" hangingPunct="1">
              <a:lnSpc>
                <a:spcPct val="90000"/>
              </a:lnSpc>
            </a:pPr>
            <a:r>
              <a:rPr lang="en-US" altLang="en-US"/>
              <a:t>Bill owns chain of DVD rental stores</a:t>
            </a:r>
          </a:p>
          <a:p>
            <a:pPr eaLnBrk="1" hangingPunct="1">
              <a:lnSpc>
                <a:spcPct val="90000"/>
              </a:lnSpc>
            </a:pPr>
            <a:r>
              <a:rPr lang="en-US" altLang="en-US"/>
              <a:t>Collects information about rentals from customers</a:t>
            </a:r>
          </a:p>
          <a:p>
            <a:pPr eaLnBrk="1" hangingPunct="1">
              <a:lnSpc>
                <a:spcPct val="90000"/>
              </a:lnSpc>
            </a:pPr>
            <a:r>
              <a:rPr lang="en-US" altLang="en-US"/>
              <a:t>Constructs profiles of customers</a:t>
            </a:r>
          </a:p>
          <a:p>
            <a:pPr eaLnBrk="1" hangingPunct="1">
              <a:lnSpc>
                <a:spcPct val="90000"/>
              </a:lnSpc>
            </a:pPr>
            <a:r>
              <a:rPr lang="en-US" altLang="en-US"/>
              <a:t>Sells profiles to direct marketing firms</a:t>
            </a:r>
          </a:p>
          <a:p>
            <a:pPr eaLnBrk="1" hangingPunct="1">
              <a:lnSpc>
                <a:spcPct val="90000"/>
              </a:lnSpc>
            </a:pPr>
            <a:r>
              <a:rPr lang="en-US" altLang="en-US"/>
              <a:t>Some customers happy to receive more mail order catalogs; others unhappy at increase in “junk mail”</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a:extLst>
              <a:ext uri="{FF2B5EF4-FFF2-40B4-BE49-F238E27FC236}">
                <a16:creationId xmlns:a16="http://schemas.microsoft.com/office/drawing/2014/main" id="{E8AA17D2-D898-489B-9F3E-BB6BBAB2B9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2-71</a:t>
            </a:r>
          </a:p>
        </p:txBody>
      </p:sp>
      <p:sp>
        <p:nvSpPr>
          <p:cNvPr id="78851" name="Rectangle 2">
            <a:extLst>
              <a:ext uri="{FF2B5EF4-FFF2-40B4-BE49-F238E27FC236}">
                <a16:creationId xmlns:a16="http://schemas.microsoft.com/office/drawing/2014/main" id="{E1C7CE72-3FD4-4CC4-A308-D92C47C52F13}"/>
              </a:ext>
            </a:extLst>
          </p:cNvPr>
          <p:cNvSpPr>
            <a:spLocks noGrp="1" noChangeArrowheads="1"/>
          </p:cNvSpPr>
          <p:nvPr>
            <p:ph type="title"/>
          </p:nvPr>
        </p:nvSpPr>
        <p:spPr/>
        <p:txBody>
          <a:bodyPr/>
          <a:lstStyle/>
          <a:p>
            <a:pPr eaLnBrk="1" hangingPunct="1"/>
            <a:r>
              <a:rPr lang="en-US" altLang="en-US" dirty="0"/>
              <a:t>Evaluation (Social Contract Theory)</a:t>
            </a:r>
          </a:p>
        </p:txBody>
      </p:sp>
      <p:sp>
        <p:nvSpPr>
          <p:cNvPr id="78852" name="Rectangle 3">
            <a:extLst>
              <a:ext uri="{FF2B5EF4-FFF2-40B4-BE49-F238E27FC236}">
                <a16:creationId xmlns:a16="http://schemas.microsoft.com/office/drawing/2014/main" id="{0650F933-C5C9-494F-98C3-B038E6F6EFFC}"/>
              </a:ext>
            </a:extLst>
          </p:cNvPr>
          <p:cNvSpPr>
            <a:spLocks noGrp="1" noChangeArrowheads="1"/>
          </p:cNvSpPr>
          <p:nvPr>
            <p:ph type="body" idx="1"/>
          </p:nvPr>
        </p:nvSpPr>
        <p:spPr>
          <a:xfrm>
            <a:off x="1981200" y="1295400"/>
            <a:ext cx="8458200" cy="4724400"/>
          </a:xfrm>
        </p:spPr>
        <p:txBody>
          <a:bodyPr>
            <a:normAutofit lnSpcReduction="10000"/>
          </a:bodyPr>
          <a:lstStyle/>
          <a:p>
            <a:pPr eaLnBrk="1" hangingPunct="1">
              <a:lnSpc>
                <a:spcPct val="90000"/>
              </a:lnSpc>
            </a:pPr>
            <a:r>
              <a:rPr lang="en-US" altLang="en-US" sz="2600" dirty="0"/>
              <a:t>Consider rights of Bill, customers, and mail order companies.</a:t>
            </a:r>
          </a:p>
          <a:p>
            <a:pPr eaLnBrk="1" hangingPunct="1">
              <a:lnSpc>
                <a:spcPct val="90000"/>
              </a:lnSpc>
            </a:pPr>
            <a:r>
              <a:rPr lang="en-US" altLang="en-US" sz="2600" dirty="0"/>
              <a:t>Does customer have right to expect name, address to be kept confidential?</a:t>
            </a:r>
          </a:p>
          <a:p>
            <a:pPr eaLnBrk="1" hangingPunct="1">
              <a:lnSpc>
                <a:spcPct val="90000"/>
              </a:lnSpc>
            </a:pPr>
            <a:r>
              <a:rPr lang="en-US" altLang="en-US" sz="2600" dirty="0"/>
              <a:t>If customer rents DVD from bill, who owns information about transaction?</a:t>
            </a:r>
          </a:p>
          <a:p>
            <a:pPr eaLnBrk="1" hangingPunct="1">
              <a:lnSpc>
                <a:spcPct val="90000"/>
              </a:lnSpc>
            </a:pPr>
            <a:r>
              <a:rPr lang="en-US" altLang="en-US" sz="2600" dirty="0"/>
              <a:t>If Bill and customer have equal rights to information, Bill did nothing wrong to sell information.</a:t>
            </a:r>
          </a:p>
          <a:p>
            <a:pPr eaLnBrk="1" hangingPunct="1">
              <a:lnSpc>
                <a:spcPct val="90000"/>
              </a:lnSpc>
            </a:pPr>
            <a:r>
              <a:rPr lang="en-US" altLang="en-US" sz="2600" dirty="0"/>
              <a:t>If customers have right to expect name and address or transaction to be confidential without giving permission, then Bill was wrong to sell information without asking for permission.</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a:extLst>
              <a:ext uri="{FF2B5EF4-FFF2-40B4-BE49-F238E27FC236}">
                <a16:creationId xmlns:a16="http://schemas.microsoft.com/office/drawing/2014/main" id="{064655F7-7540-4D0D-AEBC-6460C2ED6E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2-72</a:t>
            </a:r>
          </a:p>
        </p:txBody>
      </p:sp>
      <p:sp>
        <p:nvSpPr>
          <p:cNvPr id="79875" name="Rectangle 2">
            <a:extLst>
              <a:ext uri="{FF2B5EF4-FFF2-40B4-BE49-F238E27FC236}">
                <a16:creationId xmlns:a16="http://schemas.microsoft.com/office/drawing/2014/main" id="{48F49957-D706-4F98-8FC9-0E4BDA63183E}"/>
              </a:ext>
            </a:extLst>
          </p:cNvPr>
          <p:cNvSpPr>
            <a:spLocks noGrp="1" noChangeArrowheads="1"/>
          </p:cNvSpPr>
          <p:nvPr>
            <p:ph type="title"/>
          </p:nvPr>
        </p:nvSpPr>
        <p:spPr/>
        <p:txBody>
          <a:bodyPr/>
          <a:lstStyle/>
          <a:p>
            <a:pPr eaLnBrk="1" hangingPunct="1"/>
            <a:r>
              <a:rPr lang="en-US" altLang="en-US"/>
              <a:t>Case for Social Contract Theory</a:t>
            </a:r>
          </a:p>
        </p:txBody>
      </p:sp>
      <p:sp>
        <p:nvSpPr>
          <p:cNvPr id="79876" name="Rectangle 3">
            <a:extLst>
              <a:ext uri="{FF2B5EF4-FFF2-40B4-BE49-F238E27FC236}">
                <a16:creationId xmlns:a16="http://schemas.microsoft.com/office/drawing/2014/main" id="{78CC3176-2D25-45D5-A2B5-2CBADFF5CDC0}"/>
              </a:ext>
            </a:extLst>
          </p:cNvPr>
          <p:cNvSpPr>
            <a:spLocks noGrp="1" noChangeArrowheads="1"/>
          </p:cNvSpPr>
          <p:nvPr>
            <p:ph type="body" idx="1"/>
          </p:nvPr>
        </p:nvSpPr>
        <p:spPr/>
        <p:txBody>
          <a:bodyPr/>
          <a:lstStyle/>
          <a:p>
            <a:pPr eaLnBrk="1" hangingPunct="1"/>
            <a:r>
              <a:rPr lang="en-US" altLang="en-US"/>
              <a:t>Framed in language of rights</a:t>
            </a:r>
          </a:p>
          <a:p>
            <a:pPr eaLnBrk="1" hangingPunct="1"/>
            <a:r>
              <a:rPr lang="en-US" altLang="en-US"/>
              <a:t>Explains why people act in self-interest in absence of common agreement</a:t>
            </a:r>
          </a:p>
          <a:p>
            <a:pPr lvl="1" eaLnBrk="1" hangingPunct="1"/>
            <a:r>
              <a:rPr lang="en-US" altLang="en-US"/>
              <a:t>Tragedy of the commons</a:t>
            </a:r>
          </a:p>
          <a:p>
            <a:pPr eaLnBrk="1" hangingPunct="1"/>
            <a:r>
              <a:rPr lang="en-US" altLang="en-US"/>
              <a:t>Provides clear analysis of certain citizen/government problems</a:t>
            </a:r>
          </a:p>
          <a:p>
            <a:pPr lvl="1" eaLnBrk="1" hangingPunct="1"/>
            <a:r>
              <a:rPr lang="en-US" altLang="en-US"/>
              <a:t>Why okay for government to deprive criminals of certain rights</a:t>
            </a:r>
          </a:p>
          <a:p>
            <a:pPr lvl="1" eaLnBrk="1" hangingPunct="1"/>
            <a:r>
              <a:rPr lang="en-US" altLang="en-US"/>
              <a:t>Why civil obedience can be morally right action</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2B0E1FF0-7102-4AE8-AF75-BF5A89E1BE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2-73</a:t>
            </a:r>
          </a:p>
        </p:txBody>
      </p:sp>
      <p:sp>
        <p:nvSpPr>
          <p:cNvPr id="80899" name="Rectangle 2">
            <a:extLst>
              <a:ext uri="{FF2B5EF4-FFF2-40B4-BE49-F238E27FC236}">
                <a16:creationId xmlns:a16="http://schemas.microsoft.com/office/drawing/2014/main" id="{42030746-E1A6-451E-9533-5ACCA47188B0}"/>
              </a:ext>
            </a:extLst>
          </p:cNvPr>
          <p:cNvSpPr>
            <a:spLocks noGrp="1" noChangeArrowheads="1"/>
          </p:cNvSpPr>
          <p:nvPr>
            <p:ph type="title"/>
          </p:nvPr>
        </p:nvSpPr>
        <p:spPr/>
        <p:txBody>
          <a:bodyPr/>
          <a:lstStyle/>
          <a:p>
            <a:pPr eaLnBrk="1" hangingPunct="1"/>
            <a:r>
              <a:rPr lang="en-US" altLang="en-US"/>
              <a:t>Case Against Social Contract Theory</a:t>
            </a:r>
          </a:p>
        </p:txBody>
      </p:sp>
      <p:sp>
        <p:nvSpPr>
          <p:cNvPr id="80900" name="Rectangle 3">
            <a:extLst>
              <a:ext uri="{FF2B5EF4-FFF2-40B4-BE49-F238E27FC236}">
                <a16:creationId xmlns:a16="http://schemas.microsoft.com/office/drawing/2014/main" id="{CF8A5E49-479E-40E9-BCB0-D285ED134FE5}"/>
              </a:ext>
            </a:extLst>
          </p:cNvPr>
          <p:cNvSpPr>
            <a:spLocks noGrp="1" noChangeArrowheads="1"/>
          </p:cNvSpPr>
          <p:nvPr>
            <p:ph type="body" idx="1"/>
          </p:nvPr>
        </p:nvSpPr>
        <p:spPr/>
        <p:txBody>
          <a:bodyPr/>
          <a:lstStyle/>
          <a:p>
            <a:pPr eaLnBrk="1" hangingPunct="1"/>
            <a:r>
              <a:rPr lang="en-US" altLang="en-US"/>
              <a:t>No one signed social contract</a:t>
            </a:r>
          </a:p>
          <a:p>
            <a:pPr eaLnBrk="1" hangingPunct="1"/>
            <a:r>
              <a:rPr lang="en-US" altLang="en-US"/>
              <a:t>Some actions have multiple characterizations</a:t>
            </a:r>
          </a:p>
          <a:p>
            <a:pPr eaLnBrk="1" hangingPunct="1"/>
            <a:r>
              <a:rPr lang="en-US" altLang="en-US"/>
              <a:t>Conflicting rights problem</a:t>
            </a:r>
          </a:p>
          <a:p>
            <a:pPr eaLnBrk="1" hangingPunct="1"/>
            <a:r>
              <a:rPr lang="en-US" altLang="en-US"/>
              <a:t>May unjustly treat people incapable of upholding contract</a:t>
            </a:r>
          </a:p>
          <a:p>
            <a:pPr eaLnBrk="1" hangingPunct="1"/>
            <a:r>
              <a:rPr lang="en-US" altLang="en-US"/>
              <a:t>Conclusion: Despite weaknesses, a workable theory</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1A1B4FFF-6F80-429E-A242-F2F10F5F186B}"/>
              </a:ext>
            </a:extLst>
          </p:cNvPr>
          <p:cNvSpPr>
            <a:spLocks noGrp="1" noChangeArrowheads="1"/>
          </p:cNvSpPr>
          <p:nvPr>
            <p:ph type="title"/>
          </p:nvPr>
        </p:nvSpPr>
        <p:spPr>
          <a:xfrm>
            <a:off x="1981200" y="76200"/>
            <a:ext cx="8305800" cy="6096000"/>
          </a:xfrm>
        </p:spPr>
        <p:txBody>
          <a:bodyPr/>
          <a:lstStyle/>
          <a:p>
            <a:r>
              <a:rPr lang="en-US" altLang="en-US"/>
              <a:t>2.10 Virtue Ethics</a:t>
            </a:r>
          </a:p>
        </p:txBody>
      </p:sp>
      <p:sp>
        <p:nvSpPr>
          <p:cNvPr id="81923" name="Slide Number Placeholder 2">
            <a:extLst>
              <a:ext uri="{FF2B5EF4-FFF2-40B4-BE49-F238E27FC236}">
                <a16:creationId xmlns:a16="http://schemas.microsoft.com/office/drawing/2014/main" id="{893574E7-7FE0-408C-AB70-8026A17980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73A3E3E-AAB4-4446-9B28-2799D727B54F}"/>
              </a:ext>
            </a:extLst>
          </p:cNvPr>
          <p:cNvSpPr>
            <a:spLocks noGrp="1" noChangeArrowheads="1"/>
          </p:cNvSpPr>
          <p:nvPr>
            <p:ph type="title"/>
          </p:nvPr>
        </p:nvSpPr>
        <p:spPr/>
        <p:txBody>
          <a:bodyPr/>
          <a:lstStyle/>
          <a:p>
            <a:r>
              <a:rPr lang="en-US" altLang="en-US"/>
              <a:t>Critique of Enlightenment Theories</a:t>
            </a:r>
          </a:p>
        </p:txBody>
      </p:sp>
      <p:sp>
        <p:nvSpPr>
          <p:cNvPr id="82947" name="Content Placeholder 2">
            <a:extLst>
              <a:ext uri="{FF2B5EF4-FFF2-40B4-BE49-F238E27FC236}">
                <a16:creationId xmlns:a16="http://schemas.microsoft.com/office/drawing/2014/main" id="{609AA885-0C4A-458B-BC30-B8D3535D3793}"/>
              </a:ext>
            </a:extLst>
          </p:cNvPr>
          <p:cNvSpPr>
            <a:spLocks noGrp="1" noChangeArrowheads="1"/>
          </p:cNvSpPr>
          <p:nvPr>
            <p:ph idx="1"/>
          </p:nvPr>
        </p:nvSpPr>
        <p:spPr/>
        <p:txBody>
          <a:bodyPr/>
          <a:lstStyle/>
          <a:p>
            <a:r>
              <a:rPr lang="en-US" altLang="en-US"/>
              <a:t>Kantianism, utilitarianism, social contract theory ignore important moral considerations</a:t>
            </a:r>
          </a:p>
          <a:p>
            <a:pPr lvl="1"/>
            <a:r>
              <a:rPr lang="en-US" altLang="en-US"/>
              <a:t>moral education</a:t>
            </a:r>
          </a:p>
          <a:p>
            <a:pPr lvl="1"/>
            <a:r>
              <a:rPr lang="en-US" altLang="en-US"/>
              <a:t>moral wisdom</a:t>
            </a:r>
          </a:p>
          <a:p>
            <a:pPr lvl="1"/>
            <a:r>
              <a:rPr lang="en-US" altLang="en-US"/>
              <a:t>family and social relationships</a:t>
            </a:r>
          </a:p>
          <a:p>
            <a:pPr lvl="1"/>
            <a:r>
              <a:rPr lang="en-US" altLang="en-US"/>
              <a:t>role of emotions</a:t>
            </a:r>
          </a:p>
          <a:p>
            <a:r>
              <a:rPr lang="en-US" altLang="en-US"/>
              <a:t>Virtue ethics</a:t>
            </a:r>
          </a:p>
          <a:p>
            <a:pPr lvl="1"/>
            <a:r>
              <a:rPr lang="en-US" altLang="en-US" i="1"/>
              <a:t>arete</a:t>
            </a:r>
            <a:r>
              <a:rPr lang="en-US" altLang="en-US"/>
              <a:t>, virtue, excellence: reaching highest potential</a:t>
            </a:r>
          </a:p>
          <a:p>
            <a:pPr lvl="1"/>
            <a:r>
              <a:rPr lang="en-US" altLang="en-US"/>
              <a:t>Aristotle’s </a:t>
            </a:r>
            <a:r>
              <a:rPr lang="en-US" altLang="en-US" i="1"/>
              <a:t>Nicomachean Ethics </a:t>
            </a:r>
            <a:r>
              <a:rPr lang="en-US" altLang="en-US"/>
              <a:t>(4</a:t>
            </a:r>
            <a:r>
              <a:rPr lang="en-US" altLang="en-US" baseline="30000"/>
              <a:t>th</a:t>
            </a:r>
            <a:r>
              <a:rPr lang="en-US" altLang="en-US"/>
              <a:t> century BC)</a:t>
            </a:r>
          </a:p>
        </p:txBody>
      </p:sp>
      <p:sp>
        <p:nvSpPr>
          <p:cNvPr id="82948" name="Slide Number Placeholder 3">
            <a:extLst>
              <a:ext uri="{FF2B5EF4-FFF2-40B4-BE49-F238E27FC236}">
                <a16:creationId xmlns:a16="http://schemas.microsoft.com/office/drawing/2014/main" id="{CABEFE17-3D1C-4A2F-8A12-5084350D7B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4339683E-B9D6-4A79-B038-29F1850F6AD2}"/>
              </a:ext>
            </a:extLst>
          </p:cNvPr>
          <p:cNvSpPr>
            <a:spLocks noGrp="1" noChangeArrowheads="1"/>
          </p:cNvSpPr>
          <p:nvPr>
            <p:ph type="title"/>
          </p:nvPr>
        </p:nvSpPr>
        <p:spPr/>
        <p:txBody>
          <a:bodyPr/>
          <a:lstStyle/>
          <a:p>
            <a:r>
              <a:rPr lang="en-US" altLang="en-US"/>
              <a:t>Virtues and Vices</a:t>
            </a:r>
          </a:p>
        </p:txBody>
      </p:sp>
      <p:sp>
        <p:nvSpPr>
          <p:cNvPr id="83971" name="Content Placeholder 2">
            <a:extLst>
              <a:ext uri="{FF2B5EF4-FFF2-40B4-BE49-F238E27FC236}">
                <a16:creationId xmlns:a16="http://schemas.microsoft.com/office/drawing/2014/main" id="{4AC59351-8C12-4230-89A8-C6B303A0DB83}"/>
              </a:ext>
            </a:extLst>
          </p:cNvPr>
          <p:cNvSpPr>
            <a:spLocks noGrp="1" noChangeArrowheads="1"/>
          </p:cNvSpPr>
          <p:nvPr>
            <p:ph idx="1"/>
          </p:nvPr>
        </p:nvSpPr>
        <p:spPr/>
        <p:txBody>
          <a:bodyPr/>
          <a:lstStyle/>
          <a:p>
            <a:r>
              <a:rPr lang="en-US" altLang="en-US"/>
              <a:t>Two types of virtue</a:t>
            </a:r>
          </a:p>
          <a:p>
            <a:pPr lvl="1"/>
            <a:r>
              <a:rPr lang="en-US" altLang="en-US"/>
              <a:t>intellectual virtues: virtues associated with reasoning and truth</a:t>
            </a:r>
          </a:p>
          <a:p>
            <a:pPr lvl="1"/>
            <a:r>
              <a:rPr lang="en-US" altLang="en-US"/>
              <a:t>moral virtues: virtues of character (e.g., honesty)</a:t>
            </a:r>
          </a:p>
          <a:p>
            <a:r>
              <a:rPr lang="en-US" altLang="en-US"/>
              <a:t>Moral virtues</a:t>
            </a:r>
          </a:p>
          <a:p>
            <a:pPr lvl="1"/>
            <a:r>
              <a:rPr lang="en-US" altLang="en-US"/>
              <a:t>developed by habitually performing right action</a:t>
            </a:r>
          </a:p>
          <a:p>
            <a:pPr lvl="1"/>
            <a:r>
              <a:rPr lang="en-US" altLang="en-US"/>
              <a:t>deep-seated character traits</a:t>
            </a:r>
          </a:p>
          <a:p>
            <a:pPr lvl="1"/>
            <a:r>
              <a:rPr lang="en-US" altLang="en-US"/>
              <a:t>disposition to act in a certain way </a:t>
            </a:r>
            <a:r>
              <a:rPr lang="en-US" altLang="en-US" i="1"/>
              <a:t>and</a:t>
            </a:r>
            <a:r>
              <a:rPr lang="en-US" altLang="en-US"/>
              <a:t> feel in a certain way</a:t>
            </a:r>
          </a:p>
          <a:p>
            <a:pPr lvl="1"/>
            <a:endParaRPr lang="en-US" altLang="en-US"/>
          </a:p>
          <a:p>
            <a:pPr lvl="1"/>
            <a:endParaRPr lang="en-US" altLang="en-US"/>
          </a:p>
        </p:txBody>
      </p:sp>
      <p:sp>
        <p:nvSpPr>
          <p:cNvPr id="83972" name="Slide Number Placeholder 3">
            <a:extLst>
              <a:ext uri="{FF2B5EF4-FFF2-40B4-BE49-F238E27FC236}">
                <a16:creationId xmlns:a16="http://schemas.microsoft.com/office/drawing/2014/main" id="{68095D44-0246-46BE-AA00-E027D274AA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ED127A8-4CC7-4588-AA72-2FF40DCBD695}"/>
              </a:ext>
            </a:extLst>
          </p:cNvPr>
          <p:cNvSpPr>
            <a:spLocks noGrp="1" noChangeArrowheads="1"/>
          </p:cNvSpPr>
          <p:nvPr>
            <p:ph type="title"/>
          </p:nvPr>
        </p:nvSpPr>
        <p:spPr/>
        <p:txBody>
          <a:bodyPr/>
          <a:lstStyle/>
          <a:p>
            <a:r>
              <a:rPr lang="en-US" altLang="en-US"/>
              <a:t>Aristotle: Happiness derives from living a life of virtue.</a:t>
            </a:r>
          </a:p>
        </p:txBody>
      </p:sp>
      <p:sp>
        <p:nvSpPr>
          <p:cNvPr id="84995" name="Slide Number Placeholder 3">
            <a:extLst>
              <a:ext uri="{FF2B5EF4-FFF2-40B4-BE49-F238E27FC236}">
                <a16:creationId xmlns:a16="http://schemas.microsoft.com/office/drawing/2014/main" id="{6CCC51B5-1F14-40A2-99B1-2E61FE6205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2-77</a:t>
            </a:r>
          </a:p>
        </p:txBody>
      </p:sp>
      <p:pic>
        <p:nvPicPr>
          <p:cNvPr id="84996" name="Picture 4" descr="qui08f07">
            <a:extLst>
              <a:ext uri="{FF2B5EF4-FFF2-40B4-BE49-F238E27FC236}">
                <a16:creationId xmlns:a16="http://schemas.microsoft.com/office/drawing/2014/main" id="{B7DC5FAD-5891-44B0-9623-59EE2EC8C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1" y="1676400"/>
            <a:ext cx="34067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C4E7F5B4-DEDB-4D89-81A0-23C2163BFB1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2-33</a:t>
            </a:r>
          </a:p>
        </p:txBody>
      </p:sp>
      <p:sp>
        <p:nvSpPr>
          <p:cNvPr id="39939" name="Rectangle 2">
            <a:extLst>
              <a:ext uri="{FF2B5EF4-FFF2-40B4-BE49-F238E27FC236}">
                <a16:creationId xmlns:a16="http://schemas.microsoft.com/office/drawing/2014/main" id="{D9C90DC2-C917-4903-A8AB-4F560129890C}"/>
              </a:ext>
            </a:extLst>
          </p:cNvPr>
          <p:cNvSpPr>
            <a:spLocks noGrp="1" noChangeArrowheads="1"/>
          </p:cNvSpPr>
          <p:nvPr>
            <p:ph type="title"/>
          </p:nvPr>
        </p:nvSpPr>
        <p:spPr/>
        <p:txBody>
          <a:bodyPr/>
          <a:lstStyle/>
          <a:p>
            <a:pPr eaLnBrk="1" hangingPunct="1"/>
            <a:r>
              <a:rPr lang="en-US" altLang="en-US"/>
              <a:t>Critical Importance of Good Will</a:t>
            </a:r>
          </a:p>
        </p:txBody>
      </p:sp>
      <p:sp>
        <p:nvSpPr>
          <p:cNvPr id="39940" name="Rectangle 3">
            <a:extLst>
              <a:ext uri="{FF2B5EF4-FFF2-40B4-BE49-F238E27FC236}">
                <a16:creationId xmlns:a16="http://schemas.microsoft.com/office/drawing/2014/main" id="{125A44C6-F071-46DE-A8DC-FABEC6712506}"/>
              </a:ext>
            </a:extLst>
          </p:cNvPr>
          <p:cNvSpPr>
            <a:spLocks noGrp="1" noChangeArrowheads="1"/>
          </p:cNvSpPr>
          <p:nvPr>
            <p:ph type="body" idx="1"/>
          </p:nvPr>
        </p:nvSpPr>
        <p:spPr/>
        <p:txBody>
          <a:bodyPr/>
          <a:lstStyle/>
          <a:p>
            <a:pPr eaLnBrk="1" hangingPunct="1"/>
            <a:r>
              <a:rPr lang="en-US" altLang="en-US" dirty="0"/>
              <a:t>Good will: the desire to do the right thing</a:t>
            </a:r>
          </a:p>
          <a:p>
            <a:pPr eaLnBrk="1" hangingPunct="1"/>
            <a:r>
              <a:rPr lang="en-US" altLang="en-US" dirty="0"/>
              <a:t>Immanuel Kant: Only thing in the world that is good without qualification is a good will</a:t>
            </a:r>
          </a:p>
          <a:p>
            <a:pPr lvl="1"/>
            <a:r>
              <a:rPr lang="en-US" altLang="en-US" dirty="0"/>
              <a:t>XS – what is an example of happiness that is at odds with a good will?</a:t>
            </a:r>
          </a:p>
          <a:p>
            <a:pPr eaLnBrk="1" hangingPunct="1"/>
            <a:r>
              <a:rPr lang="en-US" altLang="en-US" dirty="0"/>
              <a:t>Reason should cultivate desire to do right thing</a:t>
            </a:r>
          </a:p>
          <a:p>
            <a:pPr eaLnBrk="1" hangingPunct="1"/>
            <a:endParaRPr lang="en-US" alt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7198CC1-B4CA-4C71-9BAF-62195775885A}"/>
              </a:ext>
            </a:extLst>
          </p:cNvPr>
          <p:cNvSpPr>
            <a:spLocks noGrp="1" noChangeArrowheads="1"/>
          </p:cNvSpPr>
          <p:nvPr>
            <p:ph type="title"/>
          </p:nvPr>
        </p:nvSpPr>
        <p:spPr/>
        <p:txBody>
          <a:bodyPr/>
          <a:lstStyle/>
          <a:p>
            <a:r>
              <a:rPr lang="en-US" altLang="en-US"/>
              <a:t>Summary of Virtue Ethics</a:t>
            </a:r>
          </a:p>
        </p:txBody>
      </p:sp>
      <p:sp>
        <p:nvSpPr>
          <p:cNvPr id="86019" name="Slide Number Placeholder 3">
            <a:extLst>
              <a:ext uri="{FF2B5EF4-FFF2-40B4-BE49-F238E27FC236}">
                <a16:creationId xmlns:a16="http://schemas.microsoft.com/office/drawing/2014/main" id="{8A01B751-46E9-4F8A-B15E-0872F5BF3F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2-78</a:t>
            </a:r>
          </a:p>
        </p:txBody>
      </p:sp>
      <p:sp>
        <p:nvSpPr>
          <p:cNvPr id="86020" name="TextBox 4">
            <a:extLst>
              <a:ext uri="{FF2B5EF4-FFF2-40B4-BE49-F238E27FC236}">
                <a16:creationId xmlns:a16="http://schemas.microsoft.com/office/drawing/2014/main" id="{457E7703-9B17-43B7-8B13-42F37D528F30}"/>
              </a:ext>
            </a:extLst>
          </p:cNvPr>
          <p:cNvSpPr txBox="1">
            <a:spLocks noChangeArrowheads="1"/>
          </p:cNvSpPr>
          <p:nvPr/>
        </p:nvSpPr>
        <p:spPr bwMode="auto">
          <a:xfrm>
            <a:off x="2506664" y="1676400"/>
            <a:ext cx="59515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eaLnBrk="1" hangingPunct="1">
              <a:spcBef>
                <a:spcPct val="0"/>
              </a:spcBef>
              <a:buClrTx/>
              <a:buFontTx/>
              <a:buNone/>
            </a:pPr>
            <a:r>
              <a:rPr lang="en-US" altLang="en-US" sz="2400"/>
              <a:t>A right action is an action that a virtuous person, acting in character, would do in the same circumstances.</a:t>
            </a:r>
          </a:p>
          <a:p>
            <a:pPr eaLnBrk="1" hangingPunct="1">
              <a:spcBef>
                <a:spcPct val="0"/>
              </a:spcBef>
              <a:buClrTx/>
              <a:buFontTx/>
              <a:buNone/>
            </a:pPr>
            <a:endParaRPr lang="en-US" altLang="en-US" sz="2400"/>
          </a:p>
          <a:p>
            <a:pPr eaLnBrk="1" hangingPunct="1">
              <a:spcBef>
                <a:spcPct val="0"/>
              </a:spcBef>
              <a:buClrTx/>
              <a:buFontTx/>
              <a:buNone/>
            </a:pPr>
            <a:r>
              <a:rPr lang="en-US" altLang="en-US" sz="2400"/>
              <a:t>A virtuous person is a person who possesses and lives out the virtues.</a:t>
            </a:r>
          </a:p>
          <a:p>
            <a:pPr eaLnBrk="1" hangingPunct="1">
              <a:spcBef>
                <a:spcPct val="0"/>
              </a:spcBef>
              <a:buClrTx/>
              <a:buFontTx/>
              <a:buNone/>
            </a:pPr>
            <a:endParaRPr lang="en-US" altLang="en-US" sz="2400"/>
          </a:p>
          <a:p>
            <a:pPr eaLnBrk="1" hangingPunct="1">
              <a:spcBef>
                <a:spcPct val="0"/>
              </a:spcBef>
              <a:buClrTx/>
              <a:buFontTx/>
              <a:buNone/>
            </a:pPr>
            <a:r>
              <a:rPr lang="en-US" altLang="en-US" sz="2400"/>
              <a:t>The virtues are those character traits human beings needs in order to flourish and be truly happy.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8AA0BF6A-2027-49D9-BBA6-63C24E70C45C}"/>
              </a:ext>
            </a:extLst>
          </p:cNvPr>
          <p:cNvSpPr>
            <a:spLocks noGrp="1" noChangeArrowheads="1"/>
          </p:cNvSpPr>
          <p:nvPr>
            <p:ph type="title"/>
          </p:nvPr>
        </p:nvSpPr>
        <p:spPr>
          <a:xfrm>
            <a:off x="1981200" y="19050"/>
            <a:ext cx="8305800" cy="1143000"/>
          </a:xfrm>
        </p:spPr>
        <p:txBody>
          <a:bodyPr/>
          <a:lstStyle/>
          <a:p>
            <a:r>
              <a:rPr lang="en-US" altLang="en-US"/>
              <a:t>Vices</a:t>
            </a:r>
          </a:p>
        </p:txBody>
      </p:sp>
      <p:sp>
        <p:nvSpPr>
          <p:cNvPr id="87043" name="Content Placeholder 2">
            <a:extLst>
              <a:ext uri="{FF2B5EF4-FFF2-40B4-BE49-F238E27FC236}">
                <a16:creationId xmlns:a16="http://schemas.microsoft.com/office/drawing/2014/main" id="{8683BD04-DC3F-41B5-8112-95D906342002}"/>
              </a:ext>
            </a:extLst>
          </p:cNvPr>
          <p:cNvSpPr>
            <a:spLocks noGrp="1" noChangeArrowheads="1"/>
          </p:cNvSpPr>
          <p:nvPr>
            <p:ph idx="1"/>
          </p:nvPr>
        </p:nvSpPr>
        <p:spPr/>
        <p:txBody>
          <a:bodyPr/>
          <a:lstStyle/>
          <a:p>
            <a:r>
              <a:rPr lang="en-US" altLang="en-US" dirty="0"/>
              <a:t>Vices are opposite of virtues (</a:t>
            </a:r>
            <a:r>
              <a:rPr lang="en-US" altLang="en-US" dirty="0" err="1"/>
              <a:t>xs</a:t>
            </a:r>
            <a:r>
              <a:rPr lang="en-US" altLang="en-US" dirty="0"/>
              <a:t> – careful interpreting this, see below)</a:t>
            </a:r>
          </a:p>
          <a:p>
            <a:r>
              <a:rPr lang="en-US" altLang="en-US" dirty="0"/>
              <a:t>Vice: a character trait that prevents a human being from flourishing or being truly happy</a:t>
            </a:r>
          </a:p>
          <a:p>
            <a:r>
              <a:rPr lang="en-US" altLang="en-US" dirty="0"/>
              <a:t>Often, a virtue situated between two vices</a:t>
            </a:r>
          </a:p>
          <a:p>
            <a:pPr lvl="1"/>
            <a:r>
              <a:rPr lang="en-US" altLang="en-US" dirty="0"/>
              <a:t>Courage between cowardliness and rashness</a:t>
            </a:r>
          </a:p>
          <a:p>
            <a:pPr lvl="1"/>
            <a:r>
              <a:rPr lang="en-US" altLang="en-US" dirty="0"/>
              <a:t>Generosity between stinginess and prodigality</a:t>
            </a:r>
          </a:p>
        </p:txBody>
      </p:sp>
      <p:sp>
        <p:nvSpPr>
          <p:cNvPr id="87044" name="Slide Number Placeholder 3">
            <a:extLst>
              <a:ext uri="{FF2B5EF4-FFF2-40B4-BE49-F238E27FC236}">
                <a16:creationId xmlns:a16="http://schemas.microsoft.com/office/drawing/2014/main" id="{857EA612-5487-4F8C-B8E3-6915E525634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2-79</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7542-AE56-40DA-94D1-D896D570C2B0}"/>
              </a:ext>
            </a:extLst>
          </p:cNvPr>
          <p:cNvSpPr>
            <a:spLocks noGrp="1"/>
          </p:cNvSpPr>
          <p:nvPr>
            <p:ph type="title"/>
          </p:nvPr>
        </p:nvSpPr>
        <p:spPr/>
        <p:txBody>
          <a:bodyPr/>
          <a:lstStyle/>
          <a:p>
            <a:r>
              <a:rPr lang="en-CA" dirty="0"/>
              <a:t>Aristotle’s Virtues and Vices (XS)</a:t>
            </a:r>
          </a:p>
        </p:txBody>
      </p:sp>
      <p:graphicFrame>
        <p:nvGraphicFramePr>
          <p:cNvPr id="4" name="Content Placeholder 3">
            <a:extLst>
              <a:ext uri="{FF2B5EF4-FFF2-40B4-BE49-F238E27FC236}">
                <a16:creationId xmlns:a16="http://schemas.microsoft.com/office/drawing/2014/main" id="{B55242D7-C888-42AF-9489-0A182B387EC2}"/>
              </a:ext>
            </a:extLst>
          </p:cNvPr>
          <p:cNvGraphicFramePr>
            <a:graphicFrameLocks noGrp="1"/>
          </p:cNvGraphicFramePr>
          <p:nvPr>
            <p:ph idx="1"/>
            <p:extLst/>
          </p:nvPr>
        </p:nvGraphicFramePr>
        <p:xfrm>
          <a:off x="838200" y="1825625"/>
          <a:ext cx="10515600" cy="4820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143606498"/>
                    </a:ext>
                  </a:extLst>
                </a:gridCol>
                <a:gridCol w="3505200">
                  <a:extLst>
                    <a:ext uri="{9D8B030D-6E8A-4147-A177-3AD203B41FA5}">
                      <a16:colId xmlns:a16="http://schemas.microsoft.com/office/drawing/2014/main" val="1070155475"/>
                    </a:ext>
                  </a:extLst>
                </a:gridCol>
                <a:gridCol w="3505200">
                  <a:extLst>
                    <a:ext uri="{9D8B030D-6E8A-4147-A177-3AD203B41FA5}">
                      <a16:colId xmlns:a16="http://schemas.microsoft.com/office/drawing/2014/main" val="3568721349"/>
                    </a:ext>
                  </a:extLst>
                </a:gridCol>
              </a:tblGrid>
              <a:tr h="370840">
                <a:tc>
                  <a:txBody>
                    <a:bodyPr/>
                    <a:lstStyle/>
                    <a:p>
                      <a:r>
                        <a:rPr lang="en-CA" dirty="0"/>
                        <a:t>Vice (excess)</a:t>
                      </a:r>
                    </a:p>
                  </a:txBody>
                  <a:tcPr/>
                </a:tc>
                <a:tc>
                  <a:txBody>
                    <a:bodyPr/>
                    <a:lstStyle/>
                    <a:p>
                      <a:r>
                        <a:rPr lang="en-CA" dirty="0"/>
                        <a:t>Virtue (mean)</a:t>
                      </a:r>
                    </a:p>
                  </a:txBody>
                  <a:tcPr/>
                </a:tc>
                <a:tc>
                  <a:txBody>
                    <a:bodyPr/>
                    <a:lstStyle/>
                    <a:p>
                      <a:r>
                        <a:rPr lang="en-CA" dirty="0"/>
                        <a:t>Vice (</a:t>
                      </a:r>
                      <a:r>
                        <a:rPr lang="en-CA" dirty="0" err="1"/>
                        <a:t>deficienc</a:t>
                      </a:r>
                      <a:endParaRPr lang="en-CA" dirty="0"/>
                    </a:p>
                  </a:txBody>
                  <a:tcPr/>
                </a:tc>
                <a:extLst>
                  <a:ext uri="{0D108BD9-81ED-4DB2-BD59-A6C34878D82A}">
                    <a16:rowId xmlns:a16="http://schemas.microsoft.com/office/drawing/2014/main" val="2750052259"/>
                  </a:ext>
                </a:extLst>
              </a:tr>
              <a:tr h="370840">
                <a:tc>
                  <a:txBody>
                    <a:bodyPr/>
                    <a:lstStyle/>
                    <a:p>
                      <a:r>
                        <a:rPr lang="en-CA" dirty="0"/>
                        <a:t>Rashness</a:t>
                      </a:r>
                    </a:p>
                  </a:txBody>
                  <a:tcPr/>
                </a:tc>
                <a:tc>
                  <a:txBody>
                    <a:bodyPr/>
                    <a:lstStyle/>
                    <a:p>
                      <a:r>
                        <a:rPr lang="en-CA" dirty="0"/>
                        <a:t>Courage</a:t>
                      </a:r>
                    </a:p>
                  </a:txBody>
                  <a:tcPr/>
                </a:tc>
                <a:tc>
                  <a:txBody>
                    <a:bodyPr/>
                    <a:lstStyle/>
                    <a:p>
                      <a:r>
                        <a:rPr lang="en-CA" dirty="0"/>
                        <a:t>Cowardice</a:t>
                      </a:r>
                    </a:p>
                  </a:txBody>
                  <a:tcPr/>
                </a:tc>
                <a:extLst>
                  <a:ext uri="{0D108BD9-81ED-4DB2-BD59-A6C34878D82A}">
                    <a16:rowId xmlns:a16="http://schemas.microsoft.com/office/drawing/2014/main" val="813277293"/>
                  </a:ext>
                </a:extLst>
              </a:tr>
              <a:tr h="370840">
                <a:tc>
                  <a:txBody>
                    <a:bodyPr/>
                    <a:lstStyle/>
                    <a:p>
                      <a:r>
                        <a:rPr lang="en-CA" dirty="0"/>
                        <a:t>Overindulgence</a:t>
                      </a:r>
                    </a:p>
                  </a:txBody>
                  <a:tcPr/>
                </a:tc>
                <a:tc>
                  <a:txBody>
                    <a:bodyPr/>
                    <a:lstStyle/>
                    <a:p>
                      <a:r>
                        <a:rPr lang="en-CA" dirty="0"/>
                        <a:t>Temperance</a:t>
                      </a:r>
                    </a:p>
                  </a:txBody>
                  <a:tcPr/>
                </a:tc>
                <a:tc>
                  <a:txBody>
                    <a:bodyPr/>
                    <a:lstStyle/>
                    <a:p>
                      <a:r>
                        <a:rPr lang="en-CA" dirty="0"/>
                        <a:t>Insensibility</a:t>
                      </a:r>
                    </a:p>
                  </a:txBody>
                  <a:tcPr/>
                </a:tc>
                <a:extLst>
                  <a:ext uri="{0D108BD9-81ED-4DB2-BD59-A6C34878D82A}">
                    <a16:rowId xmlns:a16="http://schemas.microsoft.com/office/drawing/2014/main" val="3153925289"/>
                  </a:ext>
                </a:extLst>
              </a:tr>
              <a:tr h="370840">
                <a:tc>
                  <a:txBody>
                    <a:bodyPr/>
                    <a:lstStyle/>
                    <a:p>
                      <a:r>
                        <a:rPr lang="en-CA" dirty="0"/>
                        <a:t>Wastefulness</a:t>
                      </a:r>
                    </a:p>
                  </a:txBody>
                  <a:tcPr/>
                </a:tc>
                <a:tc>
                  <a:txBody>
                    <a:bodyPr/>
                    <a:lstStyle/>
                    <a:p>
                      <a:r>
                        <a:rPr lang="en-CA" dirty="0"/>
                        <a:t>Liberality</a:t>
                      </a:r>
                    </a:p>
                  </a:txBody>
                  <a:tcPr/>
                </a:tc>
                <a:tc>
                  <a:txBody>
                    <a:bodyPr/>
                    <a:lstStyle/>
                    <a:p>
                      <a:r>
                        <a:rPr lang="en-CA" dirty="0"/>
                        <a:t>Meanness </a:t>
                      </a:r>
                    </a:p>
                  </a:txBody>
                  <a:tcPr/>
                </a:tc>
                <a:extLst>
                  <a:ext uri="{0D108BD9-81ED-4DB2-BD59-A6C34878D82A}">
                    <a16:rowId xmlns:a16="http://schemas.microsoft.com/office/drawing/2014/main" val="3753074335"/>
                  </a:ext>
                </a:extLst>
              </a:tr>
              <a:tr h="370840">
                <a:tc>
                  <a:txBody>
                    <a:bodyPr/>
                    <a:lstStyle/>
                    <a:p>
                      <a:r>
                        <a:rPr lang="en-CA" dirty="0"/>
                        <a:t>Vulgarity</a:t>
                      </a:r>
                    </a:p>
                  </a:txBody>
                  <a:tcPr/>
                </a:tc>
                <a:tc>
                  <a:txBody>
                    <a:bodyPr/>
                    <a:lstStyle/>
                    <a:p>
                      <a:r>
                        <a:rPr lang="en-CA" dirty="0"/>
                        <a:t>Magnificence</a:t>
                      </a:r>
                    </a:p>
                  </a:txBody>
                  <a:tcPr/>
                </a:tc>
                <a:tc>
                  <a:txBody>
                    <a:bodyPr/>
                    <a:lstStyle/>
                    <a:p>
                      <a:r>
                        <a:rPr lang="en-CA" dirty="0"/>
                        <a:t>Stinginess</a:t>
                      </a:r>
                    </a:p>
                  </a:txBody>
                  <a:tcPr/>
                </a:tc>
                <a:extLst>
                  <a:ext uri="{0D108BD9-81ED-4DB2-BD59-A6C34878D82A}">
                    <a16:rowId xmlns:a16="http://schemas.microsoft.com/office/drawing/2014/main" val="3956484387"/>
                  </a:ext>
                </a:extLst>
              </a:tr>
              <a:tr h="370840">
                <a:tc>
                  <a:txBody>
                    <a:bodyPr/>
                    <a:lstStyle/>
                    <a:p>
                      <a:r>
                        <a:rPr lang="en-CA" dirty="0"/>
                        <a:t>Ambition</a:t>
                      </a:r>
                    </a:p>
                  </a:txBody>
                  <a:tcPr/>
                </a:tc>
                <a:tc>
                  <a:txBody>
                    <a:bodyPr/>
                    <a:lstStyle/>
                    <a:p>
                      <a:r>
                        <a:rPr lang="en-CA" dirty="0"/>
                        <a:t>Proper ambition/pride</a:t>
                      </a:r>
                    </a:p>
                  </a:txBody>
                  <a:tcPr/>
                </a:tc>
                <a:tc>
                  <a:txBody>
                    <a:bodyPr/>
                    <a:lstStyle/>
                    <a:p>
                      <a:r>
                        <a:rPr lang="en-CA" dirty="0"/>
                        <a:t>Undue humility</a:t>
                      </a:r>
                    </a:p>
                  </a:txBody>
                  <a:tcPr/>
                </a:tc>
                <a:extLst>
                  <a:ext uri="{0D108BD9-81ED-4DB2-BD59-A6C34878D82A}">
                    <a16:rowId xmlns:a16="http://schemas.microsoft.com/office/drawing/2014/main" val="2799009836"/>
                  </a:ext>
                </a:extLst>
              </a:tr>
              <a:tr h="370840">
                <a:tc>
                  <a:txBody>
                    <a:bodyPr/>
                    <a:lstStyle/>
                    <a:p>
                      <a:r>
                        <a:rPr lang="en-CA" dirty="0"/>
                        <a:t>Irascibility </a:t>
                      </a:r>
                    </a:p>
                  </a:txBody>
                  <a:tcPr/>
                </a:tc>
                <a:tc>
                  <a:txBody>
                    <a:bodyPr/>
                    <a:lstStyle/>
                    <a:p>
                      <a:r>
                        <a:rPr lang="en-CA" dirty="0"/>
                        <a:t>Patience</a:t>
                      </a:r>
                    </a:p>
                  </a:txBody>
                  <a:tcPr/>
                </a:tc>
                <a:tc>
                  <a:txBody>
                    <a:bodyPr/>
                    <a:lstStyle/>
                    <a:p>
                      <a:r>
                        <a:rPr lang="en-CA" dirty="0"/>
                        <a:t>Lack of spirit</a:t>
                      </a:r>
                    </a:p>
                  </a:txBody>
                  <a:tcPr/>
                </a:tc>
                <a:extLst>
                  <a:ext uri="{0D108BD9-81ED-4DB2-BD59-A6C34878D82A}">
                    <a16:rowId xmlns:a16="http://schemas.microsoft.com/office/drawing/2014/main" val="1113143150"/>
                  </a:ext>
                </a:extLst>
              </a:tr>
              <a:tr h="370840">
                <a:tc>
                  <a:txBody>
                    <a:bodyPr/>
                    <a:lstStyle/>
                    <a:p>
                      <a:r>
                        <a:rPr lang="en-CA" dirty="0"/>
                        <a:t>Tactlessness</a:t>
                      </a:r>
                    </a:p>
                  </a:txBody>
                  <a:tcPr/>
                </a:tc>
                <a:tc>
                  <a:txBody>
                    <a:bodyPr/>
                    <a:lstStyle/>
                    <a:p>
                      <a:r>
                        <a:rPr lang="en-CA" dirty="0"/>
                        <a:t>Truthfulness</a:t>
                      </a:r>
                    </a:p>
                  </a:txBody>
                  <a:tcPr/>
                </a:tc>
                <a:tc>
                  <a:txBody>
                    <a:bodyPr/>
                    <a:lstStyle/>
                    <a:p>
                      <a:r>
                        <a:rPr lang="en-CA" dirty="0"/>
                        <a:t>Casual Lying</a:t>
                      </a:r>
                    </a:p>
                  </a:txBody>
                  <a:tcPr/>
                </a:tc>
                <a:extLst>
                  <a:ext uri="{0D108BD9-81ED-4DB2-BD59-A6C34878D82A}">
                    <a16:rowId xmlns:a16="http://schemas.microsoft.com/office/drawing/2014/main" val="3784568726"/>
                  </a:ext>
                </a:extLst>
              </a:tr>
              <a:tr h="370840">
                <a:tc>
                  <a:txBody>
                    <a:bodyPr/>
                    <a:lstStyle/>
                    <a:p>
                      <a:r>
                        <a:rPr lang="en-CA" dirty="0"/>
                        <a:t>Buffoonery</a:t>
                      </a:r>
                    </a:p>
                  </a:txBody>
                  <a:tcPr/>
                </a:tc>
                <a:tc>
                  <a:txBody>
                    <a:bodyPr/>
                    <a:lstStyle/>
                    <a:p>
                      <a:r>
                        <a:rPr lang="en-CA" dirty="0"/>
                        <a:t>Wittiness</a:t>
                      </a:r>
                    </a:p>
                  </a:txBody>
                  <a:tcPr/>
                </a:tc>
                <a:tc>
                  <a:txBody>
                    <a:bodyPr/>
                    <a:lstStyle/>
                    <a:p>
                      <a:r>
                        <a:rPr lang="en-CA" dirty="0"/>
                        <a:t>Boorishness</a:t>
                      </a:r>
                    </a:p>
                  </a:txBody>
                  <a:tcPr/>
                </a:tc>
                <a:extLst>
                  <a:ext uri="{0D108BD9-81ED-4DB2-BD59-A6C34878D82A}">
                    <a16:rowId xmlns:a16="http://schemas.microsoft.com/office/drawing/2014/main" val="617417734"/>
                  </a:ext>
                </a:extLst>
              </a:tr>
              <a:tr h="370840">
                <a:tc>
                  <a:txBody>
                    <a:bodyPr/>
                    <a:lstStyle/>
                    <a:p>
                      <a:r>
                        <a:rPr lang="en-CA" dirty="0"/>
                        <a:t>Fawning</a:t>
                      </a:r>
                    </a:p>
                  </a:txBody>
                  <a:tcPr/>
                </a:tc>
                <a:tc>
                  <a:txBody>
                    <a:bodyPr/>
                    <a:lstStyle/>
                    <a:p>
                      <a:r>
                        <a:rPr lang="en-CA" dirty="0"/>
                        <a:t>Friendliness</a:t>
                      </a:r>
                    </a:p>
                  </a:txBody>
                  <a:tcPr/>
                </a:tc>
                <a:tc>
                  <a:txBody>
                    <a:bodyPr/>
                    <a:lstStyle/>
                    <a:p>
                      <a:r>
                        <a:rPr lang="en-CA" dirty="0"/>
                        <a:t>Cantankerousness</a:t>
                      </a:r>
                    </a:p>
                  </a:txBody>
                  <a:tcPr/>
                </a:tc>
                <a:extLst>
                  <a:ext uri="{0D108BD9-81ED-4DB2-BD59-A6C34878D82A}">
                    <a16:rowId xmlns:a16="http://schemas.microsoft.com/office/drawing/2014/main" val="2780870818"/>
                  </a:ext>
                </a:extLst>
              </a:tr>
              <a:tr h="370840">
                <a:tc>
                  <a:txBody>
                    <a:bodyPr/>
                    <a:lstStyle/>
                    <a:p>
                      <a:r>
                        <a:rPr lang="en-CA" dirty="0"/>
                        <a:t>Shyness</a:t>
                      </a:r>
                    </a:p>
                  </a:txBody>
                  <a:tcPr/>
                </a:tc>
                <a:tc>
                  <a:txBody>
                    <a:bodyPr/>
                    <a:lstStyle/>
                    <a:p>
                      <a:r>
                        <a:rPr lang="en-CA" dirty="0"/>
                        <a:t>Modesty/Shame</a:t>
                      </a:r>
                    </a:p>
                  </a:txBody>
                  <a:tcPr/>
                </a:tc>
                <a:tc>
                  <a:txBody>
                    <a:bodyPr/>
                    <a:lstStyle/>
                    <a:p>
                      <a:r>
                        <a:rPr lang="en-CA" dirty="0"/>
                        <a:t>Shamelessness</a:t>
                      </a:r>
                    </a:p>
                  </a:txBody>
                  <a:tcPr/>
                </a:tc>
                <a:extLst>
                  <a:ext uri="{0D108BD9-81ED-4DB2-BD59-A6C34878D82A}">
                    <a16:rowId xmlns:a16="http://schemas.microsoft.com/office/drawing/2014/main" val="961286172"/>
                  </a:ext>
                </a:extLst>
              </a:tr>
              <a:tr h="370840">
                <a:tc>
                  <a:txBody>
                    <a:bodyPr/>
                    <a:lstStyle/>
                    <a:p>
                      <a:r>
                        <a:rPr lang="en-CA" dirty="0"/>
                        <a:t>Egotism</a:t>
                      </a:r>
                    </a:p>
                  </a:txBody>
                  <a:tcPr/>
                </a:tc>
                <a:tc>
                  <a:txBody>
                    <a:bodyPr/>
                    <a:lstStyle/>
                    <a:p>
                      <a:r>
                        <a:rPr lang="en-CA" dirty="0"/>
                        <a:t>Justice</a:t>
                      </a:r>
                    </a:p>
                  </a:txBody>
                  <a:tcPr/>
                </a:tc>
                <a:tc>
                  <a:txBody>
                    <a:bodyPr/>
                    <a:lstStyle/>
                    <a:p>
                      <a:r>
                        <a:rPr lang="en-CA" dirty="0"/>
                        <a:t>Self-sacrificing</a:t>
                      </a:r>
                    </a:p>
                  </a:txBody>
                  <a:tcPr/>
                </a:tc>
                <a:extLst>
                  <a:ext uri="{0D108BD9-81ED-4DB2-BD59-A6C34878D82A}">
                    <a16:rowId xmlns:a16="http://schemas.microsoft.com/office/drawing/2014/main" val="2378292849"/>
                  </a:ext>
                </a:extLst>
              </a:tr>
              <a:tr h="370840">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092796848"/>
                  </a:ext>
                </a:extLst>
              </a:tr>
            </a:tbl>
          </a:graphicData>
        </a:graphic>
      </p:graphicFrame>
    </p:spTree>
    <p:extLst>
      <p:ext uri="{BB962C8B-B14F-4D97-AF65-F5344CB8AC3E}">
        <p14:creationId xmlns:p14="http://schemas.microsoft.com/office/powerpoint/2010/main" val="2615112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C2FA5894-51CB-4910-9F31-FE136BC59D31}"/>
              </a:ext>
            </a:extLst>
          </p:cNvPr>
          <p:cNvSpPr>
            <a:spLocks noGrp="1" noChangeArrowheads="1"/>
          </p:cNvSpPr>
          <p:nvPr>
            <p:ph type="title"/>
          </p:nvPr>
        </p:nvSpPr>
        <p:spPr/>
        <p:txBody>
          <a:bodyPr/>
          <a:lstStyle/>
          <a:p>
            <a:r>
              <a:rPr lang="en-US" altLang="en-US"/>
              <a:t>Case for Virtue Ethics</a:t>
            </a:r>
          </a:p>
        </p:txBody>
      </p:sp>
      <p:sp>
        <p:nvSpPr>
          <p:cNvPr id="88067" name="Content Placeholder 2">
            <a:extLst>
              <a:ext uri="{FF2B5EF4-FFF2-40B4-BE49-F238E27FC236}">
                <a16:creationId xmlns:a16="http://schemas.microsoft.com/office/drawing/2014/main" id="{B8A873A7-5B65-4868-BC83-33EABE2E2706}"/>
              </a:ext>
            </a:extLst>
          </p:cNvPr>
          <p:cNvSpPr>
            <a:spLocks noGrp="1" noChangeArrowheads="1"/>
          </p:cNvSpPr>
          <p:nvPr>
            <p:ph idx="1"/>
          </p:nvPr>
        </p:nvSpPr>
        <p:spPr/>
        <p:txBody>
          <a:bodyPr/>
          <a:lstStyle/>
          <a:p>
            <a:r>
              <a:rPr lang="en-US" altLang="en-US" sz="2400"/>
              <a:t>It often makes more sense to focus on virtues than obligations, rights, or consequences</a:t>
            </a:r>
          </a:p>
          <a:p>
            <a:r>
              <a:rPr lang="en-US" altLang="en-US" sz="2400"/>
              <a:t>Personal relationships can be morally relevant to decision making</a:t>
            </a:r>
          </a:p>
          <a:p>
            <a:r>
              <a:rPr lang="en-US" altLang="en-US" sz="2400"/>
              <a:t>Theory recognizes our moral decision-making skills develop over time</a:t>
            </a:r>
          </a:p>
          <a:p>
            <a:r>
              <a:rPr lang="en-US" altLang="en-US" sz="2400"/>
              <a:t>With this theory there are no irresolvable moral dilemmas</a:t>
            </a:r>
          </a:p>
          <a:p>
            <a:r>
              <a:rPr lang="en-US" altLang="en-US" sz="2400"/>
              <a:t>Emotions play an important role in living a moral life</a:t>
            </a:r>
          </a:p>
        </p:txBody>
      </p:sp>
      <p:sp>
        <p:nvSpPr>
          <p:cNvPr id="88068" name="Slide Number Placeholder 3">
            <a:extLst>
              <a:ext uri="{FF2B5EF4-FFF2-40B4-BE49-F238E27FC236}">
                <a16:creationId xmlns:a16="http://schemas.microsoft.com/office/drawing/2014/main" id="{A8AECD80-783B-4223-9480-98C0FA17E8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C43A6F3D-EEC3-4B33-8F97-3D6F12201C7F}"/>
              </a:ext>
            </a:extLst>
          </p:cNvPr>
          <p:cNvSpPr>
            <a:spLocks noGrp="1" noChangeArrowheads="1"/>
          </p:cNvSpPr>
          <p:nvPr>
            <p:ph type="title"/>
          </p:nvPr>
        </p:nvSpPr>
        <p:spPr/>
        <p:txBody>
          <a:bodyPr/>
          <a:lstStyle/>
          <a:p>
            <a:r>
              <a:rPr lang="en-US" altLang="en-US"/>
              <a:t>Case Against Virtue Ethics</a:t>
            </a:r>
          </a:p>
        </p:txBody>
      </p:sp>
      <p:sp>
        <p:nvSpPr>
          <p:cNvPr id="89091" name="Content Placeholder 2">
            <a:extLst>
              <a:ext uri="{FF2B5EF4-FFF2-40B4-BE49-F238E27FC236}">
                <a16:creationId xmlns:a16="http://schemas.microsoft.com/office/drawing/2014/main" id="{DE1A3EBD-614A-4772-A696-B02D2D8C2DB6}"/>
              </a:ext>
            </a:extLst>
          </p:cNvPr>
          <p:cNvSpPr>
            <a:spLocks noGrp="1" noChangeArrowheads="1"/>
          </p:cNvSpPr>
          <p:nvPr>
            <p:ph idx="1"/>
          </p:nvPr>
        </p:nvSpPr>
        <p:spPr/>
        <p:txBody>
          <a:bodyPr/>
          <a:lstStyle/>
          <a:p>
            <a:r>
              <a:rPr lang="en-US" altLang="en-US"/>
              <a:t>Reasonable people may disagree on character traits needed for human flourishing</a:t>
            </a:r>
          </a:p>
          <a:p>
            <a:r>
              <a:rPr lang="en-US" altLang="en-US"/>
              <a:t>Cannot use virtue ethics to guide government policy</a:t>
            </a:r>
          </a:p>
          <a:p>
            <a:r>
              <a:rPr lang="en-US" altLang="en-US"/>
              <a:t>Virtue ethics undermines attempts to hold people responsible for their bad actions</a:t>
            </a:r>
          </a:p>
          <a:p>
            <a:r>
              <a:rPr lang="en-US" altLang="en-US"/>
              <a:t>Conclusion: Despite weaknesses, virtue ethics a workable theory</a:t>
            </a:r>
          </a:p>
          <a:p>
            <a:endParaRPr lang="en-US" altLang="en-US"/>
          </a:p>
        </p:txBody>
      </p:sp>
      <p:sp>
        <p:nvSpPr>
          <p:cNvPr id="89092" name="Slide Number Placeholder 3">
            <a:extLst>
              <a:ext uri="{FF2B5EF4-FFF2-40B4-BE49-F238E27FC236}">
                <a16:creationId xmlns:a16="http://schemas.microsoft.com/office/drawing/2014/main" id="{D9AF907D-7D66-41EE-A602-0F0D5C0B2D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236B0205-9A77-452A-8D37-1B8537C86219}"/>
              </a:ext>
            </a:extLst>
          </p:cNvPr>
          <p:cNvSpPr>
            <a:spLocks noGrp="1" noChangeArrowheads="1"/>
          </p:cNvSpPr>
          <p:nvPr>
            <p:ph type="title"/>
          </p:nvPr>
        </p:nvSpPr>
        <p:spPr>
          <a:xfrm>
            <a:off x="1981200" y="76200"/>
            <a:ext cx="8305800" cy="6096000"/>
          </a:xfrm>
        </p:spPr>
        <p:txBody>
          <a:bodyPr/>
          <a:lstStyle/>
          <a:p>
            <a:r>
              <a:rPr lang="en-US" altLang="en-US"/>
              <a:t>2.11 Comparing Workable Ethical 	Theories</a:t>
            </a:r>
          </a:p>
        </p:txBody>
      </p:sp>
      <p:sp>
        <p:nvSpPr>
          <p:cNvPr id="90115" name="Slide Number Placeholder 2">
            <a:extLst>
              <a:ext uri="{FF2B5EF4-FFF2-40B4-BE49-F238E27FC236}">
                <a16:creationId xmlns:a16="http://schemas.microsoft.com/office/drawing/2014/main" id="{015CC21E-ECFB-4215-B61C-0957FCB08C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a:extLst>
              <a:ext uri="{FF2B5EF4-FFF2-40B4-BE49-F238E27FC236}">
                <a16:creationId xmlns:a16="http://schemas.microsoft.com/office/drawing/2014/main" id="{A3FEDAF3-4582-4055-B990-738FAC87FC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2-83</a:t>
            </a:r>
          </a:p>
        </p:txBody>
      </p:sp>
      <p:sp>
        <p:nvSpPr>
          <p:cNvPr id="91139" name="Rectangle 2">
            <a:extLst>
              <a:ext uri="{FF2B5EF4-FFF2-40B4-BE49-F238E27FC236}">
                <a16:creationId xmlns:a16="http://schemas.microsoft.com/office/drawing/2014/main" id="{5C48EB00-EAE4-412E-9A34-2BE0A1B7A5B5}"/>
              </a:ext>
            </a:extLst>
          </p:cNvPr>
          <p:cNvSpPr>
            <a:spLocks noGrp="1" noChangeArrowheads="1"/>
          </p:cNvSpPr>
          <p:nvPr>
            <p:ph type="title"/>
          </p:nvPr>
        </p:nvSpPr>
        <p:spPr/>
        <p:txBody>
          <a:bodyPr/>
          <a:lstStyle/>
          <a:p>
            <a:pPr eaLnBrk="1" hangingPunct="1"/>
            <a:r>
              <a:rPr lang="en-US" altLang="en-US"/>
              <a:t>Ethical Objectivism vs. Relativism</a:t>
            </a:r>
          </a:p>
        </p:txBody>
      </p:sp>
      <p:sp>
        <p:nvSpPr>
          <p:cNvPr id="91140" name="Rectangle 3">
            <a:extLst>
              <a:ext uri="{FF2B5EF4-FFF2-40B4-BE49-F238E27FC236}">
                <a16:creationId xmlns:a16="http://schemas.microsoft.com/office/drawing/2014/main" id="{6A03023A-37F7-4CEF-8F6F-1A20021B1E76}"/>
              </a:ext>
            </a:extLst>
          </p:cNvPr>
          <p:cNvSpPr>
            <a:spLocks noGrp="1" noChangeArrowheads="1"/>
          </p:cNvSpPr>
          <p:nvPr>
            <p:ph type="body" idx="1"/>
          </p:nvPr>
        </p:nvSpPr>
        <p:spPr/>
        <p:txBody>
          <a:bodyPr/>
          <a:lstStyle/>
          <a:p>
            <a:pPr eaLnBrk="1" hangingPunct="1"/>
            <a:r>
              <a:rPr lang="en-US" altLang="en-US"/>
              <a:t>Ethical objectivism: Morality has an existence outside the human mind</a:t>
            </a:r>
          </a:p>
          <a:p>
            <a:pPr eaLnBrk="1" hangingPunct="1"/>
            <a:r>
              <a:rPr lang="en-US" altLang="en-US"/>
              <a:t>Relativism: Morality is a human invention</a:t>
            </a:r>
          </a:p>
          <a:p>
            <a:pPr eaLnBrk="1" hangingPunct="1"/>
            <a:r>
              <a:rPr lang="en-US" altLang="en-US"/>
              <a:t>Divine command theory, ethical egoism, Kantianism, utilitarianism, social contract theory, and virtue ethics examples of ethical objectivism</a:t>
            </a:r>
          </a:p>
          <a:p>
            <a:pPr eaLnBrk="1" hangingPunct="1"/>
            <a:endParaRPr lang="en-US" alt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D10E851D-A325-47A5-8E29-A87E470008A3}"/>
              </a:ext>
            </a:extLst>
          </p:cNvPr>
          <p:cNvSpPr>
            <a:spLocks noGrp="1" noChangeArrowheads="1"/>
          </p:cNvSpPr>
          <p:nvPr>
            <p:ph type="title"/>
          </p:nvPr>
        </p:nvSpPr>
        <p:spPr/>
        <p:txBody>
          <a:bodyPr/>
          <a:lstStyle/>
          <a:p>
            <a:r>
              <a:rPr lang="en-US" altLang="en-US"/>
              <a:t>Workable Ethical Theories</a:t>
            </a:r>
          </a:p>
        </p:txBody>
      </p:sp>
      <p:sp>
        <p:nvSpPr>
          <p:cNvPr id="92163" name="Content Placeholder 2">
            <a:extLst>
              <a:ext uri="{FF2B5EF4-FFF2-40B4-BE49-F238E27FC236}">
                <a16:creationId xmlns:a16="http://schemas.microsoft.com/office/drawing/2014/main" id="{2378E512-E509-4FED-B015-0CA5FE6FABF8}"/>
              </a:ext>
            </a:extLst>
          </p:cNvPr>
          <p:cNvSpPr>
            <a:spLocks noGrp="1" noChangeArrowheads="1"/>
          </p:cNvSpPr>
          <p:nvPr>
            <p:ph idx="1"/>
          </p:nvPr>
        </p:nvSpPr>
        <p:spPr/>
        <p:txBody>
          <a:bodyPr/>
          <a:lstStyle/>
          <a:p>
            <a:r>
              <a:rPr lang="en-US" altLang="en-US"/>
              <a:t>We seek theories with these characteristics:</a:t>
            </a:r>
          </a:p>
          <a:p>
            <a:pPr lvl="1"/>
            <a:r>
              <a:rPr lang="en-US" altLang="en-US"/>
              <a:t>Based on the ethical point of view</a:t>
            </a:r>
          </a:p>
          <a:p>
            <a:pPr lvl="1"/>
            <a:r>
              <a:rPr lang="en-US" altLang="en-US"/>
              <a:t>Objective moral principles developed using logical reasoning based on facts and commonly held values</a:t>
            </a:r>
          </a:p>
          <a:p>
            <a:r>
              <a:rPr lang="en-US" altLang="en-US"/>
              <a:t>Workable ethical theories</a:t>
            </a:r>
          </a:p>
          <a:p>
            <a:pPr lvl="1"/>
            <a:r>
              <a:rPr lang="en-US" altLang="en-US"/>
              <a:t>Kantianism</a:t>
            </a:r>
          </a:p>
          <a:p>
            <a:pPr lvl="1"/>
            <a:r>
              <a:rPr lang="en-US" altLang="en-US"/>
              <a:t>Act and rule utilitarianism</a:t>
            </a:r>
          </a:p>
          <a:p>
            <a:pPr lvl="1"/>
            <a:r>
              <a:rPr lang="en-US" altLang="en-US"/>
              <a:t>Social contract theory</a:t>
            </a:r>
          </a:p>
          <a:p>
            <a:pPr lvl="1"/>
            <a:r>
              <a:rPr lang="en-US" altLang="en-US"/>
              <a:t>Virtue ethics</a:t>
            </a:r>
          </a:p>
          <a:p>
            <a:pPr lvl="1"/>
            <a:endParaRPr lang="en-US" altLang="en-US"/>
          </a:p>
          <a:p>
            <a:pPr lvl="1"/>
            <a:endParaRPr lang="en-US" altLang="en-US"/>
          </a:p>
        </p:txBody>
      </p:sp>
      <p:sp>
        <p:nvSpPr>
          <p:cNvPr id="92164" name="Slide Number Placeholder 3">
            <a:extLst>
              <a:ext uri="{FF2B5EF4-FFF2-40B4-BE49-F238E27FC236}">
                <a16:creationId xmlns:a16="http://schemas.microsoft.com/office/drawing/2014/main" id="{0C83EF89-0E42-4B34-88F5-E4388865C6B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2-84</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F6D3BB66-0C83-4F2B-BEA9-38534EB507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2-85</a:t>
            </a:r>
          </a:p>
        </p:txBody>
      </p:sp>
      <p:sp>
        <p:nvSpPr>
          <p:cNvPr id="93187" name="Rectangle 2">
            <a:extLst>
              <a:ext uri="{FF2B5EF4-FFF2-40B4-BE49-F238E27FC236}">
                <a16:creationId xmlns:a16="http://schemas.microsoft.com/office/drawing/2014/main" id="{790B08F3-9A6B-43EC-B0B8-C8DAB800DB51}"/>
              </a:ext>
            </a:extLst>
          </p:cNvPr>
          <p:cNvSpPr>
            <a:spLocks noGrp="1" noChangeArrowheads="1"/>
          </p:cNvSpPr>
          <p:nvPr>
            <p:ph type="title"/>
          </p:nvPr>
        </p:nvSpPr>
        <p:spPr/>
        <p:txBody>
          <a:bodyPr/>
          <a:lstStyle/>
          <a:p>
            <a:pPr eaLnBrk="1" hangingPunct="1"/>
            <a:r>
              <a:rPr lang="en-US" altLang="en-US" sz="3200"/>
              <a:t>Comparing Workable Ethical Theories</a:t>
            </a:r>
          </a:p>
        </p:txBody>
      </p:sp>
      <p:pic>
        <p:nvPicPr>
          <p:cNvPr id="93188" name="Picture 1">
            <a:extLst>
              <a:ext uri="{FF2B5EF4-FFF2-40B4-BE49-F238E27FC236}">
                <a16:creationId xmlns:a16="http://schemas.microsoft.com/office/drawing/2014/main" id="{9995D65B-4843-4DCF-B00E-1C06ACD8FB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1565" y="860375"/>
            <a:ext cx="8083826" cy="599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AAEEF9E-C331-404F-96EB-614BF84A5A09}"/>
              </a:ext>
            </a:extLst>
          </p:cNvPr>
          <p:cNvSpPr>
            <a:spLocks noGrp="1" noChangeArrowheads="1"/>
          </p:cNvSpPr>
          <p:nvPr>
            <p:ph type="title"/>
          </p:nvPr>
        </p:nvSpPr>
        <p:spPr>
          <a:xfrm>
            <a:off x="1981200" y="76200"/>
            <a:ext cx="8305800" cy="6172200"/>
          </a:xfrm>
        </p:spPr>
        <p:txBody>
          <a:bodyPr/>
          <a:lstStyle/>
          <a:p>
            <a:r>
              <a:rPr lang="en-US" altLang="en-US"/>
              <a:t>2.12 Morality of Breaking the Law</a:t>
            </a:r>
          </a:p>
        </p:txBody>
      </p:sp>
      <p:sp>
        <p:nvSpPr>
          <p:cNvPr id="94211" name="Slide Number Placeholder 2">
            <a:extLst>
              <a:ext uri="{FF2B5EF4-FFF2-40B4-BE49-F238E27FC236}">
                <a16:creationId xmlns:a16="http://schemas.microsoft.com/office/drawing/2014/main" id="{EF6C1D35-09BD-43F8-B1AD-F4D4391AE1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88D2B2CB-7089-46FF-B471-305C8E2244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2-34</a:t>
            </a:r>
          </a:p>
        </p:txBody>
      </p:sp>
      <p:sp>
        <p:nvSpPr>
          <p:cNvPr id="40963" name="Rectangle 2">
            <a:extLst>
              <a:ext uri="{FF2B5EF4-FFF2-40B4-BE49-F238E27FC236}">
                <a16:creationId xmlns:a16="http://schemas.microsoft.com/office/drawing/2014/main" id="{AF386F46-158C-4B11-A8A2-B0AF7F62FD11}"/>
              </a:ext>
            </a:extLst>
          </p:cNvPr>
          <p:cNvSpPr>
            <a:spLocks noGrp="1" noChangeArrowheads="1"/>
          </p:cNvSpPr>
          <p:nvPr>
            <p:ph type="title"/>
          </p:nvPr>
        </p:nvSpPr>
        <p:spPr/>
        <p:txBody>
          <a:bodyPr/>
          <a:lstStyle/>
          <a:p>
            <a:pPr eaLnBrk="1" hangingPunct="1"/>
            <a:r>
              <a:rPr lang="en-US" altLang="en-US" sz="3200"/>
              <a:t>Categorical Imperative (1</a:t>
            </a:r>
            <a:r>
              <a:rPr lang="en-US" altLang="en-US" sz="3200" baseline="30000"/>
              <a:t>st</a:t>
            </a:r>
            <a:r>
              <a:rPr lang="en-US" altLang="en-US" sz="3200"/>
              <a:t> Formulation)</a:t>
            </a:r>
          </a:p>
        </p:txBody>
      </p:sp>
      <p:sp>
        <p:nvSpPr>
          <p:cNvPr id="40964" name="Text Box 4">
            <a:extLst>
              <a:ext uri="{FF2B5EF4-FFF2-40B4-BE49-F238E27FC236}">
                <a16:creationId xmlns:a16="http://schemas.microsoft.com/office/drawing/2014/main" id="{6E3D0120-0F31-408B-B284-042C930D5225}"/>
              </a:ext>
            </a:extLst>
          </p:cNvPr>
          <p:cNvSpPr txBox="1">
            <a:spLocks noChangeArrowheads="1"/>
          </p:cNvSpPr>
          <p:nvPr/>
        </p:nvSpPr>
        <p:spPr bwMode="auto">
          <a:xfrm>
            <a:off x="2327929" y="1981201"/>
            <a:ext cx="721864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lgn="ctr">
              <a:spcBef>
                <a:spcPct val="0"/>
              </a:spcBef>
              <a:buClrTx/>
              <a:buFontTx/>
              <a:buNone/>
            </a:pPr>
            <a:r>
              <a:rPr lang="en-US" altLang="en-US" sz="2800"/>
              <a:t>Act only from moral rules that you can at the</a:t>
            </a:r>
          </a:p>
          <a:p>
            <a:pPr algn="ctr">
              <a:spcBef>
                <a:spcPct val="0"/>
              </a:spcBef>
              <a:buClrTx/>
              <a:buFontTx/>
              <a:buNone/>
            </a:pPr>
            <a:r>
              <a:rPr lang="en-US" altLang="en-US" sz="2800"/>
              <a:t>same time will to be universal moral laws.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4E7E53A6-53A0-4434-B369-8AB5236AEF71}"/>
              </a:ext>
            </a:extLst>
          </p:cNvPr>
          <p:cNvSpPr>
            <a:spLocks noGrp="1" noChangeArrowheads="1"/>
          </p:cNvSpPr>
          <p:nvPr>
            <p:ph type="title"/>
          </p:nvPr>
        </p:nvSpPr>
        <p:spPr/>
        <p:txBody>
          <a:bodyPr/>
          <a:lstStyle/>
          <a:p>
            <a:r>
              <a:rPr lang="en-US" altLang="en-US"/>
              <a:t>Social Contract Theory Perspective</a:t>
            </a:r>
          </a:p>
        </p:txBody>
      </p:sp>
      <p:sp>
        <p:nvSpPr>
          <p:cNvPr id="95235" name="Content Placeholder 2">
            <a:extLst>
              <a:ext uri="{FF2B5EF4-FFF2-40B4-BE49-F238E27FC236}">
                <a16:creationId xmlns:a16="http://schemas.microsoft.com/office/drawing/2014/main" id="{D0B7DC91-16BF-4D93-B007-08F8AC1C9E4B}"/>
              </a:ext>
            </a:extLst>
          </p:cNvPr>
          <p:cNvSpPr>
            <a:spLocks noGrp="1" noChangeArrowheads="1"/>
          </p:cNvSpPr>
          <p:nvPr>
            <p:ph idx="1"/>
          </p:nvPr>
        </p:nvSpPr>
        <p:spPr/>
        <p:txBody>
          <a:bodyPr/>
          <a:lstStyle/>
          <a:p>
            <a:r>
              <a:rPr lang="en-US" altLang="en-US"/>
              <a:t>Everyone in society bears certain burdens in order to receive certain benefits</a:t>
            </a:r>
          </a:p>
          <a:p>
            <a:r>
              <a:rPr lang="en-US" altLang="en-US"/>
              <a:t>Legal system supposed to guarantee people’s rights are protected</a:t>
            </a:r>
          </a:p>
          <a:p>
            <a:r>
              <a:rPr lang="en-US" altLang="en-US"/>
              <a:t>Everything else being equal, we should be law-abiding</a:t>
            </a:r>
          </a:p>
          <a:p>
            <a:r>
              <a:rPr lang="en-US" altLang="en-US"/>
              <a:t>Should only break law if compelled to follow a higher-order moral obligation</a:t>
            </a:r>
          </a:p>
        </p:txBody>
      </p:sp>
      <p:sp>
        <p:nvSpPr>
          <p:cNvPr id="95236" name="Slide Number Placeholder 3">
            <a:extLst>
              <a:ext uri="{FF2B5EF4-FFF2-40B4-BE49-F238E27FC236}">
                <a16:creationId xmlns:a16="http://schemas.microsoft.com/office/drawing/2014/main" id="{777F252D-F5CC-4626-8B34-E6279BA40A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2-87</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E2D31235-015A-4D79-8B65-BA0B94232B5E}"/>
              </a:ext>
            </a:extLst>
          </p:cNvPr>
          <p:cNvSpPr>
            <a:spLocks noGrp="1" noChangeArrowheads="1"/>
          </p:cNvSpPr>
          <p:nvPr>
            <p:ph type="title"/>
          </p:nvPr>
        </p:nvSpPr>
        <p:spPr>
          <a:xfrm>
            <a:off x="1981200" y="76200"/>
            <a:ext cx="8305800" cy="1524000"/>
          </a:xfrm>
        </p:spPr>
        <p:txBody>
          <a:bodyPr/>
          <a:lstStyle/>
          <a:p>
            <a:pPr eaLnBrk="1" hangingPunct="1"/>
            <a:r>
              <a:rPr lang="en-US" altLang="en-US"/>
              <a:t>Social Contract: A Prima Facie Obligation to Obey the Law </a:t>
            </a:r>
          </a:p>
        </p:txBody>
      </p:sp>
      <p:sp>
        <p:nvSpPr>
          <p:cNvPr id="96259" name="Slide Number Placeholder 2">
            <a:extLst>
              <a:ext uri="{FF2B5EF4-FFF2-40B4-BE49-F238E27FC236}">
                <a16:creationId xmlns:a16="http://schemas.microsoft.com/office/drawing/2014/main" id="{AC3ED9A2-2EAB-4F40-A9D5-2CCDBC76606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2-88</a:t>
            </a:r>
          </a:p>
        </p:txBody>
      </p:sp>
      <p:sp>
        <p:nvSpPr>
          <p:cNvPr id="96260" name="TextBox 1">
            <a:extLst>
              <a:ext uri="{FF2B5EF4-FFF2-40B4-BE49-F238E27FC236}">
                <a16:creationId xmlns:a16="http://schemas.microsoft.com/office/drawing/2014/main" id="{B808CD1A-FB97-42EF-A315-AE93A3365B81}"/>
              </a:ext>
            </a:extLst>
          </p:cNvPr>
          <p:cNvSpPr txBox="1">
            <a:spLocks noChangeArrowheads="1"/>
          </p:cNvSpPr>
          <p:nvPr/>
        </p:nvSpPr>
        <p:spPr bwMode="auto">
          <a:xfrm>
            <a:off x="4343400" y="3200401"/>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eaLnBrk="1" hangingPunct="1">
              <a:spcBef>
                <a:spcPct val="0"/>
              </a:spcBef>
              <a:buClrTx/>
              <a:buFontTx/>
              <a:buNone/>
            </a:pPr>
            <a:endParaRPr lang="en-US" altLang="en-US" sz="2400" i="1"/>
          </a:p>
        </p:txBody>
      </p:sp>
      <p:pic>
        <p:nvPicPr>
          <p:cNvPr id="96261" name="Picture 4" descr="qui02f10.eps">
            <a:extLst>
              <a:ext uri="{FF2B5EF4-FFF2-40B4-BE49-F238E27FC236}">
                <a16:creationId xmlns:a16="http://schemas.microsoft.com/office/drawing/2014/main" id="{E2292627-F516-4F51-B4C9-7E688CE046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1" y="1828801"/>
            <a:ext cx="4733925"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E9A09BCA-2F63-495E-8F9C-1754E34F5214}"/>
              </a:ext>
            </a:extLst>
          </p:cNvPr>
          <p:cNvSpPr>
            <a:spLocks noGrp="1" noChangeArrowheads="1"/>
          </p:cNvSpPr>
          <p:nvPr>
            <p:ph type="title"/>
          </p:nvPr>
        </p:nvSpPr>
        <p:spPr/>
        <p:txBody>
          <a:bodyPr/>
          <a:lstStyle/>
          <a:p>
            <a:r>
              <a:rPr lang="en-US" altLang="en-US"/>
              <a:t>Kantian Perspective</a:t>
            </a:r>
          </a:p>
        </p:txBody>
      </p:sp>
      <p:sp>
        <p:nvSpPr>
          <p:cNvPr id="97283" name="Content Placeholder 2">
            <a:extLst>
              <a:ext uri="{FF2B5EF4-FFF2-40B4-BE49-F238E27FC236}">
                <a16:creationId xmlns:a16="http://schemas.microsoft.com/office/drawing/2014/main" id="{85C00C85-310F-4C0A-9AA3-89C0D0144A56}"/>
              </a:ext>
            </a:extLst>
          </p:cNvPr>
          <p:cNvSpPr>
            <a:spLocks noGrp="1" noChangeArrowheads="1"/>
          </p:cNvSpPr>
          <p:nvPr>
            <p:ph idx="1"/>
          </p:nvPr>
        </p:nvSpPr>
        <p:spPr/>
        <p:txBody>
          <a:bodyPr/>
          <a:lstStyle/>
          <a:p>
            <a:r>
              <a:rPr lang="en-US" altLang="en-US"/>
              <a:t>Everyone wants to be treated justly</a:t>
            </a:r>
          </a:p>
          <a:p>
            <a:r>
              <a:rPr lang="en-US" altLang="en-US"/>
              <a:t>Imagine rule: “I may break a law I believe to be unjust”</a:t>
            </a:r>
          </a:p>
          <a:p>
            <a:r>
              <a:rPr lang="en-US" altLang="en-US"/>
              <a:t>If everyone acted according to this rule, then laws would be subverted</a:t>
            </a:r>
          </a:p>
          <a:p>
            <a:r>
              <a:rPr lang="en-US" altLang="en-US"/>
              <a:t>Contradiction: Cannot both wish to be treated justly and allow laws to be subverted</a:t>
            </a:r>
          </a:p>
        </p:txBody>
      </p:sp>
      <p:sp>
        <p:nvSpPr>
          <p:cNvPr id="97284" name="Slide Number Placeholder 3">
            <a:extLst>
              <a:ext uri="{FF2B5EF4-FFF2-40B4-BE49-F238E27FC236}">
                <a16:creationId xmlns:a16="http://schemas.microsoft.com/office/drawing/2014/main" id="{4F805992-1076-49B7-BFBE-30743BB5659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2-89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E5F51009-5D56-4BAD-9590-55584D25EAC2}"/>
              </a:ext>
            </a:extLst>
          </p:cNvPr>
          <p:cNvSpPr>
            <a:spLocks noGrp="1" noChangeArrowheads="1"/>
          </p:cNvSpPr>
          <p:nvPr>
            <p:ph type="title"/>
          </p:nvPr>
        </p:nvSpPr>
        <p:spPr/>
        <p:txBody>
          <a:bodyPr/>
          <a:lstStyle/>
          <a:p>
            <a:r>
              <a:rPr lang="en-US" altLang="en-US"/>
              <a:t>Rule Utilitarian Perspective</a:t>
            </a:r>
          </a:p>
        </p:txBody>
      </p:sp>
      <p:sp>
        <p:nvSpPr>
          <p:cNvPr id="98307" name="Content Placeholder 2">
            <a:extLst>
              <a:ext uri="{FF2B5EF4-FFF2-40B4-BE49-F238E27FC236}">
                <a16:creationId xmlns:a16="http://schemas.microsoft.com/office/drawing/2014/main" id="{94740E7D-5FEE-4ED5-B23C-0B50D86209ED}"/>
              </a:ext>
            </a:extLst>
          </p:cNvPr>
          <p:cNvSpPr>
            <a:spLocks noGrp="1" noChangeArrowheads="1"/>
          </p:cNvSpPr>
          <p:nvPr>
            <p:ph idx="1"/>
          </p:nvPr>
        </p:nvSpPr>
        <p:spPr/>
        <p:txBody>
          <a:bodyPr/>
          <a:lstStyle/>
          <a:p>
            <a:r>
              <a:rPr lang="en-US" altLang="en-US"/>
              <a:t>What would be consequences of people ignoring laws they felt to be unjust?</a:t>
            </a:r>
          </a:p>
          <a:p>
            <a:r>
              <a:rPr lang="en-US" altLang="en-US"/>
              <a:t>Beneficial consequence: Happiness of people who are doing what they please</a:t>
            </a:r>
          </a:p>
          <a:p>
            <a:r>
              <a:rPr lang="en-US" altLang="en-US"/>
              <a:t>Harmful consequences: Harm to people directly affected by lawless actions, general loss of respect for laws, increased burden on criminal justice system</a:t>
            </a:r>
          </a:p>
          <a:p>
            <a:r>
              <a:rPr lang="en-US" altLang="en-US"/>
              <a:t>Harms greater than benefits</a:t>
            </a:r>
          </a:p>
        </p:txBody>
      </p:sp>
      <p:sp>
        <p:nvSpPr>
          <p:cNvPr id="98308" name="Slide Number Placeholder 3">
            <a:extLst>
              <a:ext uri="{FF2B5EF4-FFF2-40B4-BE49-F238E27FC236}">
                <a16:creationId xmlns:a16="http://schemas.microsoft.com/office/drawing/2014/main" id="{C0E51C4D-331C-4519-95B4-EB2FDB2643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2-90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83898223-7C4A-41B3-970B-77E0A703187C}"/>
              </a:ext>
            </a:extLst>
          </p:cNvPr>
          <p:cNvSpPr>
            <a:spLocks noGrp="1" noChangeArrowheads="1"/>
          </p:cNvSpPr>
          <p:nvPr>
            <p:ph type="title"/>
          </p:nvPr>
        </p:nvSpPr>
        <p:spPr/>
        <p:txBody>
          <a:bodyPr/>
          <a:lstStyle/>
          <a:p>
            <a:r>
              <a:rPr lang="en-US" altLang="en-US"/>
              <a:t>Act Utilitarian Perspective</a:t>
            </a:r>
          </a:p>
        </p:txBody>
      </p:sp>
      <p:sp>
        <p:nvSpPr>
          <p:cNvPr id="99331" name="Content Placeholder 2">
            <a:extLst>
              <a:ext uri="{FF2B5EF4-FFF2-40B4-BE49-F238E27FC236}">
                <a16:creationId xmlns:a16="http://schemas.microsoft.com/office/drawing/2014/main" id="{E4CE09B8-841A-4149-8260-4410C6DF6A61}"/>
              </a:ext>
            </a:extLst>
          </p:cNvPr>
          <p:cNvSpPr>
            <a:spLocks noGrp="1" noChangeArrowheads="1"/>
          </p:cNvSpPr>
          <p:nvPr>
            <p:ph idx="1"/>
          </p:nvPr>
        </p:nvSpPr>
        <p:spPr>
          <a:xfrm>
            <a:off x="1981200" y="1371600"/>
            <a:ext cx="8305800" cy="4114800"/>
          </a:xfrm>
        </p:spPr>
        <p:txBody>
          <a:bodyPr/>
          <a:lstStyle/>
          <a:p>
            <a:r>
              <a:rPr lang="en-US" altLang="en-US" sz="2400"/>
              <a:t>Possible to conceive of situations where benefits of breaking law exceed harms</a:t>
            </a:r>
          </a:p>
          <a:p>
            <a:r>
              <a:rPr lang="en-US" altLang="en-US" sz="2400"/>
              <a:t>Suppose give penniless, bedridden friend copy of CD</a:t>
            </a:r>
          </a:p>
          <a:p>
            <a:r>
              <a:rPr lang="en-US" altLang="en-US" sz="2400"/>
              <a:t>Friend benefits by $15 (value of CD)</a:t>
            </a:r>
          </a:p>
          <a:p>
            <a:r>
              <a:rPr lang="en-US" altLang="en-US" sz="2400"/>
              <a:t>I benefit by $10 (satisfaction of helping friend)</a:t>
            </a:r>
          </a:p>
          <a:p>
            <a:r>
              <a:rPr lang="en-US" altLang="en-US" sz="2400"/>
              <a:t>Harms of $0 (no lost sale, no police involvement)</a:t>
            </a:r>
          </a:p>
          <a:p>
            <a:r>
              <a:rPr lang="en-US" altLang="en-US" sz="2400"/>
              <a:t>With $25 of benefit and $0 of harm, action is determined to be good</a:t>
            </a:r>
          </a:p>
        </p:txBody>
      </p:sp>
      <p:sp>
        <p:nvSpPr>
          <p:cNvPr id="99332" name="Slide Number Placeholder 3">
            <a:extLst>
              <a:ext uri="{FF2B5EF4-FFF2-40B4-BE49-F238E27FC236}">
                <a16:creationId xmlns:a16="http://schemas.microsoft.com/office/drawing/2014/main" id="{91FA4B3B-C336-4055-9926-F2D35CD84A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2-91</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45F2CBC1-86AC-4485-BF21-E36C11A0EA98}"/>
              </a:ext>
            </a:extLst>
          </p:cNvPr>
          <p:cNvSpPr>
            <a:spLocks noGrp="1" noChangeArrowheads="1"/>
          </p:cNvSpPr>
          <p:nvPr>
            <p:ph type="title"/>
          </p:nvPr>
        </p:nvSpPr>
        <p:spPr>
          <a:xfrm>
            <a:off x="1981200" y="76200"/>
            <a:ext cx="8305800" cy="6096000"/>
          </a:xfrm>
        </p:spPr>
        <p:txBody>
          <a:bodyPr/>
          <a:lstStyle/>
          <a:p>
            <a:r>
              <a:rPr lang="en-US" altLang="en-US"/>
              <a:t>Summary</a:t>
            </a:r>
          </a:p>
        </p:txBody>
      </p:sp>
      <p:sp>
        <p:nvSpPr>
          <p:cNvPr id="100355" name="Slide Number Placeholder 2">
            <a:extLst>
              <a:ext uri="{FF2B5EF4-FFF2-40B4-BE49-F238E27FC236}">
                <a16:creationId xmlns:a16="http://schemas.microsoft.com/office/drawing/2014/main" id="{1F5ECC0A-F3B6-469C-BDD1-75C5C6609E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2-92</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05965C54-6043-467C-92E4-DAF97D0EC567}"/>
              </a:ext>
            </a:extLst>
          </p:cNvPr>
          <p:cNvSpPr>
            <a:spLocks noGrp="1" noChangeArrowheads="1"/>
          </p:cNvSpPr>
          <p:nvPr>
            <p:ph type="title"/>
          </p:nvPr>
        </p:nvSpPr>
        <p:spPr/>
        <p:txBody>
          <a:bodyPr/>
          <a:lstStyle/>
          <a:p>
            <a:pPr eaLnBrk="1" hangingPunct="1"/>
            <a:r>
              <a:rPr lang="en-US" altLang="en-US"/>
              <a:t>Insights Offered by Various Theories</a:t>
            </a:r>
          </a:p>
        </p:txBody>
      </p:sp>
      <p:sp>
        <p:nvSpPr>
          <p:cNvPr id="101379" name="Content Placeholder 2">
            <a:extLst>
              <a:ext uri="{FF2B5EF4-FFF2-40B4-BE49-F238E27FC236}">
                <a16:creationId xmlns:a16="http://schemas.microsoft.com/office/drawing/2014/main" id="{D75D6D24-6DCA-412B-9DD5-A716078D308B}"/>
              </a:ext>
            </a:extLst>
          </p:cNvPr>
          <p:cNvSpPr>
            <a:spLocks noGrp="1" noChangeArrowheads="1"/>
          </p:cNvSpPr>
          <p:nvPr>
            <p:ph idx="1"/>
          </p:nvPr>
        </p:nvSpPr>
        <p:spPr/>
        <p:txBody>
          <a:bodyPr/>
          <a:lstStyle/>
          <a:p>
            <a:pPr eaLnBrk="1" hangingPunct="1"/>
            <a:r>
              <a:rPr lang="en-US" altLang="en-US" sz="2400"/>
              <a:t>Kantianism: Every person is equally valuable, and when you interact with other people you should always respect them as rational beings. It is wrong to privilege your needs and desires over those of other people.</a:t>
            </a:r>
          </a:p>
          <a:p>
            <a:pPr eaLnBrk="1" hangingPunct="1"/>
            <a:r>
              <a:rPr lang="en-US" altLang="en-US" sz="2400"/>
              <a:t>Utilitarianism: You should consider the consequences of an action before deciding whether it’s right or wrong.</a:t>
            </a:r>
          </a:p>
          <a:p>
            <a:pPr eaLnBrk="1" hangingPunct="1"/>
            <a:r>
              <a:rPr lang="en-US" altLang="en-US" sz="2400"/>
              <a:t>Social contract theory: We should collectively promote human rights, such as the rights to life, liberty, and property.</a:t>
            </a:r>
          </a:p>
          <a:p>
            <a:pPr eaLnBrk="1" hangingPunct="1"/>
            <a:r>
              <a:rPr lang="en-US" altLang="en-US" sz="2400"/>
              <a:t>Virtue ethics: You can count on a good person to do the right thing at the right time in the right way.</a:t>
            </a:r>
          </a:p>
        </p:txBody>
      </p:sp>
      <p:sp>
        <p:nvSpPr>
          <p:cNvPr id="101380" name="Slide Number Placeholder 3">
            <a:extLst>
              <a:ext uri="{FF2B5EF4-FFF2-40B4-BE49-F238E27FC236}">
                <a16:creationId xmlns:a16="http://schemas.microsoft.com/office/drawing/2014/main" id="{481A09CC-B128-45B2-9E91-C70D0D9446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2-93</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E506708C-E464-4668-A67C-E78B520E1D3F}"/>
              </a:ext>
            </a:extLst>
          </p:cNvPr>
          <p:cNvSpPr>
            <a:spLocks noGrp="1" noChangeArrowheads="1"/>
          </p:cNvSpPr>
          <p:nvPr>
            <p:ph type="title"/>
          </p:nvPr>
        </p:nvSpPr>
        <p:spPr/>
        <p:txBody>
          <a:bodyPr/>
          <a:lstStyle/>
          <a:p>
            <a:pPr eaLnBrk="1" hangingPunct="1"/>
            <a:r>
              <a:rPr lang="en-US" altLang="en-US"/>
              <a:t>It’s Up to You</a:t>
            </a:r>
          </a:p>
        </p:txBody>
      </p:sp>
      <p:sp>
        <p:nvSpPr>
          <p:cNvPr id="102403" name="Content Placeholder 2">
            <a:extLst>
              <a:ext uri="{FF2B5EF4-FFF2-40B4-BE49-F238E27FC236}">
                <a16:creationId xmlns:a16="http://schemas.microsoft.com/office/drawing/2014/main" id="{1510EF06-C2E1-4FE0-A0DC-37B0BE10577F}"/>
              </a:ext>
            </a:extLst>
          </p:cNvPr>
          <p:cNvSpPr>
            <a:spLocks noGrp="1" noChangeArrowheads="1"/>
          </p:cNvSpPr>
          <p:nvPr>
            <p:ph idx="1"/>
          </p:nvPr>
        </p:nvSpPr>
        <p:spPr/>
        <p:txBody>
          <a:bodyPr/>
          <a:lstStyle/>
          <a:p>
            <a:pPr eaLnBrk="1" hangingPunct="1"/>
            <a:r>
              <a:rPr lang="en-US" altLang="en-US"/>
              <a:t>You </a:t>
            </a:r>
            <a:r>
              <a:rPr lang="en-US" altLang="en-US" i="1"/>
              <a:t>can</a:t>
            </a:r>
            <a:r>
              <a:rPr lang="en-US" altLang="en-US"/>
              <a:t> consider duties </a:t>
            </a:r>
            <a:r>
              <a:rPr lang="en-US" altLang="en-US" i="1"/>
              <a:t>and </a:t>
            </a:r>
            <a:r>
              <a:rPr lang="en-US" altLang="en-US"/>
              <a:t>rights </a:t>
            </a:r>
            <a:r>
              <a:rPr lang="en-US" altLang="en-US" i="1"/>
              <a:t>and </a:t>
            </a:r>
            <a:r>
              <a:rPr lang="en-US" altLang="en-US"/>
              <a:t>consequences </a:t>
            </a:r>
            <a:r>
              <a:rPr lang="en-US" altLang="en-US" i="1"/>
              <a:t>and</a:t>
            </a:r>
            <a:r>
              <a:rPr lang="en-US" altLang="en-US"/>
              <a:t> virtues when making moral decisions</a:t>
            </a:r>
          </a:p>
          <a:p>
            <a:pPr eaLnBrk="1" hangingPunct="1"/>
            <a:r>
              <a:rPr lang="en-US" altLang="en-US"/>
              <a:t>Ultimately, you have to decide:</a:t>
            </a:r>
          </a:p>
          <a:p>
            <a:pPr lvl="1" eaLnBrk="1" hangingPunct="1"/>
            <a:r>
              <a:rPr lang="en-US" altLang="en-US"/>
              <a:t>What kind of person do I want to be?</a:t>
            </a:r>
          </a:p>
          <a:p>
            <a:pPr lvl="1" eaLnBrk="1" hangingPunct="1"/>
            <a:r>
              <a:rPr lang="en-US" altLang="en-US"/>
              <a:t>What kind of world do I want to live in?</a:t>
            </a:r>
          </a:p>
        </p:txBody>
      </p:sp>
      <p:sp>
        <p:nvSpPr>
          <p:cNvPr id="102404" name="Slide Number Placeholder 3">
            <a:extLst>
              <a:ext uri="{FF2B5EF4-FFF2-40B4-BE49-F238E27FC236}">
                <a16:creationId xmlns:a16="http://schemas.microsoft.com/office/drawing/2014/main" id="{81AE4ADB-2191-4CAB-9677-DF8439EF07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2-94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3E492408-0ACA-45B6-8AE6-8916079F90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2-35</a:t>
            </a:r>
          </a:p>
        </p:txBody>
      </p:sp>
      <p:sp>
        <p:nvSpPr>
          <p:cNvPr id="41987" name="Rectangle 2">
            <a:extLst>
              <a:ext uri="{FF2B5EF4-FFF2-40B4-BE49-F238E27FC236}">
                <a16:creationId xmlns:a16="http://schemas.microsoft.com/office/drawing/2014/main" id="{B7F3C3EB-1155-48A0-B39A-1FEFA3513747}"/>
              </a:ext>
            </a:extLst>
          </p:cNvPr>
          <p:cNvSpPr>
            <a:spLocks noGrp="1" noChangeArrowheads="1"/>
          </p:cNvSpPr>
          <p:nvPr>
            <p:ph type="title"/>
          </p:nvPr>
        </p:nvSpPr>
        <p:spPr/>
        <p:txBody>
          <a:bodyPr/>
          <a:lstStyle/>
          <a:p>
            <a:pPr eaLnBrk="1" hangingPunct="1"/>
            <a:r>
              <a:rPr lang="en-US" altLang="en-US"/>
              <a:t>Illustration of 1</a:t>
            </a:r>
            <a:r>
              <a:rPr lang="en-US" altLang="en-US" baseline="30000"/>
              <a:t>st</a:t>
            </a:r>
            <a:r>
              <a:rPr lang="en-US" altLang="en-US"/>
              <a:t> Formulation</a:t>
            </a:r>
          </a:p>
        </p:txBody>
      </p:sp>
      <p:sp>
        <p:nvSpPr>
          <p:cNvPr id="41988" name="Rectangle 3">
            <a:extLst>
              <a:ext uri="{FF2B5EF4-FFF2-40B4-BE49-F238E27FC236}">
                <a16:creationId xmlns:a16="http://schemas.microsoft.com/office/drawing/2014/main" id="{7CF6D886-04DB-4EF0-8177-245DE23A9059}"/>
              </a:ext>
            </a:extLst>
          </p:cNvPr>
          <p:cNvSpPr>
            <a:spLocks noGrp="1" noChangeArrowheads="1"/>
          </p:cNvSpPr>
          <p:nvPr>
            <p:ph type="body" idx="1"/>
          </p:nvPr>
        </p:nvSpPr>
        <p:spPr>
          <a:xfrm>
            <a:off x="1981200" y="1447800"/>
            <a:ext cx="8153400" cy="4876800"/>
          </a:xfrm>
        </p:spPr>
        <p:txBody>
          <a:bodyPr/>
          <a:lstStyle/>
          <a:p>
            <a:pPr eaLnBrk="1" hangingPunct="1">
              <a:lnSpc>
                <a:spcPct val="90000"/>
              </a:lnSpc>
            </a:pPr>
            <a:r>
              <a:rPr lang="en-US" altLang="en-US" sz="2400"/>
              <a:t>Question: Can a person in dire straits make a promise with the intention of breaking it later?</a:t>
            </a:r>
          </a:p>
          <a:p>
            <a:pPr eaLnBrk="1" hangingPunct="1">
              <a:lnSpc>
                <a:spcPct val="90000"/>
              </a:lnSpc>
            </a:pPr>
            <a:r>
              <a:rPr lang="en-US" altLang="en-US" sz="2400"/>
              <a:t>Proposed rule: “I may make promises with the intention of later breaking them.”</a:t>
            </a:r>
          </a:p>
          <a:p>
            <a:pPr eaLnBrk="1" hangingPunct="1">
              <a:lnSpc>
                <a:spcPct val="90000"/>
              </a:lnSpc>
            </a:pPr>
            <a:r>
              <a:rPr lang="en-US" altLang="en-US" sz="2400"/>
              <a:t>The person in trouble wants his promise to be believed so he can get what he needs.</a:t>
            </a:r>
          </a:p>
          <a:p>
            <a:pPr eaLnBrk="1" hangingPunct="1">
              <a:lnSpc>
                <a:spcPct val="90000"/>
              </a:lnSpc>
            </a:pPr>
            <a:r>
              <a:rPr lang="en-US" altLang="en-US" sz="2400"/>
              <a:t>Universalize rule: Everyone may make &amp; break promises</a:t>
            </a:r>
          </a:p>
          <a:p>
            <a:pPr eaLnBrk="1" hangingPunct="1">
              <a:lnSpc>
                <a:spcPct val="90000"/>
              </a:lnSpc>
            </a:pPr>
            <a:r>
              <a:rPr lang="en-US" altLang="en-US" sz="2400"/>
              <a:t>Everyone breaking promises </a:t>
            </a:r>
            <a:r>
              <a:rPr lang="en-US" altLang="en-US" sz="2400">
                <a:sym typeface="Symbol" panose="05050102010706020507" pitchFamily="18" charset="2"/>
              </a:rPr>
              <a:t>would make </a:t>
            </a:r>
            <a:r>
              <a:rPr lang="en-US" altLang="en-US" sz="2400"/>
              <a:t>promises unbelievable, contradicting desire to have promise believed</a:t>
            </a:r>
          </a:p>
          <a:p>
            <a:pPr eaLnBrk="1" hangingPunct="1">
              <a:lnSpc>
                <a:spcPct val="90000"/>
              </a:lnSpc>
            </a:pPr>
            <a:r>
              <a:rPr lang="en-US" altLang="en-US" sz="2400"/>
              <a:t>The rule is flawed. The answer to the question is “No.”</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9EF1A03-1E14-4351-9B51-AEADAE8D33E7}"/>
              </a:ext>
            </a:extLst>
          </p:cNvPr>
          <p:cNvSpPr>
            <a:spLocks noGrp="1"/>
          </p:cNvSpPr>
          <p:nvPr>
            <p:ph type="title"/>
          </p:nvPr>
        </p:nvSpPr>
        <p:spPr/>
        <p:txBody>
          <a:bodyPr/>
          <a:lstStyle/>
          <a:p>
            <a:r>
              <a:rPr lang="en-US" altLang="en-US"/>
              <a:t>Another Way to Reason It Out</a:t>
            </a:r>
          </a:p>
        </p:txBody>
      </p:sp>
      <p:sp>
        <p:nvSpPr>
          <p:cNvPr id="43011" name="Content Placeholder 2">
            <a:extLst>
              <a:ext uri="{FF2B5EF4-FFF2-40B4-BE49-F238E27FC236}">
                <a16:creationId xmlns:a16="http://schemas.microsoft.com/office/drawing/2014/main" id="{4420FA39-3ECE-4D15-979F-56F0C2260D4C}"/>
              </a:ext>
            </a:extLst>
          </p:cNvPr>
          <p:cNvSpPr>
            <a:spLocks noGrp="1"/>
          </p:cNvSpPr>
          <p:nvPr>
            <p:ph idx="1"/>
          </p:nvPr>
        </p:nvSpPr>
        <p:spPr/>
        <p:txBody>
          <a:bodyPr/>
          <a:lstStyle/>
          <a:p>
            <a:r>
              <a:rPr lang="en-US" altLang="en-US" sz="2400"/>
              <a:t>Question: Can I make a promise with the intention of breaking it later?</a:t>
            </a:r>
          </a:p>
          <a:p>
            <a:r>
              <a:rPr lang="en-US" altLang="en-US" sz="2400"/>
              <a:t>I want my false promise to be believed.</a:t>
            </a:r>
          </a:p>
          <a:p>
            <a:r>
              <a:rPr lang="en-US" altLang="en-US" sz="2400"/>
              <a:t>In order for my false promised to be believable, I want everyone except myself to be truthful all the time.</a:t>
            </a:r>
          </a:p>
          <a:p>
            <a:r>
              <a:rPr lang="en-US" altLang="en-US" sz="2400"/>
              <a:t>In other words, I want to </a:t>
            </a:r>
            <a:r>
              <a:rPr lang="en-US" altLang="en-US" sz="2400" u="sng"/>
              <a:t>privilege</a:t>
            </a:r>
            <a:r>
              <a:rPr lang="en-US" altLang="en-US" sz="2400"/>
              <a:t> my needs and desires over those of everyone else.</a:t>
            </a:r>
          </a:p>
          <a:p>
            <a:r>
              <a:rPr lang="en-US" altLang="en-US" sz="2400"/>
              <a:t>Contradiction between what I want to do and what I want others to do.</a:t>
            </a:r>
          </a:p>
          <a:p>
            <a:r>
              <a:rPr lang="en-US" altLang="en-US" sz="2400"/>
              <a:t>Therefore, what I am considering doing is wrong.</a:t>
            </a:r>
          </a:p>
          <a:p>
            <a:endParaRPr lang="en-US" altLang="en-US"/>
          </a:p>
          <a:p>
            <a:endParaRPr lang="en-US" altLang="en-US"/>
          </a:p>
        </p:txBody>
      </p:sp>
      <p:sp>
        <p:nvSpPr>
          <p:cNvPr id="43012" name="Slide Number Placeholder 3">
            <a:extLst>
              <a:ext uri="{FF2B5EF4-FFF2-40B4-BE49-F238E27FC236}">
                <a16:creationId xmlns:a16="http://schemas.microsoft.com/office/drawing/2014/main" id="{6D760889-91A4-46BE-A04A-4181DDAD0D8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72BFAD4-2129-4A45-B1A6-CBA99FB5119E}"/>
              </a:ext>
            </a:extLst>
          </p:cNvPr>
          <p:cNvSpPr>
            <a:spLocks noGrp="1"/>
          </p:cNvSpPr>
          <p:nvPr>
            <p:ph type="title"/>
          </p:nvPr>
        </p:nvSpPr>
        <p:spPr/>
        <p:txBody>
          <a:bodyPr/>
          <a:lstStyle/>
          <a:p>
            <a:r>
              <a:rPr lang="en-US" altLang="en-US"/>
              <a:t>A Quick Check</a:t>
            </a:r>
          </a:p>
        </p:txBody>
      </p:sp>
      <p:sp>
        <p:nvSpPr>
          <p:cNvPr id="44035" name="Content Placeholder 2">
            <a:extLst>
              <a:ext uri="{FF2B5EF4-FFF2-40B4-BE49-F238E27FC236}">
                <a16:creationId xmlns:a16="http://schemas.microsoft.com/office/drawing/2014/main" id="{8F874324-F83B-4C7B-A477-C4E75D4935FC}"/>
              </a:ext>
            </a:extLst>
          </p:cNvPr>
          <p:cNvSpPr>
            <a:spLocks noGrp="1"/>
          </p:cNvSpPr>
          <p:nvPr>
            <p:ph idx="1"/>
          </p:nvPr>
        </p:nvSpPr>
        <p:spPr/>
        <p:txBody>
          <a:bodyPr/>
          <a:lstStyle/>
          <a:p>
            <a:r>
              <a:rPr lang="en-US" altLang="en-US"/>
              <a:t>When evaluating a proposed action, reverse roles</a:t>
            </a:r>
          </a:p>
          <a:p>
            <a:r>
              <a:rPr lang="en-US" altLang="en-US"/>
              <a:t>What would you think if that person did the same thing to you?</a:t>
            </a:r>
          </a:p>
          <a:p>
            <a:r>
              <a:rPr lang="en-US" altLang="en-US"/>
              <a:t>Negative reaction</a:t>
            </a:r>
            <a:r>
              <a:rPr lang="en-US" altLang="en-US">
                <a:sym typeface="Symbol" panose="05050102010706020507" pitchFamily="18" charset="2"/>
              </a:rPr>
              <a:t> </a:t>
            </a:r>
            <a:r>
              <a:rPr lang="en-US" altLang="en-US"/>
              <a:t>evidence that your will to do that action violates the Categorical Imperative</a:t>
            </a:r>
          </a:p>
        </p:txBody>
      </p:sp>
      <p:sp>
        <p:nvSpPr>
          <p:cNvPr id="44036" name="Slide Number Placeholder 3">
            <a:extLst>
              <a:ext uri="{FF2B5EF4-FFF2-40B4-BE49-F238E27FC236}">
                <a16:creationId xmlns:a16="http://schemas.microsoft.com/office/drawing/2014/main" id="{A51E32C4-BA61-49A7-A17F-47603752E0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Times" panose="02020603050405020304" pitchFamily="18" charset="0"/>
              <a:buChar char="•"/>
              <a:defRPr sz="3200">
                <a:solidFill>
                  <a:schemeClr val="tx1"/>
                </a:solidFill>
                <a:latin typeface="Arial" panose="020B0604020202020204" pitchFamily="34" charset="0"/>
                <a:ea typeface="ヒラギノ角ゴ Pro W3" pitchFamily="-48" charset="-128"/>
                <a:cs typeface="Arial" panose="020B0604020202020204" pitchFamily="34" charset="0"/>
              </a:defRPr>
            </a:lvl1pPr>
            <a:lvl2pPr marL="742950" indent="-285750">
              <a:spcBef>
                <a:spcPct val="20000"/>
              </a:spcBef>
              <a:buClr>
                <a:schemeClr val="bg2"/>
              </a:buClr>
              <a:buChar char="–"/>
              <a:defRPr sz="2800">
                <a:solidFill>
                  <a:schemeClr val="tx1"/>
                </a:solidFill>
                <a:latin typeface="Arial" panose="020B0604020202020204" pitchFamily="34" charset="0"/>
                <a:ea typeface="ヒラギノ角ゴ Pro W3" pitchFamily="-48" charset="-128"/>
                <a:cs typeface="Arial" panose="020B0604020202020204" pitchFamily="34" charset="0"/>
              </a:defRPr>
            </a:lvl2pPr>
            <a:lvl3pPr marL="1143000" indent="-228600">
              <a:spcBef>
                <a:spcPct val="20000"/>
              </a:spcBef>
              <a:buClr>
                <a:schemeClr val="bg2"/>
              </a:buClr>
              <a:buChar char="•"/>
              <a:defRPr sz="2400">
                <a:solidFill>
                  <a:schemeClr val="tx1"/>
                </a:solidFill>
                <a:latin typeface="Arial" panose="020B0604020202020204" pitchFamily="34" charset="0"/>
                <a:ea typeface="ヒラギノ角ゴ Pro W3" pitchFamily="-48" charset="-128"/>
                <a:cs typeface="Arial" panose="020B0604020202020204" pitchFamily="34" charset="0"/>
              </a:defRPr>
            </a:lvl3pPr>
            <a:lvl4pPr marL="16002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4pPr>
            <a:lvl5pPr marL="2057400" indent="-228600">
              <a:spcBef>
                <a:spcPct val="20000"/>
              </a:spcBef>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5pPr>
            <a:lvl6pPr marL="25146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6pPr>
            <a:lvl7pPr marL="29718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7pPr>
            <a:lvl8pPr marL="34290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8pPr>
            <a:lvl9pPr marL="3886200" indent="-228600" eaLnBrk="0" fontAlgn="base" hangingPunct="0">
              <a:spcBef>
                <a:spcPct val="20000"/>
              </a:spcBef>
              <a:spcAft>
                <a:spcPct val="0"/>
              </a:spcAft>
              <a:buClr>
                <a:schemeClr val="bg2"/>
              </a:buClr>
              <a:buChar char="»"/>
              <a:defRPr sz="2000">
                <a:solidFill>
                  <a:schemeClr val="tx1"/>
                </a:solidFill>
                <a:latin typeface="Arial" panose="020B0604020202020204" pitchFamily="34" charset="0"/>
                <a:ea typeface="ヒラギノ角ゴ Pro W3" pitchFamily="-48" charset="-128"/>
                <a:cs typeface="Arial" panose="020B0604020202020204" pitchFamily="34" charset="0"/>
              </a:defRPr>
            </a:lvl9pPr>
          </a:lstStyle>
          <a:p>
            <a:pPr>
              <a:spcBef>
                <a:spcPct val="0"/>
              </a:spcBef>
              <a:buClrTx/>
              <a:buFontTx/>
              <a:buNone/>
            </a:pPr>
            <a:r>
              <a:rPr lang="en-US" altLang="en-US" sz="1000"/>
              <a:t>2-37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3027</Words>
  <Application>Microsoft Office PowerPoint</Application>
  <PresentationFormat>Widescreen</PresentationFormat>
  <Paragraphs>440</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5 Usable Ethical Theories</vt:lpstr>
      <vt:lpstr>Ethics Test (Jan. 24)</vt:lpstr>
      <vt:lpstr>IT and Me assignment (Feb. 21st)</vt:lpstr>
      <vt:lpstr>2.6 Kantianism</vt:lpstr>
      <vt:lpstr>Critical Importance of Good Will</vt:lpstr>
      <vt:lpstr>Categorical Imperative (1st Formulation)</vt:lpstr>
      <vt:lpstr>Illustration of 1st Formulation</vt:lpstr>
      <vt:lpstr>Another Way to Reason It Out</vt:lpstr>
      <vt:lpstr>A Quick Check</vt:lpstr>
      <vt:lpstr>Categorical Imperative (2nd Formulation)</vt:lpstr>
      <vt:lpstr>Kant: Wrong to Use Another Person Solely as a Means to an End</vt:lpstr>
      <vt:lpstr>Plagiarism Scenario (p. 70)</vt:lpstr>
      <vt:lpstr>Kantian Evaluation (1st Formulation)</vt:lpstr>
      <vt:lpstr>Kantian Evaluation (2nd Formulation)</vt:lpstr>
      <vt:lpstr>Case for Kantianism</vt:lpstr>
      <vt:lpstr>Perfect and Imperfect Duties</vt:lpstr>
      <vt:lpstr>Case Against Kantianism</vt:lpstr>
      <vt:lpstr>2.7 Act Utilitarianism</vt:lpstr>
      <vt:lpstr>Principle of Utility</vt:lpstr>
      <vt:lpstr>Principle of Utility (Greatest Happiness Principle)</vt:lpstr>
      <vt:lpstr>Principle of Utility</vt:lpstr>
      <vt:lpstr>Act Utilitarianism</vt:lpstr>
      <vt:lpstr>Bentham: Weighing Pleasure/Pain</vt:lpstr>
      <vt:lpstr>Highway Routing Scenario</vt:lpstr>
      <vt:lpstr>Evaluation</vt:lpstr>
      <vt:lpstr>Case for Act Utilitarianism</vt:lpstr>
      <vt:lpstr>Case Against Act Utilitarianism</vt:lpstr>
      <vt:lpstr>2.8 Rule Utilitarianism</vt:lpstr>
      <vt:lpstr>Applying Principle of Utility to Rules</vt:lpstr>
      <vt:lpstr>Anti-Worm Scenario</vt:lpstr>
      <vt:lpstr>Evaluation using Rule Utilitarianism</vt:lpstr>
      <vt:lpstr>Case for Rule Utilitarianism</vt:lpstr>
      <vt:lpstr>Case Against Utilitarianism in General</vt:lpstr>
      <vt:lpstr>2.9 Social Contract Theory</vt:lpstr>
      <vt:lpstr>Basis of Social Contract Theory</vt:lpstr>
      <vt:lpstr>James Rachels’s Definition</vt:lpstr>
      <vt:lpstr>Kinds of Rights</vt:lpstr>
      <vt:lpstr>Correlation between Types of Rights</vt:lpstr>
      <vt:lpstr>John Rawls’s Principles of Justice</vt:lpstr>
      <vt:lpstr>Rawls’s First Principle of Justice</vt:lpstr>
      <vt:lpstr>Rawls’s Difference Principle</vt:lpstr>
      <vt:lpstr>DVD Rental Scenario (pp.85-6)</vt:lpstr>
      <vt:lpstr>Evaluation (Social Contract Theory)</vt:lpstr>
      <vt:lpstr>Case for Social Contract Theory</vt:lpstr>
      <vt:lpstr>Case Against Social Contract Theory</vt:lpstr>
      <vt:lpstr>2.10 Virtue Ethics</vt:lpstr>
      <vt:lpstr>Critique of Enlightenment Theories</vt:lpstr>
      <vt:lpstr>Virtues and Vices</vt:lpstr>
      <vt:lpstr>Aristotle: Happiness derives from living a life of virtue.</vt:lpstr>
      <vt:lpstr>Summary of Virtue Ethics</vt:lpstr>
      <vt:lpstr>Vices</vt:lpstr>
      <vt:lpstr>Aristotle’s Virtues and Vices (XS)</vt:lpstr>
      <vt:lpstr>Case for Virtue Ethics</vt:lpstr>
      <vt:lpstr>Case Against Virtue Ethics</vt:lpstr>
      <vt:lpstr>2.11 Comparing Workable Ethical  Theories</vt:lpstr>
      <vt:lpstr>Ethical Objectivism vs. Relativism</vt:lpstr>
      <vt:lpstr>Workable Ethical Theories</vt:lpstr>
      <vt:lpstr>Comparing Workable Ethical Theories</vt:lpstr>
      <vt:lpstr>2.12 Morality of Breaking the Law</vt:lpstr>
      <vt:lpstr>Social Contract Theory Perspective</vt:lpstr>
      <vt:lpstr>Social Contract: A Prima Facie Obligation to Obey the Law </vt:lpstr>
      <vt:lpstr>Kantian Perspective</vt:lpstr>
      <vt:lpstr>Rule Utilitarian Perspective</vt:lpstr>
      <vt:lpstr>Act Utilitarian Perspective</vt:lpstr>
      <vt:lpstr>Summary</vt:lpstr>
      <vt:lpstr>Insights Offered by Various Theories</vt:lpstr>
      <vt:lpstr>It’s Up to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Usable Ethical Theories</dc:title>
  <dc:creator>Xav S</dc:creator>
  <cp:lastModifiedBy>Xav S</cp:lastModifiedBy>
  <cp:revision>10</cp:revision>
  <dcterms:created xsi:type="dcterms:W3CDTF">2019-01-17T12:46:12Z</dcterms:created>
  <dcterms:modified xsi:type="dcterms:W3CDTF">2019-01-22T17:58:48Z</dcterms:modified>
</cp:coreProperties>
</file>