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76" r:id="rId4"/>
    <p:sldId id="356" r:id="rId5"/>
    <p:sldId id="349" r:id="rId6"/>
    <p:sldId id="348" r:id="rId7"/>
    <p:sldId id="278" r:id="rId8"/>
    <p:sldId id="316" r:id="rId9"/>
    <p:sldId id="279" r:id="rId10"/>
    <p:sldId id="313" r:id="rId11"/>
    <p:sldId id="334" r:id="rId12"/>
    <p:sldId id="338" r:id="rId13"/>
    <p:sldId id="339" r:id="rId14"/>
    <p:sldId id="340" r:id="rId15"/>
    <p:sldId id="341" r:id="rId16"/>
    <p:sldId id="350" r:id="rId17"/>
    <p:sldId id="342" r:id="rId18"/>
    <p:sldId id="317" r:id="rId19"/>
    <p:sldId id="285" r:id="rId20"/>
    <p:sldId id="352" r:id="rId21"/>
    <p:sldId id="353" r:id="rId22"/>
    <p:sldId id="335" r:id="rId23"/>
    <p:sldId id="319" r:id="rId24"/>
    <p:sldId id="291" r:id="rId25"/>
    <p:sldId id="292" r:id="rId26"/>
    <p:sldId id="293" r:id="rId27"/>
    <p:sldId id="287" r:id="rId28"/>
    <p:sldId id="294" r:id="rId29"/>
    <p:sldId id="295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20" r:id="rId38"/>
    <p:sldId id="296" r:id="rId39"/>
    <p:sldId id="297" r:id="rId40"/>
    <p:sldId id="298" r:id="rId41"/>
    <p:sldId id="321" r:id="rId42"/>
    <p:sldId id="299" r:id="rId43"/>
    <p:sldId id="322" r:id="rId44"/>
    <p:sldId id="300" r:id="rId45"/>
    <p:sldId id="301" r:id="rId46"/>
    <p:sldId id="302" r:id="rId47"/>
    <p:sldId id="325" r:id="rId48"/>
    <p:sldId id="326" r:id="rId49"/>
    <p:sldId id="303" r:id="rId50"/>
    <p:sldId id="336" r:id="rId51"/>
    <p:sldId id="304" r:id="rId52"/>
    <p:sldId id="305" r:id="rId53"/>
    <p:sldId id="306" r:id="rId54"/>
    <p:sldId id="329" r:id="rId55"/>
    <p:sldId id="364" r:id="rId56"/>
    <p:sldId id="330" r:id="rId57"/>
    <p:sldId id="308" r:id="rId58"/>
    <p:sldId id="365" r:id="rId59"/>
    <p:sldId id="355" r:id="rId60"/>
    <p:sldId id="309" r:id="rId61"/>
    <p:sldId id="31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8F64-0186-4791-9983-1D5BF4FCF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FFA4B-CCA4-45AC-9518-606FFEF5F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8967-C6C9-4370-9513-38D7AA91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5F0D-864F-4D8E-9501-E9F713CC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B13E-BAFC-40B0-993D-5C1C3283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1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3C8C-68EB-4E3E-BF91-CC377CF6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8BD3D-A665-4A73-9307-84826442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18E2-FC1F-4A28-B5C7-BC718885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BC4B-5942-4A16-8787-6FD2090E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0194-E80E-44AF-8DCC-4717DEF5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47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FBFE0-318E-4C60-812D-BE264B4A9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1F3C-6078-4649-A5EE-09AB1AEB5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C5A1-993A-4313-BBCA-1EB5382B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08AA-6039-4FD6-B8BA-ADFEB74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93EA-38BB-4CB1-BC38-A49EC5E1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86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G_Bar_Blue_USLetter_RGB">
            <a:extLst>
              <a:ext uri="{FF2B5EF4-FFF2-40B4-BE49-F238E27FC236}">
                <a16:creationId xmlns:a16="http://schemas.microsoft.com/office/drawing/2014/main" id="{7198E0CF-8CF3-4644-BB25-A34C9D445C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FBD5E-E582-47BD-B4BA-18F3327B20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27200" y="3048001"/>
            <a:ext cx="254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&lt;Insert 7/e cover image here&gt;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381000"/>
            <a:ext cx="99568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97D2-DBA2-42E5-8A2E-9471AB7D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405B-91D8-4479-970C-F88B25F7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240F-8201-4151-B645-BC910BE9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3B8C-0663-46C4-AFC3-ED8CB2EA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195A-5985-4CB6-9D5C-516699F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19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1521-82F2-45A4-A4FE-84F59751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EDEF-E30E-4024-AABD-A78E602B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C807-DCC9-43CC-8A93-3D83A93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75B1-D394-4C86-A441-C69734B1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26E2-F825-467E-BF48-B0310C1D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9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F231-B11C-43BE-B5E1-69E25D7B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A840-9E06-4162-9A4C-12C2D1E91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EAB9-086B-4390-BD29-70F73E3B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EFB0-261D-40E1-BF98-773C290F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C30CA-5320-40D6-ACDB-3DB057FD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C174F-AE26-4D45-99BB-E26BA924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2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556C-E53E-44A2-AD54-C1EEBD74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4521-5E97-45DF-9EE8-9C54CC915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065F9-2A21-47DA-8E27-736D730E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764B7-4F06-4B61-B577-F3D99AC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35C60-284C-4ACC-A68B-C89470426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E60-D581-40D9-B7BC-514B9EBC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072E-9937-4812-82B7-C683AADB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214D7-677A-4352-A5B2-1CC26EB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95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4249-C06A-43F2-A412-5D99A2E4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0CB06-E6C8-4D33-8B57-F4836A1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06373-CBE8-4CCA-B7FE-DB5B05D8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DBB31-5A63-4262-801F-AF929A73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9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F949F-8E20-4E57-B0C8-048CEA17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68A43-A75F-46E8-BB47-632825CC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2265-8CE0-484B-9995-221D4AE2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9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C13C-044C-4241-8456-7B649CD2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1CBE-8459-4434-8C50-821BB1F3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92E0A-4022-48ED-A804-4DEAC386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BADA-D050-49F3-9158-2813870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0DEE-CC05-4BCB-945F-3B325EF3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F93CA-820E-4BF3-AF16-E901B01D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05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11FD-99D9-4087-927E-ED2FF176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A5B88-3564-481E-AB41-DE1B6EDD9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8EE36-6075-4C70-BB6D-C56584659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DB6C6-320B-4A4A-A07B-E5E055E6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B8D1-9BF8-4643-9E1E-DC1DD1E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A5C29-62C6-436C-97A0-9BFDD692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34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35EDF-3DCB-4432-BD55-C22D263F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3BCFB-5C5B-4277-85B1-84B5AD1A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6852-915B-4562-A5A1-5320889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D13-3012-4A4C-B05D-0089351A3DCA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870F-7D02-45F9-AE5F-38425B7B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1FF0-E0B8-4A62-A07E-0DCA3E363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DE66-B393-4955-84C1-42DF70A8AE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2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bZhpf3sQxQ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4A57-3211-4EC7-B65F-1CFD77585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2FBB-15CB-405A-BAF1-46784618B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95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3AB277F8-C832-4E3E-910A-CBC654F51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3-9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5DD880A-4521-4DDE-8CB0-C2D15FEC2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for Socio-Technical Solutions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79EB7A3-250E-4055-A4ED-5BE7A0ED4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New technologies sometimes cause new social situations to emerge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Calculators </a:t>
            </a:r>
            <a:r>
              <a:rPr lang="en-US" altLang="en-US">
                <a:sym typeface="Symbol" panose="05050102010706020507" pitchFamily="18" charset="2"/>
              </a:rPr>
              <a:t> feminization of bookkeeping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Telephones </a:t>
            </a:r>
            <a:r>
              <a:rPr lang="en-US" altLang="en-US">
                <a:sym typeface="Symbol" panose="05050102010706020507" pitchFamily="18" charset="2"/>
              </a:rPr>
              <a:t> blurred work/home boundaries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Spam an example of this phenomenon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Email messages practically 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Profits increase with number of messages 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Strong motivation to send more messages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Internet design allows unfair, one-way communications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3C809B8-E2DF-4534-A689-36E9663B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Case Study: Ann the Acme Accountant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70F34E2-F40F-47E2-A66D-82574DD5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Ann: Accountant at Acme Corporation</a:t>
            </a:r>
          </a:p>
          <a:p>
            <a:r>
              <a:rPr lang="en-US" altLang="en-US"/>
              <a:t>She distributes paychecks to all 50 employees</a:t>
            </a:r>
          </a:p>
          <a:p>
            <a:r>
              <a:rPr lang="en-US" altLang="en-US"/>
              <a:t>Ann sends email advertising Girl Scout cookie sale</a:t>
            </a:r>
          </a:p>
          <a:p>
            <a:r>
              <a:rPr lang="en-US" altLang="en-US"/>
              <a:t>9 recipients order cookies; average 4 boxes each</a:t>
            </a:r>
          </a:p>
          <a:p>
            <a:r>
              <a:rPr lang="en-US" altLang="en-US"/>
              <a:t>Other 40 recipients unhappy to get email; half complain to a co-worker</a:t>
            </a:r>
          </a:p>
          <a:p>
            <a:r>
              <a:rPr lang="en-US" altLang="en-US"/>
              <a:t>Did Ann do anything wrong?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A97064D-E4B8-45AF-B8A1-7C61C3A5A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CB54EDC-5D29-4A9F-82F6-74DEED80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Kantian Analysis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1A5A83A-AC2D-4B9E-8DD7-A5389B51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We should always respect autonomy of others, treating them as ends in themselves and never only as the means to an end (2</a:t>
            </a:r>
            <a:r>
              <a:rPr lang="en-US" altLang="en-US" sz="2400" baseline="30000"/>
              <a:t>nd</a:t>
            </a:r>
            <a:r>
              <a:rPr lang="en-US" altLang="en-US" sz="2400"/>
              <a:t> formulation of Categorical Imperative)</a:t>
            </a:r>
          </a:p>
          <a:p>
            <a:r>
              <a:rPr lang="en-US" altLang="en-US" sz="2400"/>
              <a:t>Ann didn’t misrepresent what she was doing</a:t>
            </a:r>
          </a:p>
          <a:p>
            <a:r>
              <a:rPr lang="en-US" altLang="en-US" sz="2400"/>
              <a:t>She didn’t force anyone to read the entire email</a:t>
            </a:r>
          </a:p>
          <a:p>
            <a:r>
              <a:rPr lang="en-US" altLang="en-US" sz="2400"/>
              <a:t>Some who read her email chose to order cookies</a:t>
            </a:r>
          </a:p>
          <a:p>
            <a:r>
              <a:rPr lang="en-US" altLang="en-US" sz="2400"/>
              <a:t>Therefore, she didn’t “use” others, and her action was not strictly wrong</a:t>
            </a:r>
          </a:p>
          <a:p>
            <a:r>
              <a:rPr lang="en-US" altLang="en-US" sz="2400"/>
              <a:t>However, an “opt in” approach would have been better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8F1AB27-5EE1-4750-9A9D-842E8141E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DF98E55-9840-4932-BCBF-29085107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 Utilitarian Analysis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9AC02E4-19A5-499A-8FC2-00FDE099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Benefit to Girls Scouts = $108</a:t>
            </a:r>
          </a:p>
          <a:p>
            <a:pPr lvl="1"/>
            <a:r>
              <a:rPr lang="en-US" altLang="en-US" sz="2000"/>
              <a:t>$3 profit per box of cookies</a:t>
            </a:r>
          </a:p>
          <a:p>
            <a:pPr lvl="1"/>
            <a:r>
              <a:rPr lang="en-US" altLang="en-US" sz="2000"/>
              <a:t>36 boxes sold</a:t>
            </a:r>
          </a:p>
          <a:p>
            <a:r>
              <a:rPr lang="en-US" altLang="en-US" sz="2400"/>
              <a:t>Harm to company: time wasted</a:t>
            </a:r>
          </a:p>
          <a:p>
            <a:pPr lvl="1"/>
            <a:r>
              <a:rPr lang="en-US" altLang="en-US"/>
              <a:t>Orders taken during breaks</a:t>
            </a:r>
          </a:p>
          <a:p>
            <a:pPr lvl="1"/>
            <a:r>
              <a:rPr lang="en-US" altLang="en-US"/>
              <a:t>Lost productivity from complaining: $70</a:t>
            </a:r>
          </a:p>
          <a:p>
            <a:pPr lvl="2"/>
            <a:r>
              <a:rPr lang="en-US" altLang="en-US"/>
              <a:t>20 employees ×2 ×5 minutes/employee = 200 minutes</a:t>
            </a:r>
          </a:p>
          <a:p>
            <a:pPr lvl="2"/>
            <a:r>
              <a:rPr lang="en-US" altLang="en-US"/>
              <a:t>3.5 hours ×$20/hour = $70</a:t>
            </a:r>
          </a:p>
          <a:p>
            <a:r>
              <a:rPr lang="en-US" altLang="en-US" sz="2400"/>
              <a:t>Benefits exceed harms, so action good</a:t>
            </a:r>
          </a:p>
          <a:p>
            <a:r>
              <a:rPr lang="en-US" altLang="en-US" sz="2400"/>
              <a:t>Company may create policy against future fundraisers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602043EC-4EA4-463D-B618-B15E3E6A8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F189F6A-B759-422A-A7FE-F0C3F686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Utilitarian Analysis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0AD6DF9-B3EC-464C-84F6-2724B0C0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Q: What would be consequences of everyone in company used email to solicit donations?</a:t>
            </a:r>
          </a:p>
          <a:p>
            <a:r>
              <a:rPr lang="en-US" altLang="en-US"/>
              <a:t>A: Plenty of employee grumbling and lower morale</a:t>
            </a:r>
          </a:p>
          <a:p>
            <a:r>
              <a:rPr lang="en-US" altLang="en-US"/>
              <a:t>If all doing it, unlikely any one cause would do well</a:t>
            </a:r>
          </a:p>
          <a:p>
            <a:r>
              <a:rPr lang="en-US" altLang="en-US"/>
              <a:t>Harms greater than benefits, so Ann’s action was wrong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4938D82C-9641-4408-AE6A-1CBE03133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A240B56-C59E-40C8-BF56-BDDDFB99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Social Contract Theory Analysis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D59976B-9E85-4583-9917-4AF4B1B9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Acme Corporation has no prohibition against using its email system this way</a:t>
            </a:r>
          </a:p>
          <a:p>
            <a:r>
              <a:rPr lang="en-US" altLang="en-US"/>
              <a:t>Ann was exercising her right to express herself</a:t>
            </a:r>
          </a:p>
          <a:p>
            <a:r>
              <a:rPr lang="en-US" altLang="en-US"/>
              <a:t>Some people didn’t appreciate message, but she didn’t act like a spammer</a:t>
            </a:r>
          </a:p>
          <a:p>
            <a:pPr lvl="1"/>
            <a:r>
              <a:rPr lang="en-US" altLang="en-US"/>
              <a:t>She didn’t conceal her identity</a:t>
            </a:r>
          </a:p>
          <a:p>
            <a:pPr lvl="1"/>
            <a:r>
              <a:rPr lang="en-US" altLang="en-US"/>
              <a:t>She wasn’t selling a fraudulent product</a:t>
            </a:r>
          </a:p>
          <a:p>
            <a:r>
              <a:rPr lang="en-US" altLang="en-US"/>
              <a:t>Ann did nothing wrong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064CA1B-3DF0-4E7A-97B0-3F6770D90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97656D-B2B5-4564-9FD0-B36BE174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Virtue Ethics Analysis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977704E-12B6-457B-9F6F-748A2D83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As employee, relevant virtues: honesty, fairness, respect</a:t>
            </a:r>
          </a:p>
          <a:p>
            <a:r>
              <a:rPr lang="en-US" altLang="en-US" sz="2400"/>
              <a:t>Ann was honest: her email didn’t mislead anyone</a:t>
            </a:r>
          </a:p>
          <a:p>
            <a:r>
              <a:rPr lang="en-US" altLang="en-US" sz="2400"/>
              <a:t>However, she wasn’t fair or respectful, and she exercised poor judgment (as evidenced by larger amount of complaining by co-workers)</a:t>
            </a:r>
          </a:p>
          <a:p>
            <a:r>
              <a:rPr lang="en-US" altLang="en-US" sz="2400"/>
              <a:t>In her role as parent, she did all work herself and didn’t find a role for her daughter to play</a:t>
            </a:r>
          </a:p>
          <a:p>
            <a:r>
              <a:rPr lang="en-US" altLang="en-US" sz="2400"/>
              <a:t>Ann should have found a way for her daughter to help, and she should have found another way to advertise that respected her co-workers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744070B-305A-4BFE-A64E-DCEF6C192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C46CE1F-7BD6-4470-AB2B-C4E9836A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84BB1C9-1FA8-45F0-AF64-734E08BC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Analyses reached different conclusions, but Ann could have taken a less controversial course</a:t>
            </a:r>
          </a:p>
          <a:p>
            <a:r>
              <a:rPr lang="en-US" altLang="en-US"/>
              <a:t>She could have posted a sign-up sheet to identify those interested in cookie sale</a:t>
            </a:r>
          </a:p>
          <a:p>
            <a:r>
              <a:rPr lang="en-US" altLang="en-US"/>
              <a:t>That way, she would have sent email only to those interested, avoiding the problems of grumbling and lost productivity</a:t>
            </a:r>
          </a:p>
          <a:p>
            <a:r>
              <a:rPr lang="en-US" altLang="en-US"/>
              <a:t>She could have found a way to get her daughter more engaged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3EB8DF5-0BC2-41D4-89DF-14F0EEB1E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CDEA7D6-7CF9-4872-AB99-65E7DF70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en-US"/>
              <a:t>3.3 Internet Interactions</a:t>
            </a:r>
          </a:p>
        </p:txBody>
      </p:sp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ACA48047-B93C-4777-ADB4-E12E9A927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B86E8AF4-5C41-4C6E-A9F3-92EAC2A080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3-18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B1EE95B-F50D-4E96-B9A6-F9C1132C6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World Wide Web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55F5A7B-77A3-4699-BD7D-F606019ED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WWW : networked hypertext system</a:t>
            </a:r>
          </a:p>
          <a:p>
            <a:pPr eaLnBrk="1" hangingPunct="1"/>
            <a:r>
              <a:rPr lang="en-US" altLang="en-US"/>
              <a:t>Stimulated tremendous growth in popularity of Internet</a:t>
            </a:r>
          </a:p>
          <a:p>
            <a:pPr eaLnBrk="1" hangingPunct="1"/>
            <a:r>
              <a:rPr lang="en-US" altLang="en-US"/>
              <a:t>Two important attributes</a:t>
            </a:r>
          </a:p>
          <a:p>
            <a:pPr lvl="1" eaLnBrk="1" hangingPunct="1"/>
            <a:r>
              <a:rPr lang="en-US" altLang="en-US"/>
              <a:t>It is decentralized</a:t>
            </a:r>
          </a:p>
          <a:p>
            <a:pPr lvl="1" eaLnBrk="1" hangingPunct="1"/>
            <a:r>
              <a:rPr lang="en-US" altLang="en-US"/>
              <a:t>Every Web object has a unique address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3A6B2E-520F-4A78-9300-6FBA42118D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48400" y="2286000"/>
            <a:ext cx="32766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/>
              <a:t>Chapter 3:</a:t>
            </a:r>
            <a:br>
              <a:rPr lang="en-US" altLang="en-US"/>
            </a:br>
            <a:r>
              <a:rPr lang="en-US" altLang="en-US"/>
              <a:t>Networked</a:t>
            </a:r>
            <a:br>
              <a:rPr lang="en-US" altLang="en-US"/>
            </a:br>
            <a:r>
              <a:rPr lang="en-US" altLang="en-US"/>
              <a:t>Communications</a:t>
            </a:r>
          </a:p>
        </p:txBody>
      </p:sp>
      <p:pic>
        <p:nvPicPr>
          <p:cNvPr id="14339" name="Picture 1">
            <a:extLst>
              <a:ext uri="{FF2B5EF4-FFF2-40B4-BE49-F238E27FC236}">
                <a16:creationId xmlns:a16="http://schemas.microsoft.com/office/drawing/2014/main" id="{0A46CF78-09A3-434D-A211-6576C700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00100"/>
            <a:ext cx="3327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9C12855-1C5C-436B-8596-16592F0E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en-US"/>
              <a:t>3.4 Text Messaging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0A9E7991-DDC2-4E6E-98C6-70CD3D8C5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A418E89-1236-48AC-883A-7A0683E7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Transforming Lives in Developing Countries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38C9649-6E36-4784-BB93-6391A327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M-PESA in Kenya</a:t>
            </a:r>
          </a:p>
          <a:p>
            <a:pPr lvl="1"/>
            <a:r>
              <a:rPr lang="en-US" altLang="en-US"/>
              <a:t>Save money</a:t>
            </a:r>
          </a:p>
          <a:p>
            <a:pPr lvl="1"/>
            <a:r>
              <a:rPr lang="en-US" altLang="en-US"/>
              <a:t>Pay bills</a:t>
            </a:r>
          </a:p>
          <a:p>
            <a:pPr lvl="1"/>
            <a:r>
              <a:rPr lang="en-US" altLang="en-US"/>
              <a:t>Transfer funds</a:t>
            </a:r>
          </a:p>
          <a:p>
            <a:r>
              <a:rPr lang="en-US" altLang="en-US"/>
              <a:t>Communicate information about crop prices</a:t>
            </a:r>
          </a:p>
          <a:p>
            <a:r>
              <a:rPr lang="en-US" altLang="en-US"/>
              <a:t>Protect against counterfeit medicine</a:t>
            </a:r>
          </a:p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8B189121-CE09-4A3B-8738-B9C151F21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BCD317E-32F0-4894-AA86-AC6EDBF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Twitter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05E41D93-F593-4F2C-92A1-00E84B5A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Web-based social networking service</a:t>
            </a:r>
          </a:p>
          <a:p>
            <a:r>
              <a:rPr lang="en-US" altLang="en-US"/>
              <a:t>More than 200 million users</a:t>
            </a:r>
          </a:p>
          <a:p>
            <a:r>
              <a:rPr lang="en-US" altLang="en-US"/>
              <a:t>Blogging tool</a:t>
            </a:r>
          </a:p>
          <a:p>
            <a:r>
              <a:rPr lang="en-US" altLang="en-US"/>
              <a:t>Business promotion</a:t>
            </a:r>
          </a:p>
          <a:p>
            <a:r>
              <a:rPr lang="en-US" altLang="en-US"/>
              <a:t>Role in Arab Spring uprisings debated</a:t>
            </a:r>
          </a:p>
          <a:p>
            <a:pPr lvl="1"/>
            <a:r>
              <a:rPr lang="en-US" altLang="en-US"/>
              <a:t>(+) Social networks lead to politicization</a:t>
            </a:r>
          </a:p>
          <a:p>
            <a:pPr lvl="1"/>
            <a:r>
              <a:rPr lang="en-US" altLang="en-US"/>
              <a:t>(-) Ties in social networks too weak for high-risk activism</a:t>
            </a:r>
          </a:p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615C97B7-95A2-4E88-A7CF-6A6CA2A7B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58F53A1-F2E0-4947-BE7A-ADF98E27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en-US"/>
              <a:t>3.5 Censorship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9CFFDDD3-4AB0-410A-8B96-49F77EF91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0F818F75-9146-4673-81D2-56BB9430B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3-25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7713770-AD43-48B3-B8C4-ABA26A3FE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Forms of Direct Censorship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8119EFF-48AF-4F77-B37E-DBD23D6A3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Government monopolization</a:t>
            </a:r>
          </a:p>
          <a:p>
            <a:pPr eaLnBrk="1" hangingPunct="1"/>
            <a:r>
              <a:rPr lang="en-US" altLang="en-US"/>
              <a:t>Prepublication review</a:t>
            </a:r>
          </a:p>
          <a:p>
            <a:pPr eaLnBrk="1" hangingPunct="1"/>
            <a:r>
              <a:rPr lang="en-US" altLang="en-US"/>
              <a:t>Licensing and registration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83EB6561-CF6C-4AB2-AC79-87B975F00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3-26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8FD607E-A7CF-437A-BDA8-CFAA2B73A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Self-censorship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06A6784-98F0-4546-A94B-F1E6F5F49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Most common form of censorship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Group decides for itself not to publish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Reasons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Avoid subsequent persecution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Maintain good relations with government officials (sources of information)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Ratings systems created to advise potential audience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Movies, TVs, CDs, video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/>
              <a:t>Not</a:t>
            </a:r>
            <a:r>
              <a:rPr lang="en-US" altLang="en-US"/>
              <a:t> the Web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FC1E4FA5-F5F5-4D94-B434-13B98BE8C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3-27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3EC8C02-0DC1-4A6B-8A09-EB4E106E5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Challenges Posed by the Internet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D8E3EE3-D121-48AE-A5E8-5EE824C2A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Many-to-many communications</a:t>
            </a:r>
          </a:p>
          <a:p>
            <a:pPr eaLnBrk="1" hangingPunct="1"/>
            <a:r>
              <a:rPr lang="en-US" altLang="en-US"/>
              <a:t>Dynamic connections</a:t>
            </a:r>
          </a:p>
          <a:p>
            <a:pPr eaLnBrk="1" hangingPunct="1"/>
            <a:r>
              <a:rPr lang="en-US" altLang="en-US"/>
              <a:t>Huge numbers of Web sites</a:t>
            </a:r>
          </a:p>
          <a:p>
            <a:pPr eaLnBrk="1" hangingPunct="1"/>
            <a:r>
              <a:rPr lang="en-US" altLang="en-US"/>
              <a:t>Extends beyond national borders, laws</a:t>
            </a:r>
          </a:p>
          <a:p>
            <a:pPr eaLnBrk="1" hangingPunct="1"/>
            <a:r>
              <a:rPr lang="en-US" altLang="en-US"/>
              <a:t>Hard to distinguish between minors and adults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05EA6202-870B-499A-B8C0-4F2045611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3-28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AF22190-ACC2-4769-8F0D-99179C022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305800" cy="1219200"/>
          </a:xfrm>
        </p:spPr>
        <p:txBody>
          <a:bodyPr/>
          <a:lstStyle/>
          <a:p>
            <a:pPr eaLnBrk="1" hangingPunct="1"/>
            <a:r>
              <a:rPr lang="en-US" altLang="en-US" sz="2800"/>
              <a:t>Governmental Filtering and Surveillance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A8FA5D5-C542-44D6-841F-4813148FF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North Korea: Internet virtually inaccessible</a:t>
            </a:r>
          </a:p>
          <a:p>
            <a:pPr eaLnBrk="1" hangingPunct="1"/>
            <a:r>
              <a:rPr lang="en-US" altLang="en-US" sz="2400"/>
              <a:t>Saudi Arabia: centralized control center</a:t>
            </a:r>
          </a:p>
          <a:p>
            <a:pPr eaLnBrk="1" hangingPunct="1"/>
            <a:r>
              <a:rPr lang="en-US" altLang="en-US" sz="2400"/>
              <a:t>China</a:t>
            </a:r>
          </a:p>
          <a:p>
            <a:pPr lvl="1" eaLnBrk="1" hangingPunct="1"/>
            <a:r>
              <a:rPr lang="en-US" altLang="en-US" sz="2000"/>
              <a:t>Blocks Internet access at times of social unrest</a:t>
            </a:r>
          </a:p>
          <a:p>
            <a:pPr lvl="1" eaLnBrk="1" hangingPunct="1"/>
            <a:r>
              <a:rPr lang="en-US" altLang="en-US" sz="2000"/>
              <a:t>Has “one of most sophisticated filtering systems in the world”</a:t>
            </a:r>
          </a:p>
          <a:p>
            <a:pPr eaLnBrk="1" hangingPunct="1"/>
            <a:r>
              <a:rPr lang="en-US" altLang="en-US" sz="2400"/>
              <a:t>Germany: Forbids access to neo-Nazi sites</a:t>
            </a:r>
          </a:p>
          <a:p>
            <a:pPr eaLnBrk="1" hangingPunct="1"/>
            <a:r>
              <a:rPr lang="en-US" altLang="en-US" sz="2400"/>
              <a:t>United States: Repeated efforts to limit access of minors to pornography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EB46A9D7-3AF7-4319-A9A6-D37F75F9D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3-29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A942407-590F-467E-A391-8792AB69B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Ethical Perspectives on Censorship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F616926-7001-48B8-8BC3-ADB6E48D8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Kant opposed censorship</a:t>
            </a:r>
          </a:p>
          <a:p>
            <a:pPr lvl="1" eaLnBrk="1" hangingPunct="1"/>
            <a:r>
              <a:rPr lang="en-US" altLang="en-US"/>
              <a:t>Enlightenment thinker</a:t>
            </a:r>
          </a:p>
          <a:p>
            <a:pPr lvl="1" eaLnBrk="1" hangingPunct="1"/>
            <a:r>
              <a:rPr lang="en-US" altLang="en-US"/>
              <a:t>“Have courage to use your own reason”</a:t>
            </a:r>
          </a:p>
          <a:p>
            <a:pPr eaLnBrk="1" hangingPunct="1"/>
            <a:r>
              <a:rPr lang="en-US" altLang="en-US"/>
              <a:t>Mill opposed censorship</a:t>
            </a:r>
          </a:p>
          <a:p>
            <a:pPr lvl="1" eaLnBrk="1" hangingPunct="1"/>
            <a:r>
              <a:rPr lang="en-US" altLang="en-US"/>
              <a:t>No one is infallible</a:t>
            </a:r>
          </a:p>
          <a:p>
            <a:pPr lvl="1" eaLnBrk="1" hangingPunct="1"/>
            <a:r>
              <a:rPr lang="en-US" altLang="en-US"/>
              <a:t>Any opinion may contain a kernel of truth</a:t>
            </a:r>
          </a:p>
          <a:p>
            <a:pPr lvl="1" eaLnBrk="1" hangingPunct="1"/>
            <a:r>
              <a:rPr lang="en-US" altLang="en-US"/>
              <a:t>Truth revealed in class of ideas</a:t>
            </a:r>
          </a:p>
          <a:p>
            <a:pPr lvl="1" eaLnBrk="1" hangingPunct="1"/>
            <a:r>
              <a:rPr lang="en-US" altLang="en-US"/>
              <a:t>Ideas resulting from discourse are more influential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A9B988D7-2790-44E6-A72C-ECE577538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3-30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E4696E9-9A94-4DBA-B38B-E422AE85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Mill’s Principle of Harm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7F970EF6-AAF2-49F9-A56A-4D592C5B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676400"/>
            <a:ext cx="638668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“The only ground on which intervention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is justified is to prevent harm to others;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the individual’s own good is not 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sufficient condition.”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46B1AFFC-0098-42F1-8562-19A3530D5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08BDBCC-2BC8-4170-A0DB-BB854AAFB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Overview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E3A6BB6-2BAE-467B-BE4A-DBB560136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Spam</a:t>
            </a:r>
          </a:p>
          <a:p>
            <a:pPr eaLnBrk="1" hangingPunct="1"/>
            <a:r>
              <a:rPr lang="en-US" altLang="en-US"/>
              <a:t>Internet interactions</a:t>
            </a:r>
          </a:p>
          <a:p>
            <a:pPr eaLnBrk="1" hangingPunct="1"/>
            <a:r>
              <a:rPr lang="en-US" altLang="en-US"/>
              <a:t>Text messaging</a:t>
            </a:r>
          </a:p>
          <a:p>
            <a:pPr eaLnBrk="1" hangingPunct="1"/>
            <a:r>
              <a:rPr lang="en-US" altLang="en-US"/>
              <a:t>Censorship</a:t>
            </a:r>
          </a:p>
          <a:p>
            <a:pPr eaLnBrk="1" hangingPunct="1"/>
            <a:r>
              <a:rPr lang="en-US" altLang="en-US"/>
              <a:t>Freedom of expression</a:t>
            </a:r>
          </a:p>
          <a:p>
            <a:pPr eaLnBrk="1" hangingPunct="1"/>
            <a:r>
              <a:rPr lang="en-US" altLang="en-US"/>
              <a:t>Children and inappropriate content</a:t>
            </a:r>
          </a:p>
          <a:p>
            <a:pPr eaLnBrk="1" hangingPunct="1"/>
            <a:r>
              <a:rPr lang="en-US" altLang="en-US"/>
              <a:t>Breaking trust</a:t>
            </a:r>
          </a:p>
          <a:p>
            <a:pPr eaLnBrk="1" hangingPunct="1"/>
            <a:r>
              <a:rPr lang="en-US" altLang="en-US"/>
              <a:t>Internet addiction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58F53A1-F2E0-4947-BE7A-ADF98E27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en-US"/>
              <a:t>3.5 Censorship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9CFFDDD3-4AB0-410A-8B96-49F77EF91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0F818F75-9146-4673-81D2-56BB9430B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3-25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7713770-AD43-48B3-B8C4-ABA26A3FE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Forms of Direct Censorship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8119EFF-48AF-4F77-B37E-DBD23D6A3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Government monopolization</a:t>
            </a:r>
          </a:p>
          <a:p>
            <a:pPr eaLnBrk="1" hangingPunct="1"/>
            <a:r>
              <a:rPr lang="en-US" altLang="en-US"/>
              <a:t>Prepublication review</a:t>
            </a:r>
          </a:p>
          <a:p>
            <a:pPr eaLnBrk="1" hangingPunct="1"/>
            <a:r>
              <a:rPr lang="en-US" altLang="en-US"/>
              <a:t>Licensing and registration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83EB6561-CF6C-4AB2-AC79-87B975F00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3-26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8FD607E-A7CF-437A-BDA8-CFAA2B73A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Self-censorship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06A6784-98F0-4546-A94B-F1E6F5F49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Most common form of censorship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Group decides for itself not to publish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Reasons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Avoid subsequent persecution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Maintain good relations with government officials (sources of information)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Ratings systems created to advise potential audience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Movies, TVs, CDs, video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/>
              <a:t>Not</a:t>
            </a:r>
            <a:r>
              <a:rPr lang="en-US" altLang="en-US"/>
              <a:t> the Web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FC1E4FA5-F5F5-4D94-B434-13B98BE8C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3-27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3EC8C02-0DC1-4A6B-8A09-EB4E106E5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Challenges Posed by the Internet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D8E3EE3-D121-48AE-A5E8-5EE824C2A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Many-to-many communications</a:t>
            </a:r>
          </a:p>
          <a:p>
            <a:pPr eaLnBrk="1" hangingPunct="1"/>
            <a:r>
              <a:rPr lang="en-US" altLang="en-US"/>
              <a:t>Dynamic connections</a:t>
            </a:r>
          </a:p>
          <a:p>
            <a:pPr eaLnBrk="1" hangingPunct="1"/>
            <a:r>
              <a:rPr lang="en-US" altLang="en-US"/>
              <a:t>Huge numbers of Web sites</a:t>
            </a:r>
          </a:p>
          <a:p>
            <a:pPr eaLnBrk="1" hangingPunct="1"/>
            <a:r>
              <a:rPr lang="en-US" altLang="en-US"/>
              <a:t>Extends beyond national borders, laws</a:t>
            </a:r>
          </a:p>
          <a:p>
            <a:pPr eaLnBrk="1" hangingPunct="1"/>
            <a:r>
              <a:rPr lang="en-US" altLang="en-US"/>
              <a:t>Hard to distinguish between minors and adults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05EA6202-870B-499A-B8C0-4F2045611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3-28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AF22190-ACC2-4769-8F0D-99179C022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305800" cy="12192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Filtering and Surveillance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A8FA5D5-C542-44D6-841F-4813148FF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North Korea: Internet virtually inaccessible</a:t>
            </a:r>
          </a:p>
          <a:p>
            <a:pPr eaLnBrk="1" hangingPunct="1"/>
            <a:r>
              <a:rPr lang="en-US" altLang="en-US" sz="2400" dirty="0"/>
              <a:t>Saudi Arabia: centralized control center</a:t>
            </a:r>
          </a:p>
          <a:p>
            <a:pPr eaLnBrk="1" hangingPunct="1"/>
            <a:r>
              <a:rPr lang="en-US" altLang="en-US" sz="2400" dirty="0"/>
              <a:t>China</a:t>
            </a:r>
          </a:p>
          <a:p>
            <a:pPr lvl="1" eaLnBrk="1" hangingPunct="1"/>
            <a:r>
              <a:rPr lang="en-US" altLang="en-US" sz="2000" dirty="0"/>
              <a:t>Blocks Internet access at times of social unrest</a:t>
            </a:r>
          </a:p>
          <a:p>
            <a:pPr lvl="1" eaLnBrk="1" hangingPunct="1"/>
            <a:r>
              <a:rPr lang="en-US" altLang="en-US" sz="2000" dirty="0"/>
              <a:t>Has “one of most sophisticated filtering systems in the world”</a:t>
            </a:r>
          </a:p>
          <a:p>
            <a:pPr eaLnBrk="1" hangingPunct="1"/>
            <a:r>
              <a:rPr lang="en-US" altLang="en-US" sz="2400" dirty="0"/>
              <a:t>Germany: Forbids access to neo-Nazi sites</a:t>
            </a:r>
          </a:p>
          <a:p>
            <a:pPr eaLnBrk="1" hangingPunct="1"/>
            <a:r>
              <a:rPr lang="en-US" altLang="en-US" sz="2400" dirty="0"/>
              <a:t>United States: Repeated efforts to limit access of minors to pornography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EB46A9D7-3AF7-4319-A9A6-D37F75F9D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3-29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A942407-590F-467E-A391-8792AB69B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Ethical Perspectives on Censorship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F616926-7001-48B8-8BC3-ADB6E48D8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Kant opposed censorship</a:t>
            </a:r>
          </a:p>
          <a:p>
            <a:pPr lvl="1" eaLnBrk="1" hangingPunct="1"/>
            <a:r>
              <a:rPr lang="en-US" altLang="en-US" dirty="0"/>
              <a:t>Enlightenment thinker</a:t>
            </a:r>
          </a:p>
          <a:p>
            <a:pPr lvl="1" eaLnBrk="1" hangingPunct="1"/>
            <a:r>
              <a:rPr lang="en-US" altLang="en-US" dirty="0"/>
              <a:t>“Have courage to use your own reason”</a:t>
            </a:r>
          </a:p>
          <a:p>
            <a:pPr eaLnBrk="1" hangingPunct="1"/>
            <a:r>
              <a:rPr lang="en-US" altLang="en-US" dirty="0"/>
              <a:t>Mill opposed censorship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No one is infallible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Any opinion may contain a kernel of truth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Truth revealed in class of ideas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Ideas resulting from discourse are more influential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A9B988D7-2790-44E6-A72C-ECE577538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3-30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E4696E9-9A94-4DBA-B38B-E422AE85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Mill’s Principle of Harm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7F970EF6-AAF2-49F9-A56A-4D592C5B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676400"/>
            <a:ext cx="638668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“The only ground on which intervention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is justified is to prevent harm to others;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the individual’s own good is </a:t>
            </a:r>
            <a:r>
              <a:rPr lang="en-US" altLang="en-US" sz="2800" b="1" i="1" dirty="0"/>
              <a:t>not</a:t>
            </a:r>
            <a:r>
              <a:rPr lang="en-US" altLang="en-US" sz="2800" dirty="0"/>
              <a:t> 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sufficient condition.”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FA326BC-D762-4BC0-B1A7-AD68DFD0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en-US"/>
              <a:t>3.6 Freedom of Expression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3EFE90A5-A6B3-4907-8B60-043C09519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7E5BCEE0-8EC1-4399-8D5F-0DF4EC834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3-32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C0C0C47-A024-4A73-B96E-8FDAFD2D8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Freedom of Expression: History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2D1F1F0-A972-4BA5-AF46-8FA45B529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i="1"/>
              <a:t>De Scandalis Magnatum</a:t>
            </a:r>
            <a:r>
              <a:rPr lang="en-US" altLang="en-US"/>
              <a:t> (England, 1275)</a:t>
            </a:r>
          </a:p>
          <a:p>
            <a:pPr eaLnBrk="1" hangingPunct="1"/>
            <a:r>
              <a:rPr lang="en-US" altLang="en-US"/>
              <a:t>Court of Star Chamber</a:t>
            </a:r>
          </a:p>
          <a:p>
            <a:pPr eaLnBrk="1" hangingPunct="1"/>
            <a:r>
              <a:rPr lang="en-US" altLang="en-US"/>
              <a:t>18</a:t>
            </a:r>
            <a:r>
              <a:rPr lang="en-US" altLang="en-US" baseline="30000"/>
              <a:t>th</a:t>
            </a:r>
            <a:r>
              <a:rPr lang="en-US" altLang="en-US"/>
              <a:t> century</a:t>
            </a:r>
          </a:p>
          <a:p>
            <a:pPr lvl="1" eaLnBrk="1" hangingPunct="1"/>
            <a:r>
              <a:rPr lang="en-US" altLang="en-US"/>
              <a:t>No prior restraints on publication</a:t>
            </a:r>
          </a:p>
          <a:p>
            <a:pPr lvl="1" eaLnBrk="1" hangingPunct="1"/>
            <a:r>
              <a:rPr lang="en-US" altLang="en-US"/>
              <a:t>People could be punished for sedition or libel</a:t>
            </a:r>
          </a:p>
          <a:p>
            <a:pPr eaLnBrk="1" hangingPunct="1"/>
            <a:r>
              <a:rPr lang="en-US" altLang="en-US"/>
              <a:t>American states adopted bills of rights including freedom of expression</a:t>
            </a:r>
          </a:p>
          <a:p>
            <a:pPr eaLnBrk="1" hangingPunct="1"/>
            <a:r>
              <a:rPr lang="en-US" altLang="en-US"/>
              <a:t>Freedom of expression in 1</a:t>
            </a:r>
            <a:r>
              <a:rPr lang="en-US" altLang="en-US" baseline="30000"/>
              <a:t>st</a:t>
            </a:r>
            <a:r>
              <a:rPr lang="en-US" altLang="en-US"/>
              <a:t> amendment to U.S. Constitution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EE54A9CE-39E5-4C71-9E25-B27E87492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3-33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A9E2125-BE28-43E0-A99C-DA01ABA99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Amendment to U.S. Constitution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C817E69-C9DC-403C-883A-C5DBBD1CE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447801"/>
            <a:ext cx="748474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Congress shall make no law respecting an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establishment of religion, or prohibiting the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free exercise thereof (1); or abridging the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freedom of speech, or of the press (2); or the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right of the people peaceably to assemble (3),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and to petition the government for 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redress of grievances (4).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6AD5306-14BD-4578-A6B0-6D25CDDF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9F99F37-3EE1-4B61-81C9-23B5EB4C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Networked communications integral to our lives</a:t>
            </a:r>
          </a:p>
          <a:p>
            <a:pPr lvl="1"/>
            <a:r>
              <a:rPr lang="en-US" altLang="en-US"/>
              <a:t>Internet</a:t>
            </a:r>
          </a:p>
          <a:p>
            <a:pPr lvl="1"/>
            <a:r>
              <a:rPr lang="en-US" altLang="en-US"/>
              <a:t>Cellular networks</a:t>
            </a:r>
          </a:p>
          <a:p>
            <a:r>
              <a:rPr lang="en-US" altLang="en-US"/>
              <a:t>Variety of uses</a:t>
            </a:r>
          </a:p>
          <a:p>
            <a:pPr lvl="1"/>
            <a:r>
              <a:rPr lang="en-US" altLang="en-US"/>
              <a:t>Communicating</a:t>
            </a:r>
          </a:p>
          <a:p>
            <a:pPr lvl="1"/>
            <a:r>
              <a:rPr lang="en-US" altLang="en-US"/>
              <a:t>Information gathering</a:t>
            </a:r>
          </a:p>
          <a:p>
            <a:pPr lvl="1"/>
            <a:r>
              <a:rPr lang="en-US" altLang="en-US"/>
              <a:t>Shopping</a:t>
            </a:r>
          </a:p>
          <a:p>
            <a:pPr lvl="1"/>
            <a:r>
              <a:rPr lang="en-US" altLang="en-US"/>
              <a:t>Game-playing</a:t>
            </a:r>
          </a:p>
          <a:p>
            <a:pPr lvl="1"/>
            <a:r>
              <a:rPr lang="en-US" altLang="en-US"/>
              <a:t>Etc.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BFAA911-FCCA-42FA-A6F6-3E8E876D0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BEFCB14C-A1A0-4730-81B7-E8A26F367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3-34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ECCFCAD-8E12-4E0E-90A8-9A2261605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/>
              <a:t>Freedom of Expression</a:t>
            </a:r>
            <a:br>
              <a:rPr lang="en-US" altLang="en-US"/>
            </a:br>
            <a:r>
              <a:rPr lang="en-US" altLang="en-US"/>
              <a:t>Not an Absolute Right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9B1FEBE-87F9-40CC-B1DB-A2E0DAD15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209800"/>
            <a:ext cx="8305800" cy="3505200"/>
          </a:xfrm>
        </p:spPr>
        <p:txBody>
          <a:bodyPr/>
          <a:lstStyle/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Amendment covers political and nonpolitical speech</a:t>
            </a:r>
          </a:p>
          <a:p>
            <a:pPr eaLnBrk="1" hangingPunct="1"/>
            <a:r>
              <a:rPr lang="en-US" altLang="en-US"/>
              <a:t>Right to freedom of expression must be balanced against the public good</a:t>
            </a:r>
          </a:p>
          <a:p>
            <a:pPr eaLnBrk="1" hangingPunct="1"/>
            <a:r>
              <a:rPr lang="en-US" altLang="en-US"/>
              <a:t>Various restrictions on freedom of expression exist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CA185ED-4D58-4490-9440-5107A283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Jeremy Jaynes</a:t>
            </a:r>
          </a:p>
        </p:txBody>
      </p:sp>
      <p:sp>
        <p:nvSpPr>
          <p:cNvPr id="49155" name="Slide Number Placeholder 2">
            <a:extLst>
              <a:ext uri="{FF2B5EF4-FFF2-40B4-BE49-F238E27FC236}">
                <a16:creationId xmlns:a16="http://schemas.microsoft.com/office/drawing/2014/main" id="{A18E0C45-47FA-4EF4-BA64-4B57D03A7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6950" y="58499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3-35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6B0FA54-58CA-4D52-B299-A4CC1BC1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5943600"/>
            <a:ext cx="24622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AP Photo/Loudoun County Sheriff’s office</a:t>
            </a:r>
          </a:p>
        </p:txBody>
      </p:sp>
      <p:sp>
        <p:nvSpPr>
          <p:cNvPr id="49157" name="TextBox 1">
            <a:extLst>
              <a:ext uri="{FF2B5EF4-FFF2-40B4-BE49-F238E27FC236}">
                <a16:creationId xmlns:a16="http://schemas.microsoft.com/office/drawing/2014/main" id="{43459411-6CB1-48CE-9235-BDE1030A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3119438"/>
            <a:ext cx="525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&lt;Insert image from Figure 3.3 here&gt;</a:t>
            </a:r>
          </a:p>
        </p:txBody>
      </p:sp>
      <p:pic>
        <p:nvPicPr>
          <p:cNvPr id="49158" name="Picture 1">
            <a:extLst>
              <a:ext uri="{FF2B5EF4-FFF2-40B4-BE49-F238E27FC236}">
                <a16:creationId xmlns:a16="http://schemas.microsoft.com/office/drawing/2014/main" id="{3841C938-B6A5-4CE2-A465-F41672BC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1693748"/>
            <a:ext cx="5865503" cy="480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4A4ACBC6-B1A6-43E5-A136-C2E380715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3-36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BFD3E5F-5148-4663-B655-02EC2D866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FCC v. Pacifica Foundation et al.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3D7EE1E-48A1-428C-8464-6CA1BF313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George Carlin records “Filthy Words”</a:t>
            </a:r>
          </a:p>
          <a:p>
            <a:pPr lvl="1"/>
            <a:r>
              <a:rPr lang="en-US" altLang="en-US" dirty="0"/>
              <a:t>XS Contains language some may find offensive – </a:t>
            </a:r>
            <a:r>
              <a:rPr lang="en-US" altLang="en-US" dirty="0">
                <a:hlinkClick r:id="rId2"/>
              </a:rPr>
              <a:t>7 Words you can’t say on TV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WBAI in New York airs “Filthy Words” (1973)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FCC issues declaratory order to Pacifica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Pacifica sues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U.S. Supreme Court ruled FCC did not violate 1</a:t>
            </a:r>
            <a:r>
              <a:rPr lang="en-US" altLang="en-US" baseline="30000" dirty="0"/>
              <a:t>st</a:t>
            </a:r>
            <a:r>
              <a:rPr lang="en-US" altLang="en-US" dirty="0"/>
              <a:t> Amendment (5-4 decision)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Broadcast media “uniquely pervasive”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Broadcasting uniquely accessible to children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E45F801-D4C1-4FA4-9179-DBF0EA0F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en-US"/>
              <a:t>3.7 Children and Inappropriate 	Content</a:t>
            </a:r>
          </a:p>
        </p:txBody>
      </p:sp>
      <p:sp>
        <p:nvSpPr>
          <p:cNvPr id="58371" name="Slide Number Placeholder 2">
            <a:extLst>
              <a:ext uri="{FF2B5EF4-FFF2-40B4-BE49-F238E27FC236}">
                <a16:creationId xmlns:a16="http://schemas.microsoft.com/office/drawing/2014/main" id="{0C9EBAE0-BA2E-4EC4-AE2A-1134EF976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1706E0AC-2494-4891-BFBF-419842841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3-45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85A994F-338A-4D34-A33C-356469026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Filters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C254321-6B73-4356-97E7-40A6A5814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Web filter: Software that prevents display of certain Web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May be installed on an individual PC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ISP may provide service for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Maintain “black list” of objectionable 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Examine content for objectionable words/phrases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01222ED2-1882-47F0-93E1-B7A2FD604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3-46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18D7CEC-D1B7-4E72-9993-9B2B713D6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Child Internet Protection Act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CF926E5-D7FD-4675-8F9E-CF6C1D359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Libraries receiving federal networking funds must filter pages containing obscenity or child pornography</a:t>
            </a:r>
          </a:p>
          <a:p>
            <a:pPr eaLnBrk="1" hangingPunct="1"/>
            <a:r>
              <a:rPr lang="en-US" altLang="en-US"/>
              <a:t>U.S. Supreme Court ruled CIPA did not violate 1</a:t>
            </a:r>
            <a:r>
              <a:rPr lang="en-US" altLang="en-US" baseline="30000"/>
              <a:t>st</a:t>
            </a:r>
            <a:r>
              <a:rPr lang="en-US" altLang="en-US"/>
              <a:t> Amendment guarantees</a:t>
            </a:r>
            <a:br>
              <a:rPr lang="en-US" altLang="en-US"/>
            </a:br>
            <a:r>
              <a:rPr lang="en-US" altLang="en-US"/>
              <a:t>(6-3 decision in June 2003)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5DB543AB-67AB-46E9-A26C-68EC2000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3-47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CB48166-9C3C-4909-82FB-696A9B7C8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Ethical Evaluations of CIPA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9B41667-8C93-4F82-9A92-6815BB84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Kantian evaluation: CIPA is wrong</a:t>
            </a:r>
          </a:p>
          <a:p>
            <a:pPr eaLnBrk="1" hangingPunct="1"/>
            <a:r>
              <a:rPr lang="en-US" altLang="en-US"/>
              <a:t>Act utilitarian evaluation: depends on how benefits and harms are weighed</a:t>
            </a:r>
          </a:p>
          <a:p>
            <a:pPr eaLnBrk="1" hangingPunct="1"/>
            <a:r>
              <a:rPr lang="en-US" altLang="en-US"/>
              <a:t>Social contract theory: freedom of conscience should be given precedence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275710B-BC72-4C66-B699-6FC303A8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Sexting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9AC6AF7C-C82F-497A-BFFB-66EA8EF8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Definition: sexually suggestive text messages or emails with nude or nearly nude photographs</a:t>
            </a:r>
          </a:p>
          <a:p>
            <a:pPr eaLnBrk="1" hangingPunct="1"/>
            <a:r>
              <a:rPr lang="en-US" altLang="en-US"/>
              <a:t>In a 2009 survey, 9% of U.S. teenagers admitted to sending a sext, 17% admitted to receiving a sext</a:t>
            </a:r>
          </a:p>
          <a:p>
            <a:pPr eaLnBrk="1" hangingPunct="1"/>
            <a:r>
              <a:rPr lang="en-US" altLang="en-US"/>
              <a:t>Case of Jesse Logan</a:t>
            </a:r>
          </a:p>
          <a:p>
            <a:pPr eaLnBrk="1" hangingPunct="1"/>
            <a:r>
              <a:rPr lang="en-US" altLang="en-US"/>
              <a:t>Case of Ting-Yi Oei</a:t>
            </a:r>
          </a:p>
          <a:p>
            <a:pPr eaLnBrk="1" hangingPunct="1"/>
            <a:r>
              <a:rPr lang="en-US" altLang="en-US"/>
              <a:t>Case of Phillip Alpert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DC83445C-B783-46F6-B1AC-5CBC30AD3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3-48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5D16BE9C-FD2B-470C-BE05-FC9837BA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en-US"/>
              <a:t>3.8 Breaking Trust</a:t>
            </a:r>
          </a:p>
        </p:txBody>
      </p:sp>
      <p:sp>
        <p:nvSpPr>
          <p:cNvPr id="63491" name="Slide Number Placeholder 2">
            <a:extLst>
              <a:ext uri="{FF2B5EF4-FFF2-40B4-BE49-F238E27FC236}">
                <a16:creationId xmlns:a16="http://schemas.microsoft.com/office/drawing/2014/main" id="{86074967-B08C-47F9-8E7D-D61DA635F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3-49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FF5B472B-D9DD-4A2E-935A-FD0B5E4F6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3-50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C7764B9-3586-422B-A755-777AA23B2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Identity Theft (1/2)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02624F5-34C3-4A40-A3C8-3CF4DAF18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Identity theft: When a person uses another person’s electronic identity</a:t>
            </a:r>
          </a:p>
          <a:p>
            <a:pPr eaLnBrk="1" hangingPunct="1"/>
            <a:r>
              <a:rPr lang="en-US" altLang="en-US" sz="2400"/>
              <a:t>Leading form of identity theft is credit card fraud</a:t>
            </a:r>
          </a:p>
          <a:p>
            <a:pPr eaLnBrk="1" hangingPunct="1"/>
            <a:r>
              <a:rPr lang="en-US" altLang="en-US" sz="2400"/>
              <a:t>Financial institutions contribute to problem by making it easy to open new accounts</a:t>
            </a:r>
          </a:p>
          <a:p>
            <a:pPr eaLnBrk="1" hangingPunct="1"/>
            <a:r>
              <a:rPr lang="en-US" altLang="en-US" sz="2400"/>
              <a:t>In 2012 about 7% of adults in U.S. reported being victims</a:t>
            </a:r>
          </a:p>
          <a:p>
            <a:pPr eaLnBrk="1" hangingPunct="1"/>
            <a:r>
              <a:rPr lang="en-US" altLang="en-US" sz="2400"/>
              <a:t>50% of these victims reported losses exceeding $100</a:t>
            </a:r>
          </a:p>
          <a:p>
            <a:pPr eaLnBrk="1" hangingPunct="1"/>
            <a:r>
              <a:rPr lang="en-US" altLang="en-US" sz="2400"/>
              <a:t>Consumer’s liability for credit card losses limited to $50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46F134C-B810-4AF3-AB82-C1FC08D3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Far More People Have Access to Cell Phones than Electricity or Clean Water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304BE7C-E23F-4340-99AC-F6500D80A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3-4</a:t>
            </a:r>
          </a:p>
        </p:txBody>
      </p:sp>
      <p:pic>
        <p:nvPicPr>
          <p:cNvPr id="17412" name="Picture 5" descr="Pink tissue paper">
            <a:extLst>
              <a:ext uri="{FF2B5EF4-FFF2-40B4-BE49-F238E27FC236}">
                <a16:creationId xmlns:a16="http://schemas.microsoft.com/office/drawing/2014/main" id="{3F17B230-177E-4E4A-91E1-94837268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64150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1">
            <a:extLst>
              <a:ext uri="{FF2B5EF4-FFF2-40B4-BE49-F238E27FC236}">
                <a16:creationId xmlns:a16="http://schemas.microsoft.com/office/drawing/2014/main" id="{A2A6AB2F-DCCB-4D9F-8209-4AE6A2F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5641975"/>
            <a:ext cx="3511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Charles Sturge/Alamy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A170D721-E050-4AEA-BE1B-C634C514A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3-51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C430EA0-943F-43CC-9894-B631A8988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Identity Theft (2/2)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CF6EC91-E0C5-490B-BE7A-8AAFA495A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Nearly half of cases from lost credit card, checkbook, etc.</a:t>
            </a:r>
          </a:p>
          <a:p>
            <a:pPr eaLnBrk="1" hangingPunct="1"/>
            <a:r>
              <a:rPr lang="en-US" altLang="en-US" sz="2400"/>
              <a:t>College students 5 times more likely to be victims</a:t>
            </a:r>
          </a:p>
          <a:p>
            <a:pPr eaLnBrk="1" hangingPunct="1"/>
            <a:r>
              <a:rPr lang="en-US" altLang="en-US" sz="2400"/>
              <a:t>In 19% of cases, credit card number stolen at time of making purchase (skimmers)</a:t>
            </a:r>
          </a:p>
          <a:p>
            <a:pPr eaLnBrk="1" hangingPunct="1"/>
            <a:r>
              <a:rPr lang="en-US" altLang="en-US" sz="2400"/>
              <a:t>About 1 million cases of identity theft annually in United States from online activities</a:t>
            </a:r>
          </a:p>
          <a:p>
            <a:pPr eaLnBrk="1" hangingPunct="1"/>
            <a:r>
              <a:rPr lang="en-US" altLang="en-US" sz="2400"/>
              <a:t>Phishing: Use of email to attempt to deceive people into revealing personal information</a:t>
            </a:r>
          </a:p>
          <a:p>
            <a:pPr eaLnBrk="1" hangingPunct="1"/>
            <a:r>
              <a:rPr lang="en-US" altLang="en-US" sz="2400"/>
              <a:t>Identity theft a federal crime, but only 1 in 700 cases results in an arrest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73B495D1-187F-43C8-9EF0-87F5D509B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3-53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8E62F60-ACF7-44F7-8B7A-1E13C6B19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Online Predators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25FCE8F-56F7-4C3C-A5AD-1A561D238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Instant messaging: software supporting real-time “chat” over the Internet</a:t>
            </a:r>
          </a:p>
          <a:p>
            <a:pPr eaLnBrk="1" hangingPunct="1"/>
            <a:r>
              <a:rPr lang="en-US" altLang="en-US"/>
              <a:t>Kik Messenger, Whisper: popular apps</a:t>
            </a:r>
          </a:p>
          <a:p>
            <a:pPr eaLnBrk="1" hangingPunct="1"/>
            <a:r>
              <a:rPr lang="en-US" altLang="en-US"/>
              <a:t>Child predators use apps to find victims</a:t>
            </a:r>
          </a:p>
          <a:p>
            <a:pPr eaLnBrk="1" hangingPunct="1"/>
            <a:r>
              <a:rPr lang="en-US" altLang="en-US"/>
              <a:t>Police run sting operations</a:t>
            </a:r>
          </a:p>
          <a:p>
            <a:pPr lvl="1" eaLnBrk="1" hangingPunct="1"/>
            <a:r>
              <a:rPr lang="en-US" altLang="en-US"/>
              <a:t>Sometimes result in dozens of arrests</a:t>
            </a:r>
          </a:p>
          <a:p>
            <a:pPr lvl="1" eaLnBrk="1" hangingPunct="1"/>
            <a:r>
              <a:rPr lang="en-US" altLang="en-US"/>
              <a:t>Allegation: Extreme methods to maintain arrest rates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ED837564-D3D5-45A0-BB9E-1CB0D3C91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3-54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7492898-47D9-4B6F-99F1-4AAC0E680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Ethical Evaluations of “Stings” (Thursday) 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3A43066-8733-4463-8CAE-42AF126A2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Utilitarian evaluation</a:t>
            </a:r>
          </a:p>
          <a:p>
            <a:pPr eaLnBrk="1" hangingPunct="1"/>
            <a:r>
              <a:rPr lang="en-US" altLang="en-US" dirty="0"/>
              <a:t>Kantian evaluation</a:t>
            </a:r>
          </a:p>
          <a:p>
            <a:pPr eaLnBrk="1" hangingPunct="1"/>
            <a:r>
              <a:rPr lang="en-US" altLang="en-US" dirty="0"/>
              <a:t>Social contract theory evaluation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66A4B0C1-2154-4AEE-AEE3-EA809B2A9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3-55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0451E03-F2BC-41D0-B8A7-201B4B58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False Information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AC4EB20-B3CE-477F-9D32-D348B6B8B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of Web-based information varies widely</a:t>
            </a:r>
          </a:p>
          <a:p>
            <a:pPr eaLnBrk="1" hangingPunct="1"/>
            <a:r>
              <a:rPr lang="en-US" altLang="en-US"/>
              <a:t>Other media also have information of varying quality</a:t>
            </a:r>
          </a:p>
          <a:p>
            <a:pPr lvl="1" eaLnBrk="1" hangingPunct="1"/>
            <a:r>
              <a:rPr lang="en-US" altLang="en-US" i="1"/>
              <a:t>The New York Times</a:t>
            </a:r>
            <a:r>
              <a:rPr lang="en-US" altLang="en-US"/>
              <a:t> v. </a:t>
            </a:r>
            <a:r>
              <a:rPr lang="en-US" altLang="en-US" i="1"/>
              <a:t>The National Enquirer</a:t>
            </a:r>
          </a:p>
          <a:p>
            <a:pPr lvl="1" eaLnBrk="1" hangingPunct="1"/>
            <a:r>
              <a:rPr lang="en-US" altLang="en-US" i="1"/>
              <a:t>60 Minutes</a:t>
            </a:r>
            <a:r>
              <a:rPr lang="en-US" altLang="en-US"/>
              <a:t> v. </a:t>
            </a:r>
            <a:r>
              <a:rPr lang="en-US" altLang="en-US" i="1"/>
              <a:t>Conspiracy Theory</a:t>
            </a:r>
          </a:p>
          <a:p>
            <a:pPr eaLnBrk="1" hangingPunct="1"/>
            <a:r>
              <a:rPr lang="en-US" altLang="en-US"/>
              <a:t>Google attempts to reward quality</a:t>
            </a:r>
          </a:p>
          <a:p>
            <a:pPr lvl="1" eaLnBrk="1" hangingPunct="1"/>
            <a:r>
              <a:rPr lang="en-US" altLang="en-US"/>
              <a:t>Ranking uses “voting” algorithm</a:t>
            </a:r>
          </a:p>
          <a:p>
            <a:pPr lvl="1" eaLnBrk="1" hangingPunct="1"/>
            <a:r>
              <a:rPr lang="en-US" altLang="en-US"/>
              <a:t>If many links point to a page, Google search engine ranks that page higher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F364F2CD-A0B4-4D63-A304-D274AADE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Cyberbullying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1A822D3B-F8F3-4AE9-91DA-2D98776A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764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/>
              <a:t>Cyberbullying: Use of the Internet or phone system to inflict psychological harm</a:t>
            </a:r>
          </a:p>
          <a:p>
            <a:pPr eaLnBrk="1" hangingPunct="1"/>
            <a:r>
              <a:rPr lang="en-US" altLang="en-US"/>
              <a:t>In a 2009 survey, 10% admitted to cyberbullying, and 19% said they had been cyberbullied</a:t>
            </a:r>
          </a:p>
          <a:p>
            <a:pPr eaLnBrk="1" hangingPunct="1"/>
            <a:r>
              <a:rPr lang="en-US" altLang="en-US"/>
              <a:t>Case of Ghyslain Raza</a:t>
            </a:r>
          </a:p>
          <a:p>
            <a:pPr eaLnBrk="1" hangingPunct="1"/>
            <a:r>
              <a:rPr lang="en-US" altLang="en-US"/>
              <a:t>Case of Megan Meier</a:t>
            </a:r>
          </a:p>
          <a:p>
            <a:pPr eaLnBrk="1" hangingPunct="1"/>
            <a:r>
              <a:rPr lang="en-US" altLang="en-US"/>
              <a:t>Megan Meier Cyberbullying Prevention Act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3E719181-6090-42CD-ABAB-6FB910CBA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80E526FD-5058-45B3-BC68-99C27AE5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Revenge Porn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30039680-72BA-465B-8C07-9837FD77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Special case of cyberbullying</a:t>
            </a:r>
          </a:p>
          <a:p>
            <a:r>
              <a:rPr lang="en-US" altLang="en-US"/>
              <a:t>Posting pornographic image with malicious intent without consent of participant(s)</a:t>
            </a:r>
          </a:p>
          <a:p>
            <a:r>
              <a:rPr lang="en-US" altLang="en-US"/>
              <a:t>Case of Web site </a:t>
            </a:r>
            <a:r>
              <a:rPr lang="en-US" altLang="en-US" i="1"/>
              <a:t>Is Anyone Up?</a:t>
            </a:r>
          </a:p>
          <a:p>
            <a:r>
              <a:rPr lang="en-US" altLang="en-US"/>
              <a:t>Criminalized in Germany, Israel, UK, and about half of U.S. states</a:t>
            </a:r>
          </a:p>
          <a:p>
            <a:r>
              <a:rPr lang="en-US" altLang="en-US"/>
              <a:t>Reddit, Twitter, Google have taken action to protect victims</a:t>
            </a: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692C34E4-386A-4884-94EC-A437B410C0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AC64C201-11AE-44BA-804F-2EA98B42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en-US"/>
              <a:t>3.9 Internet Addiction</a:t>
            </a:r>
          </a:p>
        </p:txBody>
      </p:sp>
      <p:sp>
        <p:nvSpPr>
          <p:cNvPr id="72707" name="Slide Number Placeholder 2">
            <a:extLst>
              <a:ext uri="{FF2B5EF4-FFF2-40B4-BE49-F238E27FC236}">
                <a16:creationId xmlns:a16="http://schemas.microsoft.com/office/drawing/2014/main" id="{67EA1614-CCAC-4B5E-B20F-DD0640D60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765FFC8A-ADAA-42B9-A64E-204B838A4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3-59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D3C6E80-AE17-4CB2-999C-25654CF07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Internet Addiction Real? (1/2)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DCC1584-ECE0-4ABC-A65F-38861A32C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Davidson: Electronic devices co-opt same brain systems indicated in addiction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Block: Three variants of Internet addiction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Excessive gaming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Sexual preoccupations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E-mail/text messaging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Block: Four characteristics of Internet addiction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Excessive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Withdrawal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Tolerance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Negative repurcussions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F7DBA96F-D79F-435F-BFFE-DBF65C146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3-60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5F6004F-3362-4A25-BA1E-AAF1C0E15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Internet Addiction Real? (2/2)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FC37B98-9D6F-49DD-B594-84E215263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American Psychiatric Association: insufficient data to list as a mental disorder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South Korea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Average high school student spends 23 hours/week gaming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Law prohibits children from gaming between midnight and 6 a.m.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China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Software discourages children from playing more than 3 hours/day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1805EE9F-E407-46C9-9EA1-26022DC5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South Koreans in a PC Bang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C75C852F-B98B-4363-9656-955262865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3-61</a:t>
            </a:r>
          </a:p>
        </p:txBody>
      </p:sp>
      <p:pic>
        <p:nvPicPr>
          <p:cNvPr id="75780" name="Picture 5" descr="Pink tissue paper">
            <a:extLst>
              <a:ext uri="{FF2B5EF4-FFF2-40B4-BE49-F238E27FC236}">
                <a16:creationId xmlns:a16="http://schemas.microsoft.com/office/drawing/2014/main" id="{C998BFC2-D302-457E-9A47-E1378ADCF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771650"/>
            <a:ext cx="3810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AE402E9-6223-4C8A-8192-A34738D07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3-5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6343A0E-5AD9-42C8-9BE2-0A47DEABE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en-US"/>
              <a:t>3.2 Spam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044319EC-71DC-49B1-923F-3EA99A6153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3-62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F18D3C8-C652-4D75-842C-156B00779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Contributing Factors to Addiction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31A449D-E768-4F02-825A-87F3A4F37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Social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Peer groups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Situational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Lack of social support and intimacy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Limited opportunities for productive activity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Individual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Tendency to pursue activities to excess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Lack of achievement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Fear of failure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92E36113-E833-4764-9360-0B0E65F58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3-63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97A6FCC-2846-4DBE-B59E-95A090D33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Ethical Evaluation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1BAB2FA-F4CC-42BA-84DE-FA0D88DDE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Enlightenment view</a:t>
            </a:r>
          </a:p>
          <a:p>
            <a:pPr lvl="1" eaLnBrk="1" hangingPunct="1"/>
            <a:r>
              <a:rPr lang="en-US" altLang="en-US"/>
              <a:t>Individuals can and should govern their lives</a:t>
            </a:r>
          </a:p>
          <a:p>
            <a:pPr lvl="1" eaLnBrk="1" hangingPunct="1"/>
            <a:r>
              <a:rPr lang="en-US" altLang="en-US"/>
              <a:t>People are responsible for their choices</a:t>
            </a:r>
          </a:p>
          <a:p>
            <a:pPr eaLnBrk="1" hangingPunct="1"/>
            <a:r>
              <a:rPr lang="en-US" altLang="en-US"/>
              <a:t>Jeffrey Reiman’s view</a:t>
            </a:r>
          </a:p>
          <a:p>
            <a:pPr lvl="1" eaLnBrk="1" hangingPunct="1"/>
            <a:r>
              <a:rPr lang="en-US" altLang="en-US"/>
              <a:t>Addict’s behavior makes sense if addict has no hope for a better future</a:t>
            </a:r>
          </a:p>
          <a:p>
            <a:pPr lvl="1" eaLnBrk="1" hangingPunct="1"/>
            <a:r>
              <a:rPr lang="en-US" altLang="en-US"/>
              <a:t>Society bears responsibility for putting people in hopeless situations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9012EAC3-9E8F-4C02-914E-20463F5D4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3-6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BC76F4-35BE-4947-A39A-9118EB696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Spam Epidemic (1/3)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D3899C1-42DB-4015-89BC-EA25698A7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Spam: Unsolicited, bulk email</a:t>
            </a:r>
          </a:p>
          <a:p>
            <a:pPr eaLnBrk="1" hangingPunct="1"/>
            <a:r>
              <a:rPr lang="en-US" altLang="en-US"/>
              <a:t>Spam is profitable</a:t>
            </a:r>
          </a:p>
          <a:p>
            <a:pPr lvl="1" eaLnBrk="1" hangingPunct="1"/>
            <a:r>
              <a:rPr lang="en-US" altLang="en-US"/>
              <a:t>$10 to send an ad to a million email addresses</a:t>
            </a:r>
          </a:p>
          <a:p>
            <a:pPr lvl="1" eaLnBrk="1" hangingPunct="1"/>
            <a:r>
              <a:rPr lang="en-US" altLang="en-US"/>
              <a:t>More than 30,000 times cheaper than “junk mail”</a:t>
            </a:r>
          </a:p>
          <a:p>
            <a:pPr eaLnBrk="1" hangingPunct="1"/>
            <a:r>
              <a:rPr lang="en-US" altLang="en-US"/>
              <a:t>Amount of email that is spam has ballooned</a:t>
            </a:r>
          </a:p>
          <a:p>
            <a:pPr lvl="1" eaLnBrk="1" hangingPunct="1"/>
            <a:r>
              <a:rPr lang="en-US" altLang="en-US"/>
              <a:t>8% in 2001</a:t>
            </a:r>
          </a:p>
          <a:p>
            <a:pPr lvl="1" eaLnBrk="1" hangingPunct="1"/>
            <a:r>
              <a:rPr lang="en-US" altLang="en-US"/>
              <a:t>90% in 2009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D10C74E-C15D-4222-B3B4-E355B01D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Spam Epidemic (2/3)</a:t>
            </a:r>
          </a:p>
        </p:txBody>
      </p:sp>
      <p:sp>
        <p:nvSpPr>
          <p:cNvPr id="20483" name="Slide Number Placeholder 2">
            <a:extLst>
              <a:ext uri="{FF2B5EF4-FFF2-40B4-BE49-F238E27FC236}">
                <a16:creationId xmlns:a16="http://schemas.microsoft.com/office/drawing/2014/main" id="{E48F40FE-BFDA-464F-8588-9550AFD4C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3-7</a:t>
            </a:r>
          </a:p>
        </p:txBody>
      </p:sp>
      <p:pic>
        <p:nvPicPr>
          <p:cNvPr id="20484" name="Picture 6" descr="qui03f02">
            <a:extLst>
              <a:ext uri="{FF2B5EF4-FFF2-40B4-BE49-F238E27FC236}">
                <a16:creationId xmlns:a16="http://schemas.microsoft.com/office/drawing/2014/main" id="{12F79EAD-EEE9-490F-8922-259DCA73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57912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388C87AE-CCA3-47FA-8FC1-64F027223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3-8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403FEDA-6DA6-4516-8520-ACD2DFD16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Spam Epidemic (3/3)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EF242ED-AC4C-4A6C-B403-A497E91D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firms get email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Web sites, chat-room conversations, newsgroups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Computer viruses harvest addresses from PC address 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Dictionary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Contests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Most spam sent out by bot herders who control huge networks of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Spam filters block most spam before it reaches users’ inboxes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2276</Words>
  <Application>Microsoft Office PowerPoint</Application>
  <PresentationFormat>Widescreen</PresentationFormat>
  <Paragraphs>402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Chapter 3: Networked Communications</vt:lpstr>
      <vt:lpstr>Chapter Overview</vt:lpstr>
      <vt:lpstr>Introduction</vt:lpstr>
      <vt:lpstr>Far More People Have Access to Cell Phones than Electricity or Clean Water</vt:lpstr>
      <vt:lpstr>3.2 Spam</vt:lpstr>
      <vt:lpstr>The Spam Epidemic (1/3)</vt:lpstr>
      <vt:lpstr>The Spam Epidemic (2/3)</vt:lpstr>
      <vt:lpstr>The Spam Epidemic (3/3)</vt:lpstr>
      <vt:lpstr>Need for Socio-Technical Solutions</vt:lpstr>
      <vt:lpstr>Case Study: Ann the Acme Accountant</vt:lpstr>
      <vt:lpstr>Kantian Analysis</vt:lpstr>
      <vt:lpstr>Act Utilitarian Analysis</vt:lpstr>
      <vt:lpstr>Rule Utilitarian Analysis</vt:lpstr>
      <vt:lpstr>Social Contract Theory Analysis</vt:lpstr>
      <vt:lpstr>Virtue Ethics Analysis</vt:lpstr>
      <vt:lpstr>Summary</vt:lpstr>
      <vt:lpstr>3.3 Internet Interactions</vt:lpstr>
      <vt:lpstr>The World Wide Web</vt:lpstr>
      <vt:lpstr>3.4 Text Messaging</vt:lpstr>
      <vt:lpstr>Transforming Lives in Developing Countries</vt:lpstr>
      <vt:lpstr>Twitter</vt:lpstr>
      <vt:lpstr>3.5 Censorship</vt:lpstr>
      <vt:lpstr>Forms of Direct Censorship</vt:lpstr>
      <vt:lpstr>Self-censorship</vt:lpstr>
      <vt:lpstr>Challenges Posed by the Internet</vt:lpstr>
      <vt:lpstr>Governmental Filtering and Surveillance</vt:lpstr>
      <vt:lpstr>Ethical Perspectives on Censorship</vt:lpstr>
      <vt:lpstr>Mill’s Principle of Harm</vt:lpstr>
      <vt:lpstr>3.5 Censorship</vt:lpstr>
      <vt:lpstr>Forms of Direct Censorship</vt:lpstr>
      <vt:lpstr>Self-censorship</vt:lpstr>
      <vt:lpstr>Challenges Posed by the Internet</vt:lpstr>
      <vt:lpstr>Governmental Filtering and Surveillance</vt:lpstr>
      <vt:lpstr>Ethical Perspectives on Censorship</vt:lpstr>
      <vt:lpstr>Mill’s Principle of Harm</vt:lpstr>
      <vt:lpstr>3.6 Freedom of Expression</vt:lpstr>
      <vt:lpstr>Freedom of Expression: History</vt:lpstr>
      <vt:lpstr>1st Amendment to U.S. Constitution</vt:lpstr>
      <vt:lpstr>Freedom of Expression Not an Absolute Right</vt:lpstr>
      <vt:lpstr>Jeremy Jaynes</vt:lpstr>
      <vt:lpstr>FCC v. Pacifica Foundation et al.</vt:lpstr>
      <vt:lpstr>3.7 Children and Inappropriate  Content</vt:lpstr>
      <vt:lpstr>Web Filters</vt:lpstr>
      <vt:lpstr>Child Internet Protection Act</vt:lpstr>
      <vt:lpstr>Ethical Evaluations of CIPA</vt:lpstr>
      <vt:lpstr>Sexting</vt:lpstr>
      <vt:lpstr>3.8 Breaking Trust</vt:lpstr>
      <vt:lpstr>Identity Theft (1/2)</vt:lpstr>
      <vt:lpstr>Identity Theft (2/2)</vt:lpstr>
      <vt:lpstr>Online Predators</vt:lpstr>
      <vt:lpstr>Ethical Evaluations of “Stings” (Thursday) </vt:lpstr>
      <vt:lpstr>False Information</vt:lpstr>
      <vt:lpstr>Cyberbullying</vt:lpstr>
      <vt:lpstr>Revenge Porn</vt:lpstr>
      <vt:lpstr>3.9 Internet Addiction</vt:lpstr>
      <vt:lpstr>Is Internet Addiction Real? (1/2)</vt:lpstr>
      <vt:lpstr>Is Internet Addiction Real? (2/2)</vt:lpstr>
      <vt:lpstr>South Koreans in a PC Bang</vt:lpstr>
      <vt:lpstr>Contributing Factors to Addiction</vt:lpstr>
      <vt:lpstr>Ethical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 S</dc:creator>
  <cp:lastModifiedBy>Xav S</cp:lastModifiedBy>
  <cp:revision>6</cp:revision>
  <dcterms:created xsi:type="dcterms:W3CDTF">2019-01-29T14:08:59Z</dcterms:created>
  <dcterms:modified xsi:type="dcterms:W3CDTF">2019-01-29T15:04:31Z</dcterms:modified>
</cp:coreProperties>
</file>