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61" r:id="rId5"/>
    <p:sldId id="262" r:id="rId6"/>
    <p:sldId id="257" r:id="rId7"/>
    <p:sldId id="276" r:id="rId8"/>
    <p:sldId id="271" r:id="rId9"/>
    <p:sldId id="275" r:id="rId10"/>
    <p:sldId id="273" r:id="rId11"/>
    <p:sldId id="272" r:id="rId12"/>
    <p:sldId id="274" r:id="rId13"/>
    <p:sldId id="277" r:id="rId14"/>
    <p:sldId id="278" r:id="rId15"/>
    <p:sldId id="281" r:id="rId16"/>
    <p:sldId id="280" r:id="rId17"/>
    <p:sldId id="282" r:id="rId18"/>
    <p:sldId id="259" r:id="rId19"/>
    <p:sldId id="268" r:id="rId20"/>
    <p:sldId id="270" r:id="rId21"/>
    <p:sldId id="269" r:id="rId22"/>
    <p:sldId id="283" r:id="rId23"/>
    <p:sldId id="263" r:id="rId24"/>
    <p:sldId id="264" r:id="rId25"/>
    <p:sldId id="265" r:id="rId26"/>
    <p:sldId id="266" r:id="rId27"/>
    <p:sldId id="279"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9363-149B-42F0-B7A4-49E32DCE0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666B09E-DA31-4BBF-B0EF-6C3B87AC4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F8C93D9-D218-4485-85D7-A498529C11C1}"/>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5" name="Footer Placeholder 4">
            <a:extLst>
              <a:ext uri="{FF2B5EF4-FFF2-40B4-BE49-F238E27FC236}">
                <a16:creationId xmlns:a16="http://schemas.microsoft.com/office/drawing/2014/main" id="{DBE626AA-60BE-4D7B-B35F-77DAFFBB2E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00655D-F819-4C31-97D9-46991F4ED0BD}"/>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413466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1445-5465-4B30-81C0-6C3C11E3348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836E08-7CBE-4E2E-94BF-05352FBDE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74FE20-4C37-42C0-83C4-DB4361579B0A}"/>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5" name="Footer Placeholder 4">
            <a:extLst>
              <a:ext uri="{FF2B5EF4-FFF2-40B4-BE49-F238E27FC236}">
                <a16:creationId xmlns:a16="http://schemas.microsoft.com/office/drawing/2014/main" id="{B7387313-4E56-4F71-98E8-25D3823A22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8BB56A-A6FD-4CDF-B917-4D24D37A33F0}"/>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202147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0D12A-5E1C-47CF-96A0-E32233DED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4C6DCF-4589-44B9-B040-07DA673D1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72D087B-A374-4125-AB3B-B38E6A288362}"/>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5" name="Footer Placeholder 4">
            <a:extLst>
              <a:ext uri="{FF2B5EF4-FFF2-40B4-BE49-F238E27FC236}">
                <a16:creationId xmlns:a16="http://schemas.microsoft.com/office/drawing/2014/main" id="{12DB0822-F2BE-403D-9F55-A45FEB40A5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FCCBF5-4BAF-43EE-A9B5-FEC4F9C12474}"/>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262048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1D0D-1516-4489-AF2D-5E292552FB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A6AD2CC-E583-441F-B9D3-F1036254B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1416E6-329A-45A7-B8C6-96D4258D83C5}"/>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5" name="Footer Placeholder 4">
            <a:extLst>
              <a:ext uri="{FF2B5EF4-FFF2-40B4-BE49-F238E27FC236}">
                <a16:creationId xmlns:a16="http://schemas.microsoft.com/office/drawing/2014/main" id="{44FB3331-BA82-46BD-82ED-6025ED3DD3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17FEE2-84B1-45E7-8FBF-370B474C2F4E}"/>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232522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2DB5-8A3F-465F-8415-66A890422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80D1F50-7C11-4688-9C41-D23BEEDDB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AF13F-3352-4A16-A276-4576784A7403}"/>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5" name="Footer Placeholder 4">
            <a:extLst>
              <a:ext uri="{FF2B5EF4-FFF2-40B4-BE49-F238E27FC236}">
                <a16:creationId xmlns:a16="http://schemas.microsoft.com/office/drawing/2014/main" id="{B9E3AF6F-7ABF-46BC-BA8B-A0D1D5D9D5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ABF69E-C7FC-403F-9B4C-608D97986E95}"/>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308577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9766-01A8-4610-9CE7-EE7DA01EE77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10C008B-8B61-4A7B-BB66-5876B151D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B3F8E02-43FE-4C13-AD55-B90CC3FCE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1112A4B-9335-4220-A832-4907B27C49D2}"/>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6" name="Footer Placeholder 5">
            <a:extLst>
              <a:ext uri="{FF2B5EF4-FFF2-40B4-BE49-F238E27FC236}">
                <a16:creationId xmlns:a16="http://schemas.microsoft.com/office/drawing/2014/main" id="{D740400C-CC02-4314-9861-60796617A0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710169-D4CF-4559-AB42-B129849AD7F1}"/>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162414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38F7-C5BB-49B7-9F18-A307AF3DD65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37CC10-B366-4532-BFAC-04D32AB54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77995F-302A-488F-A0ED-C867E180A1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8662EC4-9EFC-49CA-9AAB-BF22374C6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2B087-89E3-4B43-B83E-2E2BB03AB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5125E35-9FCF-4C7D-B2B0-407F0CE4EE5C}"/>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8" name="Footer Placeholder 7">
            <a:extLst>
              <a:ext uri="{FF2B5EF4-FFF2-40B4-BE49-F238E27FC236}">
                <a16:creationId xmlns:a16="http://schemas.microsoft.com/office/drawing/2014/main" id="{C8E18B3F-9C20-4B52-9EB6-5B5562E254E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7D2A193-49B2-4802-8F2D-7881DED343E5}"/>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369148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A18E-4515-4F24-8157-3C9BE9BC5CC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B0B403D-8CB1-4094-A59E-D7243E522062}"/>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4" name="Footer Placeholder 3">
            <a:extLst>
              <a:ext uri="{FF2B5EF4-FFF2-40B4-BE49-F238E27FC236}">
                <a16:creationId xmlns:a16="http://schemas.microsoft.com/office/drawing/2014/main" id="{EF77D24A-97FD-424B-922E-5ADEE30794A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2C36B1D-8378-4ECC-BCBA-27B2C2DB3D37}"/>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36070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05C387-15A6-47D0-8B6F-81CD8F4B0018}"/>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3" name="Footer Placeholder 2">
            <a:extLst>
              <a:ext uri="{FF2B5EF4-FFF2-40B4-BE49-F238E27FC236}">
                <a16:creationId xmlns:a16="http://schemas.microsoft.com/office/drawing/2014/main" id="{77009D7B-02EE-40B7-BF81-9D3738F5601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3C10C10-4B24-472E-A1FC-9A2B8A263EF6}"/>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320213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430C-97BD-44C5-9CEF-6A26F9968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4F76BA-E419-4AC8-B6BD-CD0BC0DB53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AC97FBE-86E5-4F0B-ADE1-5F1069153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FD1D8-3E63-4D6C-BC2C-7BFE12152574}"/>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6" name="Footer Placeholder 5">
            <a:extLst>
              <a:ext uri="{FF2B5EF4-FFF2-40B4-BE49-F238E27FC236}">
                <a16:creationId xmlns:a16="http://schemas.microsoft.com/office/drawing/2014/main" id="{9A8E210D-C2E0-479A-806B-33011C47BA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871144-E886-4D98-9ACC-88D50C234B9A}"/>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248322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6ACD-B6F3-45A7-9FC9-9277ED949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7145C1-D77B-41A2-A047-AD5A7E698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EFD43-D69A-4094-B14B-29E3EF0D4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94B6D-EF10-4E1B-AEB5-A6826A2D7CD2}"/>
              </a:ext>
            </a:extLst>
          </p:cNvPr>
          <p:cNvSpPr>
            <a:spLocks noGrp="1"/>
          </p:cNvSpPr>
          <p:nvPr>
            <p:ph type="dt" sz="half" idx="10"/>
          </p:nvPr>
        </p:nvSpPr>
        <p:spPr/>
        <p:txBody>
          <a:bodyPr/>
          <a:lstStyle/>
          <a:p>
            <a:fld id="{70EADD21-E5B2-4A4F-84F4-D6DAC4EEF4A9}" type="datetimeFigureOut">
              <a:rPr lang="en-CA" smtClean="0"/>
              <a:t>2019-03-14</a:t>
            </a:fld>
            <a:endParaRPr lang="en-CA"/>
          </a:p>
        </p:txBody>
      </p:sp>
      <p:sp>
        <p:nvSpPr>
          <p:cNvPr id="6" name="Footer Placeholder 5">
            <a:extLst>
              <a:ext uri="{FF2B5EF4-FFF2-40B4-BE49-F238E27FC236}">
                <a16:creationId xmlns:a16="http://schemas.microsoft.com/office/drawing/2014/main" id="{A239AE21-C792-4774-A3C6-D1DC42221B8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55264D-7F00-479B-9563-91413E70D9C6}"/>
              </a:ext>
            </a:extLst>
          </p:cNvPr>
          <p:cNvSpPr>
            <a:spLocks noGrp="1"/>
          </p:cNvSpPr>
          <p:nvPr>
            <p:ph type="sldNum" sz="quarter" idx="12"/>
          </p:nvPr>
        </p:nvSpPr>
        <p:spPr/>
        <p:txBody>
          <a:bodyPr/>
          <a:lstStyle/>
          <a:p>
            <a:fld id="{CC6EDAF6-82DE-46DA-8FB2-7F7B178B6057}" type="slidenum">
              <a:rPr lang="en-CA" smtClean="0"/>
              <a:t>‹#›</a:t>
            </a:fld>
            <a:endParaRPr lang="en-CA"/>
          </a:p>
        </p:txBody>
      </p:sp>
    </p:spTree>
    <p:extLst>
      <p:ext uri="{BB962C8B-B14F-4D97-AF65-F5344CB8AC3E}">
        <p14:creationId xmlns:p14="http://schemas.microsoft.com/office/powerpoint/2010/main" val="1794918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184B7-2CFB-4D51-9B91-FD9E51561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07B67C-2842-4A4D-B53C-ED28C689A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D7724F0-889E-4D2B-87B0-F0A6660A40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ADD21-E5B2-4A4F-84F4-D6DAC4EEF4A9}" type="datetimeFigureOut">
              <a:rPr lang="en-CA" smtClean="0"/>
              <a:t>2019-03-14</a:t>
            </a:fld>
            <a:endParaRPr lang="en-CA"/>
          </a:p>
        </p:txBody>
      </p:sp>
      <p:sp>
        <p:nvSpPr>
          <p:cNvPr id="5" name="Footer Placeholder 4">
            <a:extLst>
              <a:ext uri="{FF2B5EF4-FFF2-40B4-BE49-F238E27FC236}">
                <a16:creationId xmlns:a16="http://schemas.microsoft.com/office/drawing/2014/main" id="{903BB8FF-5A4E-4CF7-85C8-2BE37E0802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CA4DD73-E8FD-4A61-987B-0FB337FDA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EDAF6-82DE-46DA-8FB2-7F7B178B6057}" type="slidenum">
              <a:rPr lang="en-CA" smtClean="0"/>
              <a:t>‹#›</a:t>
            </a:fld>
            <a:endParaRPr lang="en-CA"/>
          </a:p>
        </p:txBody>
      </p:sp>
    </p:spTree>
    <p:extLst>
      <p:ext uri="{BB962C8B-B14F-4D97-AF65-F5344CB8AC3E}">
        <p14:creationId xmlns:p14="http://schemas.microsoft.com/office/powerpoint/2010/main" val="116911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7DE2-2E7B-4095-8041-6E4CF212018F}"/>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6FAD62BC-FFFB-4B6F-B5CF-7922A4B53644}"/>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2109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29F-1603-4F2D-8ACE-E591A1E3A6B5}"/>
              </a:ext>
            </a:extLst>
          </p:cNvPr>
          <p:cNvSpPr>
            <a:spLocks noGrp="1"/>
          </p:cNvSpPr>
          <p:nvPr>
            <p:ph type="title"/>
          </p:nvPr>
        </p:nvSpPr>
        <p:spPr/>
        <p:txBody>
          <a:bodyPr/>
          <a:lstStyle/>
          <a:p>
            <a:r>
              <a:rPr lang="en-CA" dirty="0"/>
              <a:t>Censorship and the Harm Principle</a:t>
            </a:r>
          </a:p>
        </p:txBody>
      </p:sp>
      <p:sp>
        <p:nvSpPr>
          <p:cNvPr id="3" name="Content Placeholder 2">
            <a:extLst>
              <a:ext uri="{FF2B5EF4-FFF2-40B4-BE49-F238E27FC236}">
                <a16:creationId xmlns:a16="http://schemas.microsoft.com/office/drawing/2014/main" id="{337E4EA6-1D5E-4D6C-94BA-1EC1843F1D59}"/>
              </a:ext>
            </a:extLst>
          </p:cNvPr>
          <p:cNvSpPr>
            <a:spLocks noGrp="1"/>
          </p:cNvSpPr>
          <p:nvPr>
            <p:ph idx="1"/>
          </p:nvPr>
        </p:nvSpPr>
        <p:spPr/>
        <p:txBody>
          <a:bodyPr/>
          <a:lstStyle/>
          <a:p>
            <a:r>
              <a:rPr lang="en-CA" dirty="0"/>
              <a:t>Can someone’s free expression harm others? Is this the type of harm the harm principle is meant to protect against? </a:t>
            </a:r>
          </a:p>
        </p:txBody>
      </p:sp>
    </p:spTree>
    <p:extLst>
      <p:ext uri="{BB962C8B-B14F-4D97-AF65-F5344CB8AC3E}">
        <p14:creationId xmlns:p14="http://schemas.microsoft.com/office/powerpoint/2010/main" val="101681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EB0C-C2CC-4E42-8CAB-B9B65F754D82}"/>
              </a:ext>
            </a:extLst>
          </p:cNvPr>
          <p:cNvSpPr>
            <a:spLocks noGrp="1"/>
          </p:cNvSpPr>
          <p:nvPr>
            <p:ph type="title"/>
          </p:nvPr>
        </p:nvSpPr>
        <p:spPr/>
        <p:txBody>
          <a:bodyPr/>
          <a:lstStyle/>
          <a:p>
            <a:r>
              <a:rPr lang="en-CA" dirty="0"/>
              <a:t>Social Rights</a:t>
            </a:r>
          </a:p>
        </p:txBody>
      </p:sp>
      <p:sp>
        <p:nvSpPr>
          <p:cNvPr id="3" name="Content Placeholder 2">
            <a:extLst>
              <a:ext uri="{FF2B5EF4-FFF2-40B4-BE49-F238E27FC236}">
                <a16:creationId xmlns:a16="http://schemas.microsoft.com/office/drawing/2014/main" id="{C7FD9BF9-CAF9-4877-AA3E-3B748E819A16}"/>
              </a:ext>
            </a:extLst>
          </p:cNvPr>
          <p:cNvSpPr>
            <a:spLocks noGrp="1"/>
          </p:cNvSpPr>
          <p:nvPr>
            <p:ph idx="1"/>
          </p:nvPr>
        </p:nvSpPr>
        <p:spPr/>
        <p:txBody>
          <a:bodyPr/>
          <a:lstStyle/>
          <a:p>
            <a:pPr marL="0" indent="0">
              <a:buNone/>
            </a:pPr>
            <a:r>
              <a:rPr lang="en-CA" dirty="0"/>
              <a:t>When someone contends that the harmful behaviour of others harms me socially. For example, allowing people to drink alcohol. (J.S. Mill opposed – too broad).</a:t>
            </a:r>
          </a:p>
        </p:txBody>
      </p:sp>
    </p:spTree>
    <p:extLst>
      <p:ext uri="{BB962C8B-B14F-4D97-AF65-F5344CB8AC3E}">
        <p14:creationId xmlns:p14="http://schemas.microsoft.com/office/powerpoint/2010/main" val="300319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F549-540B-4859-9A26-89DAB900EB08}"/>
              </a:ext>
            </a:extLst>
          </p:cNvPr>
          <p:cNvSpPr>
            <a:spLocks noGrp="1"/>
          </p:cNvSpPr>
          <p:nvPr>
            <p:ph type="title"/>
          </p:nvPr>
        </p:nvSpPr>
        <p:spPr/>
        <p:txBody>
          <a:bodyPr/>
          <a:lstStyle/>
          <a:p>
            <a:r>
              <a:rPr lang="en-CA" dirty="0"/>
              <a:t>Paternalism</a:t>
            </a:r>
          </a:p>
        </p:txBody>
      </p:sp>
      <p:sp>
        <p:nvSpPr>
          <p:cNvPr id="3" name="Content Placeholder 2">
            <a:extLst>
              <a:ext uri="{FF2B5EF4-FFF2-40B4-BE49-F238E27FC236}">
                <a16:creationId xmlns:a16="http://schemas.microsoft.com/office/drawing/2014/main" id="{E14EF605-3BFE-48B0-B4AD-BB5514BAF93A}"/>
              </a:ext>
            </a:extLst>
          </p:cNvPr>
          <p:cNvSpPr>
            <a:spLocks noGrp="1"/>
          </p:cNvSpPr>
          <p:nvPr>
            <p:ph idx="1"/>
          </p:nvPr>
        </p:nvSpPr>
        <p:spPr/>
        <p:txBody>
          <a:bodyPr/>
          <a:lstStyle/>
          <a:p>
            <a:r>
              <a:rPr lang="en-CA" dirty="0"/>
              <a:t>Roughly the interference with a person’s liberty of action justified by reasons referring exclusively to the welfare, good, happiness, needs, interests or values of the person being coerced” (Gerald Dworkin, </a:t>
            </a:r>
            <a:r>
              <a:rPr lang="en-CA" i="1" dirty="0"/>
              <a:t>Morality, Harm and the Law</a:t>
            </a:r>
            <a:r>
              <a:rPr lang="en-CA" dirty="0" smtClean="0"/>
              <a:t>).</a:t>
            </a:r>
          </a:p>
        </p:txBody>
      </p:sp>
    </p:spTree>
    <p:extLst>
      <p:ext uri="{BB962C8B-B14F-4D97-AF65-F5344CB8AC3E}">
        <p14:creationId xmlns:p14="http://schemas.microsoft.com/office/powerpoint/2010/main" val="393447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vs. Hard Paternalism</a:t>
            </a:r>
            <a:endParaRPr lang="en-US" dirty="0"/>
          </a:p>
        </p:txBody>
      </p:sp>
      <p:sp>
        <p:nvSpPr>
          <p:cNvPr id="3" name="Content Placeholder 2"/>
          <p:cNvSpPr>
            <a:spLocks noGrp="1"/>
          </p:cNvSpPr>
          <p:nvPr>
            <p:ph idx="1"/>
          </p:nvPr>
        </p:nvSpPr>
        <p:spPr/>
        <p:txBody>
          <a:bodyPr/>
          <a:lstStyle/>
          <a:p>
            <a:r>
              <a:rPr lang="en-CA" dirty="0"/>
              <a:t>Soft paternalism: paternalism is justified on the basis of informing people of the dangers/harms they face. But it allows them to face them so long as there is no other harm. (e.g. cigarette labels)</a:t>
            </a:r>
          </a:p>
          <a:p>
            <a:r>
              <a:rPr lang="en-CA" dirty="0"/>
              <a:t>Hard paternalism: paternalism is justified even in some situations where a person knows the danger/harm, but wants to proceed anyways. (e.g. healthcare)</a:t>
            </a:r>
          </a:p>
          <a:p>
            <a:endParaRPr lang="en-US" dirty="0"/>
          </a:p>
        </p:txBody>
      </p:sp>
    </p:spTree>
    <p:extLst>
      <p:ext uri="{BB962C8B-B14F-4D97-AF65-F5344CB8AC3E}">
        <p14:creationId xmlns:p14="http://schemas.microsoft.com/office/powerpoint/2010/main" val="358084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vs. Impure Paternalism</a:t>
            </a:r>
            <a:endParaRPr lang="en-US" dirty="0"/>
          </a:p>
        </p:txBody>
      </p:sp>
      <p:sp>
        <p:nvSpPr>
          <p:cNvPr id="3" name="Content Placeholder 2"/>
          <p:cNvSpPr>
            <a:spLocks noGrp="1"/>
          </p:cNvSpPr>
          <p:nvPr>
            <p:ph idx="1"/>
          </p:nvPr>
        </p:nvSpPr>
        <p:spPr/>
        <p:txBody>
          <a:bodyPr/>
          <a:lstStyle/>
          <a:p>
            <a:r>
              <a:rPr lang="en-US" dirty="0" smtClean="0"/>
              <a:t>Pure Paternalism: only those people who are being protected have their liberty impeded. (e.g. laws requiring bike helmets)</a:t>
            </a:r>
          </a:p>
          <a:p>
            <a:r>
              <a:rPr lang="en-US" dirty="0" smtClean="0"/>
              <a:t>Impure Paternalism: a wider class of people have restrictions put on their liberty. (e.g. cigarette manufacturers)</a:t>
            </a:r>
            <a:endParaRPr lang="en-US" dirty="0"/>
          </a:p>
        </p:txBody>
      </p:sp>
    </p:spTree>
    <p:extLst>
      <p:ext uri="{BB962C8B-B14F-4D97-AF65-F5344CB8AC3E}">
        <p14:creationId xmlns:p14="http://schemas.microsoft.com/office/powerpoint/2010/main" val="171095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Paternalism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usual justification for paternalism refers to the interests of the person being interfered with. These interests are defined in terms of the things that make a person’s life go better; in particular their physical and psychological condition. It is things like death or misery or painful emotional states which are in question. Sometimes, however, advocates of state intervention seek to protect the moral welfare of the person. So, for example, it may be argued that prostitutes are better off being prevented from plying their trade even if they make a decent living and their health is protected against disease. They are better off because it is morally corrupting to sell one’s sexual services. The interference is justified, therefore, to promote the moral well-being of the person. This then can be called moral </a:t>
            </a:r>
            <a:r>
              <a:rPr lang="en-US" dirty="0" smtClean="0"/>
              <a:t>paternalism” (G. Dworkin, Stanford Encyclopedia of Philosophy, 2017).</a:t>
            </a:r>
            <a:endParaRPr lang="en-US" dirty="0"/>
          </a:p>
        </p:txBody>
      </p:sp>
    </p:spTree>
    <p:extLst>
      <p:ext uri="{BB962C8B-B14F-4D97-AF65-F5344CB8AC3E}">
        <p14:creationId xmlns:p14="http://schemas.microsoft.com/office/powerpoint/2010/main" val="226198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and Punishment</a:t>
            </a:r>
            <a:endParaRPr lang="en-US" dirty="0"/>
          </a:p>
        </p:txBody>
      </p:sp>
      <p:sp>
        <p:nvSpPr>
          <p:cNvPr id="3" name="Content Placeholder 2"/>
          <p:cNvSpPr>
            <a:spLocks noGrp="1"/>
          </p:cNvSpPr>
          <p:nvPr>
            <p:ph idx="1"/>
          </p:nvPr>
        </p:nvSpPr>
        <p:spPr/>
        <p:txBody>
          <a:bodyPr/>
          <a:lstStyle/>
          <a:p>
            <a:r>
              <a:rPr lang="en-US" dirty="0" smtClean="0"/>
              <a:t>Social Contract Theory: Law must be prospective, positive, and promulgated/popularized.</a:t>
            </a:r>
          </a:p>
          <a:p>
            <a:r>
              <a:rPr lang="en-US" dirty="0" smtClean="0"/>
              <a:t>Kant: Law’s purpose is to punish transgressors.</a:t>
            </a:r>
          </a:p>
          <a:p>
            <a:r>
              <a:rPr lang="en-US" dirty="0" smtClean="0"/>
              <a:t>Utilitarianism: Law’s purpose is to improve society.</a:t>
            </a:r>
            <a:endParaRPr lang="en-US" dirty="0"/>
          </a:p>
        </p:txBody>
      </p:sp>
    </p:spTree>
    <p:extLst>
      <p:ext uri="{BB962C8B-B14F-4D97-AF65-F5344CB8AC3E}">
        <p14:creationId xmlns:p14="http://schemas.microsoft.com/office/powerpoint/2010/main" val="35603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121D-FEFD-4B68-AC87-B57DF7B92831}"/>
              </a:ext>
            </a:extLst>
          </p:cNvPr>
          <p:cNvSpPr>
            <a:spLocks noGrp="1"/>
          </p:cNvSpPr>
          <p:nvPr>
            <p:ph type="title"/>
          </p:nvPr>
        </p:nvSpPr>
        <p:spPr/>
        <p:txBody>
          <a:bodyPr/>
          <a:lstStyle/>
          <a:p>
            <a:r>
              <a:rPr lang="en-CA" dirty="0"/>
              <a:t>Utilitarian Reasons for Punishment</a:t>
            </a:r>
          </a:p>
        </p:txBody>
      </p:sp>
      <p:sp>
        <p:nvSpPr>
          <p:cNvPr id="3" name="Content Placeholder 2">
            <a:extLst>
              <a:ext uri="{FF2B5EF4-FFF2-40B4-BE49-F238E27FC236}">
                <a16:creationId xmlns:a16="http://schemas.microsoft.com/office/drawing/2014/main" id="{EF84AC8B-AACC-4F30-B32D-F332CF520834}"/>
              </a:ext>
            </a:extLst>
          </p:cNvPr>
          <p:cNvSpPr>
            <a:spLocks noGrp="1"/>
          </p:cNvSpPr>
          <p:nvPr>
            <p:ph idx="1"/>
          </p:nvPr>
        </p:nvSpPr>
        <p:spPr/>
        <p:txBody>
          <a:bodyPr/>
          <a:lstStyle/>
          <a:p>
            <a:r>
              <a:rPr lang="en-CA" dirty="0"/>
              <a:t>Retribution</a:t>
            </a:r>
          </a:p>
          <a:p>
            <a:r>
              <a:rPr lang="en-CA" dirty="0"/>
              <a:t>Restore</a:t>
            </a:r>
          </a:p>
          <a:p>
            <a:r>
              <a:rPr lang="en-CA" dirty="0"/>
              <a:t>Rehabilitate</a:t>
            </a:r>
          </a:p>
          <a:p>
            <a:r>
              <a:rPr lang="en-CA" dirty="0"/>
              <a:t>Remove</a:t>
            </a:r>
          </a:p>
          <a:p>
            <a:r>
              <a:rPr lang="en-CA" dirty="0"/>
              <a:t>Deter</a:t>
            </a:r>
          </a:p>
          <a:p>
            <a:endParaRPr lang="en-CA" dirty="0"/>
          </a:p>
          <a:p>
            <a:endParaRPr lang="en-CA" dirty="0"/>
          </a:p>
        </p:txBody>
      </p:sp>
    </p:spTree>
    <p:extLst>
      <p:ext uri="{BB962C8B-B14F-4D97-AF65-F5344CB8AC3E}">
        <p14:creationId xmlns:p14="http://schemas.microsoft.com/office/powerpoint/2010/main" val="124514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AE6A-F843-4332-B883-39BFC3D132B1}"/>
              </a:ext>
            </a:extLst>
          </p:cNvPr>
          <p:cNvSpPr>
            <a:spLocks noGrp="1"/>
          </p:cNvSpPr>
          <p:nvPr>
            <p:ph type="title"/>
          </p:nvPr>
        </p:nvSpPr>
        <p:spPr/>
        <p:txBody>
          <a:bodyPr/>
          <a:lstStyle/>
          <a:p>
            <a:r>
              <a:rPr lang="en-CA" dirty="0"/>
              <a:t>Critical Essay</a:t>
            </a:r>
          </a:p>
        </p:txBody>
      </p:sp>
      <p:sp>
        <p:nvSpPr>
          <p:cNvPr id="3" name="Content Placeholder 2">
            <a:extLst>
              <a:ext uri="{FF2B5EF4-FFF2-40B4-BE49-F238E27FC236}">
                <a16:creationId xmlns:a16="http://schemas.microsoft.com/office/drawing/2014/main" id="{4E52DC3D-F83B-4013-9B40-24139BB656DE}"/>
              </a:ext>
            </a:extLst>
          </p:cNvPr>
          <p:cNvSpPr>
            <a:spLocks noGrp="1"/>
          </p:cNvSpPr>
          <p:nvPr>
            <p:ph idx="1"/>
          </p:nvPr>
        </p:nvSpPr>
        <p:spPr>
          <a:xfrm>
            <a:off x="0" y="1825624"/>
            <a:ext cx="12192000" cy="5032375"/>
          </a:xfrm>
        </p:spPr>
        <p:txBody>
          <a:bodyPr/>
          <a:lstStyle/>
          <a:p>
            <a:r>
              <a:rPr lang="en-CA" dirty="0" smtClean="0"/>
              <a:t>Read directions carefully. </a:t>
            </a:r>
          </a:p>
          <a:p>
            <a:r>
              <a:rPr lang="en-CA" dirty="0" smtClean="0"/>
              <a:t>Purpose </a:t>
            </a:r>
            <a:r>
              <a:rPr lang="en-CA" dirty="0"/>
              <a:t>of essay is to get you to think about an issue of ethics or public policy. </a:t>
            </a:r>
          </a:p>
          <a:p>
            <a:r>
              <a:rPr lang="en-CA" dirty="0"/>
              <a:t>Critical thinking requires thinking about things from multiple perspectives.</a:t>
            </a:r>
          </a:p>
          <a:p>
            <a:r>
              <a:rPr lang="en-CA" dirty="0"/>
              <a:t>Requires you to take a stand, which is clearly stated in your thesis statements.</a:t>
            </a:r>
          </a:p>
          <a:p>
            <a:r>
              <a:rPr lang="en-CA" dirty="0"/>
              <a:t>Requires some research.</a:t>
            </a:r>
          </a:p>
          <a:p>
            <a:pPr lvl="1"/>
            <a:r>
              <a:rPr lang="en-CA" dirty="0"/>
              <a:t>Minimum of one academic source or three news articles.</a:t>
            </a:r>
          </a:p>
          <a:p>
            <a:pPr lvl="1"/>
            <a:r>
              <a:rPr lang="en-CA" dirty="0"/>
              <a:t>All sources must be properly cited (author, article/book name, publisher name, date of publication) -&gt; if your source lacks any of these, it is not a good source.</a:t>
            </a:r>
          </a:p>
          <a:p>
            <a:pPr lvl="1"/>
            <a:endParaRPr lang="en-CA" dirty="0"/>
          </a:p>
        </p:txBody>
      </p:sp>
    </p:spTree>
    <p:extLst>
      <p:ext uri="{BB962C8B-B14F-4D97-AF65-F5344CB8AC3E}">
        <p14:creationId xmlns:p14="http://schemas.microsoft.com/office/powerpoint/2010/main" val="283865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Essay Rubric Categories</a:t>
            </a:r>
            <a:endParaRPr lang="en-US" dirty="0"/>
          </a:p>
        </p:txBody>
      </p:sp>
      <p:sp>
        <p:nvSpPr>
          <p:cNvPr id="3" name="Content Placeholder 2"/>
          <p:cNvSpPr>
            <a:spLocks noGrp="1"/>
          </p:cNvSpPr>
          <p:nvPr>
            <p:ph idx="1"/>
          </p:nvPr>
        </p:nvSpPr>
        <p:spPr/>
        <p:txBody>
          <a:bodyPr/>
          <a:lstStyle/>
          <a:p>
            <a:r>
              <a:rPr lang="en-US" dirty="0" smtClean="0"/>
              <a:t>Intro. &amp; Conclusion</a:t>
            </a:r>
          </a:p>
          <a:p>
            <a:r>
              <a:rPr lang="en-US" dirty="0" smtClean="0"/>
              <a:t>Organization and Logic</a:t>
            </a:r>
          </a:p>
          <a:p>
            <a:r>
              <a:rPr lang="en-US" dirty="0" smtClean="0"/>
              <a:t>Sources and Citations</a:t>
            </a:r>
          </a:p>
          <a:p>
            <a:r>
              <a:rPr lang="en-US" dirty="0" smtClean="0"/>
              <a:t>Spelling and Grammar</a:t>
            </a:r>
          </a:p>
          <a:p>
            <a:r>
              <a:rPr lang="en-US" dirty="0" smtClean="0"/>
              <a:t>Creativity and Style</a:t>
            </a:r>
            <a:endParaRPr lang="en-US" dirty="0"/>
          </a:p>
        </p:txBody>
      </p:sp>
    </p:spTree>
    <p:extLst>
      <p:ext uri="{BB962C8B-B14F-4D97-AF65-F5344CB8AC3E}">
        <p14:creationId xmlns:p14="http://schemas.microsoft.com/office/powerpoint/2010/main" val="9592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BE44-00D0-4F65-9096-E2B4ACF78D24}"/>
              </a:ext>
            </a:extLst>
          </p:cNvPr>
          <p:cNvSpPr>
            <a:spLocks noGrp="1"/>
          </p:cNvSpPr>
          <p:nvPr>
            <p:ph type="title"/>
          </p:nvPr>
        </p:nvSpPr>
        <p:spPr/>
        <p:txBody>
          <a:bodyPr/>
          <a:lstStyle/>
          <a:p>
            <a:r>
              <a:rPr lang="en-CA" dirty="0"/>
              <a:t>Final Exam Topics</a:t>
            </a:r>
          </a:p>
        </p:txBody>
      </p:sp>
      <p:sp>
        <p:nvSpPr>
          <p:cNvPr id="3" name="Content Placeholder 2">
            <a:extLst>
              <a:ext uri="{FF2B5EF4-FFF2-40B4-BE49-F238E27FC236}">
                <a16:creationId xmlns:a16="http://schemas.microsoft.com/office/drawing/2014/main" id="{F9F559E8-69EF-4B9D-86FC-E6CC15E71843}"/>
              </a:ext>
            </a:extLst>
          </p:cNvPr>
          <p:cNvSpPr>
            <a:spLocks noGrp="1"/>
          </p:cNvSpPr>
          <p:nvPr>
            <p:ph idx="1"/>
          </p:nvPr>
        </p:nvSpPr>
        <p:spPr/>
        <p:txBody>
          <a:bodyPr/>
          <a:lstStyle/>
          <a:p>
            <a:r>
              <a:rPr lang="en-CA" dirty="0"/>
              <a:t>What was interesting that you learned?</a:t>
            </a:r>
          </a:p>
        </p:txBody>
      </p:sp>
    </p:spTree>
    <p:extLst>
      <p:ext uri="{BB962C8B-B14F-4D97-AF65-F5344CB8AC3E}">
        <p14:creationId xmlns:p14="http://schemas.microsoft.com/office/powerpoint/2010/main" val="19976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and Logic</a:t>
            </a:r>
            <a:endParaRPr lang="en-US" dirty="0"/>
          </a:p>
        </p:txBody>
      </p:sp>
      <p:sp>
        <p:nvSpPr>
          <p:cNvPr id="3" name="Content Placeholder 2"/>
          <p:cNvSpPr>
            <a:spLocks noGrp="1"/>
          </p:cNvSpPr>
          <p:nvPr>
            <p:ph idx="1"/>
          </p:nvPr>
        </p:nvSpPr>
        <p:spPr/>
        <p:txBody>
          <a:bodyPr/>
          <a:lstStyle/>
          <a:p>
            <a:r>
              <a:rPr lang="en-US" dirty="0" smtClean="0"/>
              <a:t>Academic papers are not stories – they are super upfront and obvious about the point they’re making.</a:t>
            </a:r>
          </a:p>
          <a:p>
            <a:r>
              <a:rPr lang="en-US" dirty="0" smtClean="0"/>
              <a:t>How easy is it to make a quick outline of your paper?</a:t>
            </a:r>
          </a:p>
          <a:p>
            <a:r>
              <a:rPr lang="en-US" dirty="0" smtClean="0"/>
              <a:t>Does your paper consider counter-points?</a:t>
            </a:r>
          </a:p>
          <a:p>
            <a:pPr lvl="1"/>
            <a:r>
              <a:rPr lang="en-US" dirty="0" smtClean="0"/>
              <a:t>How well does your paper treat these counter points?</a:t>
            </a:r>
          </a:p>
          <a:p>
            <a:endParaRPr lang="en-US" dirty="0"/>
          </a:p>
        </p:txBody>
      </p:sp>
    </p:spTree>
    <p:extLst>
      <p:ext uri="{BB962C8B-B14F-4D97-AF65-F5344CB8AC3E}">
        <p14:creationId xmlns:p14="http://schemas.microsoft.com/office/powerpoint/2010/main" val="1330206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word has a bibliography formatter</a:t>
            </a:r>
            <a:endParaRPr lang="en-US" dirty="0"/>
          </a:p>
        </p:txBody>
      </p:sp>
      <p:sp>
        <p:nvSpPr>
          <p:cNvPr id="3" name="Content Placeholder 2"/>
          <p:cNvSpPr>
            <a:spLocks noGrp="1"/>
          </p:cNvSpPr>
          <p:nvPr>
            <p:ph idx="1"/>
          </p:nvPr>
        </p:nvSpPr>
        <p:spPr/>
        <p:txBody>
          <a:bodyPr/>
          <a:lstStyle/>
          <a:p>
            <a:r>
              <a:rPr lang="en-US" dirty="0" smtClean="0"/>
              <a:t>Practice by citing the textbook.</a:t>
            </a:r>
          </a:p>
          <a:p>
            <a:pPr lvl="1"/>
            <a:r>
              <a:rPr lang="en-US" dirty="0"/>
              <a:t>Michael J. Quinn, Ethics for the Information Age, 7</a:t>
            </a:r>
            <a:r>
              <a:rPr lang="en-US" baseline="30000" dirty="0"/>
              <a:t>th</a:t>
            </a:r>
            <a:r>
              <a:rPr lang="en-US" dirty="0"/>
              <a:t> edition, Pearson, </a:t>
            </a:r>
            <a:r>
              <a:rPr lang="en-US" dirty="0" smtClean="0"/>
              <a:t>2016</a:t>
            </a:r>
            <a:r>
              <a:rPr lang="en-US" dirty="0"/>
              <a:t>.</a:t>
            </a:r>
            <a:endParaRPr lang="en-US" dirty="0" smtClean="0"/>
          </a:p>
          <a:p>
            <a:r>
              <a:rPr lang="en-US" dirty="0" smtClean="0"/>
              <a:t>Practice by citing a news article.</a:t>
            </a:r>
          </a:p>
          <a:p>
            <a:pPr lvl="1"/>
            <a:r>
              <a:rPr lang="en-US" dirty="0"/>
              <a:t>https://www.cbc.ca/news/politics/cpp-oas-debt-collection-cra-esdc-duclos-it-glitch-1.5047349</a:t>
            </a:r>
            <a:endParaRPr lang="en-US" dirty="0" smtClean="0"/>
          </a:p>
        </p:txBody>
      </p:sp>
    </p:spTree>
    <p:extLst>
      <p:ext uri="{BB962C8B-B14F-4D97-AF65-F5344CB8AC3E}">
        <p14:creationId xmlns:p14="http://schemas.microsoft.com/office/powerpoint/2010/main" val="186531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(anonymous)</a:t>
            </a:r>
            <a:endParaRPr lang="en-US" dirty="0"/>
          </a:p>
        </p:txBody>
      </p:sp>
      <p:sp>
        <p:nvSpPr>
          <p:cNvPr id="3" name="Content Placeholder 2"/>
          <p:cNvSpPr>
            <a:spLocks noGrp="1"/>
          </p:cNvSpPr>
          <p:nvPr>
            <p:ph idx="1"/>
          </p:nvPr>
        </p:nvSpPr>
        <p:spPr/>
        <p:txBody>
          <a:bodyPr/>
          <a:lstStyle/>
          <a:p>
            <a:r>
              <a:rPr lang="en-US" dirty="0" smtClean="0"/>
              <a:t>How much work is this class, relative to others?</a:t>
            </a:r>
          </a:p>
          <a:p>
            <a:r>
              <a:rPr lang="en-US" dirty="0" smtClean="0"/>
              <a:t>Is there anything that ought to be added?</a:t>
            </a:r>
          </a:p>
          <a:p>
            <a:r>
              <a:rPr lang="en-US" dirty="0" smtClean="0"/>
              <a:t>Is there anything that doesn’t work well and ought to be cut?</a:t>
            </a:r>
          </a:p>
          <a:p>
            <a:r>
              <a:rPr lang="en-US" dirty="0" smtClean="0"/>
              <a:t>How well is the blackboard being used?</a:t>
            </a:r>
          </a:p>
          <a:p>
            <a:pPr lvl="1"/>
            <a:r>
              <a:rPr lang="en-US" dirty="0"/>
              <a:t>Suggested improvements</a:t>
            </a:r>
            <a:r>
              <a:rPr lang="en-US" dirty="0" smtClean="0"/>
              <a:t>?</a:t>
            </a:r>
          </a:p>
          <a:p>
            <a:r>
              <a:rPr lang="en-US" dirty="0" smtClean="0"/>
              <a:t>How are the quizzes?</a:t>
            </a:r>
          </a:p>
          <a:p>
            <a:pPr lvl="1"/>
            <a:r>
              <a:rPr lang="en-US" dirty="0"/>
              <a:t>Suggested alternative</a:t>
            </a:r>
            <a:r>
              <a:rPr lang="en-US" dirty="0" smtClean="0"/>
              <a:t>?</a:t>
            </a:r>
          </a:p>
          <a:p>
            <a:r>
              <a:rPr lang="en-US" dirty="0" smtClean="0"/>
              <a:t>Suggestions on making the class more ESL friendly?</a:t>
            </a:r>
          </a:p>
          <a:p>
            <a:r>
              <a:rPr lang="en-US" dirty="0" smtClean="0"/>
              <a:t>Rate the class out of 10 (engaging, instructive</a:t>
            </a:r>
            <a:r>
              <a:rPr lang="en-US" smtClean="0"/>
              <a:t>, applicable).</a:t>
            </a:r>
            <a:endParaRPr lang="en-US" dirty="0" smtClean="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371858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D4ED-6499-401D-9A5A-C3BBF8B280E3}"/>
              </a:ext>
            </a:extLst>
          </p:cNvPr>
          <p:cNvSpPr>
            <a:spLocks noGrp="1"/>
          </p:cNvSpPr>
          <p:nvPr>
            <p:ph type="title"/>
          </p:nvPr>
        </p:nvSpPr>
        <p:spPr/>
        <p:txBody>
          <a:bodyPr/>
          <a:lstStyle/>
          <a:p>
            <a:r>
              <a:rPr lang="en-CA" dirty="0"/>
              <a:t>Discussion 1</a:t>
            </a:r>
          </a:p>
        </p:txBody>
      </p:sp>
      <p:sp>
        <p:nvSpPr>
          <p:cNvPr id="3" name="Content Placeholder 2">
            <a:extLst>
              <a:ext uri="{FF2B5EF4-FFF2-40B4-BE49-F238E27FC236}">
                <a16:creationId xmlns:a16="http://schemas.microsoft.com/office/drawing/2014/main" id="{08407619-DF91-4444-A517-FA25FFCD51D6}"/>
              </a:ext>
            </a:extLst>
          </p:cNvPr>
          <p:cNvSpPr>
            <a:spLocks noGrp="1"/>
          </p:cNvSpPr>
          <p:nvPr>
            <p:ph idx="1"/>
          </p:nvPr>
        </p:nvSpPr>
        <p:spPr>
          <a:xfrm>
            <a:off x="0" y="1825624"/>
            <a:ext cx="12192000" cy="5032375"/>
          </a:xfrm>
        </p:spPr>
        <p:txBody>
          <a:bodyPr>
            <a:normAutofit/>
          </a:bodyPr>
          <a:lstStyle/>
          <a:p>
            <a:r>
              <a:rPr lang="en-CA" dirty="0"/>
              <a:t>Would eliminating anonymity improve security on the internet? Is this the best solution to problems with security?</a:t>
            </a:r>
          </a:p>
        </p:txBody>
      </p:sp>
    </p:spTree>
    <p:extLst>
      <p:ext uri="{BB962C8B-B14F-4D97-AF65-F5344CB8AC3E}">
        <p14:creationId xmlns:p14="http://schemas.microsoft.com/office/powerpoint/2010/main" val="2755499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10C1-7F62-4843-A96F-91E0FA181B5A}"/>
              </a:ext>
            </a:extLst>
          </p:cNvPr>
          <p:cNvSpPr>
            <a:spLocks noGrp="1"/>
          </p:cNvSpPr>
          <p:nvPr>
            <p:ph type="title"/>
          </p:nvPr>
        </p:nvSpPr>
        <p:spPr/>
        <p:txBody>
          <a:bodyPr/>
          <a:lstStyle/>
          <a:p>
            <a:r>
              <a:rPr lang="en-CA" dirty="0"/>
              <a:t>Discussion 2</a:t>
            </a:r>
          </a:p>
        </p:txBody>
      </p:sp>
      <p:sp>
        <p:nvSpPr>
          <p:cNvPr id="3" name="Content Placeholder 2">
            <a:extLst>
              <a:ext uri="{FF2B5EF4-FFF2-40B4-BE49-F238E27FC236}">
                <a16:creationId xmlns:a16="http://schemas.microsoft.com/office/drawing/2014/main" id="{925FC01D-3AB1-41D2-98ED-8B1070663EB7}"/>
              </a:ext>
            </a:extLst>
          </p:cNvPr>
          <p:cNvSpPr>
            <a:spLocks noGrp="1"/>
          </p:cNvSpPr>
          <p:nvPr>
            <p:ph idx="1"/>
          </p:nvPr>
        </p:nvSpPr>
        <p:spPr/>
        <p:txBody>
          <a:bodyPr>
            <a:normAutofit/>
          </a:bodyPr>
          <a:lstStyle/>
          <a:p>
            <a:r>
              <a:rPr lang="en-CA" dirty="0"/>
              <a:t>Adam and Charlene are good friends who attend the same college. One day, Adam interviews for a job and is asked how many hours of programming courses he’s taken. He calls Charlene up and asks her to log into his account with his password to check for him. This violates the terms and conditions he signed with the university. Is it wrong for him to do this?</a:t>
            </a:r>
          </a:p>
          <a:p>
            <a:endParaRPr lang="en-CA" dirty="0"/>
          </a:p>
        </p:txBody>
      </p:sp>
    </p:spTree>
    <p:extLst>
      <p:ext uri="{BB962C8B-B14F-4D97-AF65-F5344CB8AC3E}">
        <p14:creationId xmlns:p14="http://schemas.microsoft.com/office/powerpoint/2010/main" val="2574259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788C-83DD-4CF5-92D4-2866572A95E1}"/>
              </a:ext>
            </a:extLst>
          </p:cNvPr>
          <p:cNvSpPr>
            <a:spLocks noGrp="1"/>
          </p:cNvSpPr>
          <p:nvPr>
            <p:ph type="title"/>
          </p:nvPr>
        </p:nvSpPr>
        <p:spPr/>
        <p:txBody>
          <a:bodyPr/>
          <a:lstStyle/>
          <a:p>
            <a:r>
              <a:rPr lang="en-CA" dirty="0"/>
              <a:t>Discussion 3	</a:t>
            </a:r>
          </a:p>
        </p:txBody>
      </p:sp>
      <p:sp>
        <p:nvSpPr>
          <p:cNvPr id="3" name="Content Placeholder 2">
            <a:extLst>
              <a:ext uri="{FF2B5EF4-FFF2-40B4-BE49-F238E27FC236}">
                <a16:creationId xmlns:a16="http://schemas.microsoft.com/office/drawing/2014/main" id="{252BA445-C3FA-4CE0-A01E-AF91E0BBF655}"/>
              </a:ext>
            </a:extLst>
          </p:cNvPr>
          <p:cNvSpPr>
            <a:spLocks noGrp="1"/>
          </p:cNvSpPr>
          <p:nvPr>
            <p:ph idx="1"/>
          </p:nvPr>
        </p:nvSpPr>
        <p:spPr/>
        <p:txBody>
          <a:bodyPr/>
          <a:lstStyle/>
          <a:p>
            <a:r>
              <a:rPr lang="en-CA" dirty="0"/>
              <a:t>Several universities (e.g. MIT, Harvard) denied hundreds of business school applicants who used a bug in the online software to look at the status of their applications. Most found that no decision had been made and that their applications were still under review. Was this the right thing for the university to do?</a:t>
            </a:r>
          </a:p>
          <a:p>
            <a:endParaRPr lang="en-CA" dirty="0"/>
          </a:p>
        </p:txBody>
      </p:sp>
    </p:spTree>
    <p:extLst>
      <p:ext uri="{BB962C8B-B14F-4D97-AF65-F5344CB8AC3E}">
        <p14:creationId xmlns:p14="http://schemas.microsoft.com/office/powerpoint/2010/main" val="2188873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511D-0005-4D1A-AE59-FDF72F466E58}"/>
              </a:ext>
            </a:extLst>
          </p:cNvPr>
          <p:cNvSpPr>
            <a:spLocks noGrp="1"/>
          </p:cNvSpPr>
          <p:nvPr>
            <p:ph type="title"/>
          </p:nvPr>
        </p:nvSpPr>
        <p:spPr/>
        <p:txBody>
          <a:bodyPr/>
          <a:lstStyle/>
          <a:p>
            <a:r>
              <a:rPr lang="en-CA" dirty="0"/>
              <a:t>Discussion 4</a:t>
            </a:r>
          </a:p>
        </p:txBody>
      </p:sp>
      <p:sp>
        <p:nvSpPr>
          <p:cNvPr id="3" name="Content Placeholder 2">
            <a:extLst>
              <a:ext uri="{FF2B5EF4-FFF2-40B4-BE49-F238E27FC236}">
                <a16:creationId xmlns:a16="http://schemas.microsoft.com/office/drawing/2014/main" id="{D27D7143-930D-4355-9161-6012BC7D7A9A}"/>
              </a:ext>
            </a:extLst>
          </p:cNvPr>
          <p:cNvSpPr>
            <a:spLocks noGrp="1"/>
          </p:cNvSpPr>
          <p:nvPr>
            <p:ph idx="1"/>
          </p:nvPr>
        </p:nvSpPr>
        <p:spPr/>
        <p:txBody>
          <a:bodyPr/>
          <a:lstStyle/>
          <a:p>
            <a:r>
              <a:rPr lang="en-CA" dirty="0"/>
              <a:t>Is it morally wrong to use a DoS attack to shut down a server that is promoting violent hate groups or that contains child pornography?</a:t>
            </a:r>
          </a:p>
        </p:txBody>
      </p:sp>
    </p:spTree>
    <p:extLst>
      <p:ext uri="{BB962C8B-B14F-4D97-AF65-F5344CB8AC3E}">
        <p14:creationId xmlns:p14="http://schemas.microsoft.com/office/powerpoint/2010/main" val="81045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Meta-Ethical Issues</a:t>
            </a:r>
            <a:endParaRPr lang="en-US" dirty="0"/>
          </a:p>
        </p:txBody>
      </p:sp>
      <p:sp>
        <p:nvSpPr>
          <p:cNvPr id="3" name="Content Placeholder 2"/>
          <p:cNvSpPr>
            <a:spLocks noGrp="1"/>
          </p:cNvSpPr>
          <p:nvPr>
            <p:ph idx="1"/>
          </p:nvPr>
        </p:nvSpPr>
        <p:spPr/>
        <p:txBody>
          <a:bodyPr/>
          <a:lstStyle/>
          <a:p>
            <a:r>
              <a:rPr lang="en-US" dirty="0" smtClean="0"/>
              <a:t>Meta- ethics: the study of the different ways we do ethics.</a:t>
            </a:r>
          </a:p>
          <a:p>
            <a:pPr lvl="1"/>
            <a:r>
              <a:rPr lang="en-US" dirty="0" smtClean="0"/>
              <a:t>Ethical models are used to judge the world, but can we also use the world to judge ethical theories? What is the relationship between them?</a:t>
            </a:r>
          </a:p>
          <a:p>
            <a:pPr lvl="1"/>
            <a:r>
              <a:rPr lang="en-US" dirty="0" smtClean="0"/>
              <a:t>Is there a reward for being good?</a:t>
            </a:r>
          </a:p>
          <a:p>
            <a:pPr lvl="1"/>
            <a:r>
              <a:rPr lang="en-US" dirty="0" smtClean="0"/>
              <a:t>Is there an ethical cost to calling out ethics/keeping quiet about ethics?</a:t>
            </a:r>
          </a:p>
          <a:p>
            <a:pPr lvl="1"/>
            <a:endParaRPr lang="en-US" dirty="0"/>
          </a:p>
        </p:txBody>
      </p:sp>
    </p:spTree>
    <p:extLst>
      <p:ext uri="{BB962C8B-B14F-4D97-AF65-F5344CB8AC3E}">
        <p14:creationId xmlns:p14="http://schemas.microsoft.com/office/powerpoint/2010/main" val="72793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C2D-D222-4302-A741-80290142AC5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A647D4F-043B-4F0A-959E-EF8C20C62F8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79891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Midterm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997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F257-F66C-4AFD-BEA2-207EE501FCA6}"/>
              </a:ext>
            </a:extLst>
          </p:cNvPr>
          <p:cNvSpPr>
            <a:spLocks noGrp="1"/>
          </p:cNvSpPr>
          <p:nvPr>
            <p:ph type="title"/>
          </p:nvPr>
        </p:nvSpPr>
        <p:spPr/>
        <p:txBody>
          <a:bodyPr/>
          <a:lstStyle/>
          <a:p>
            <a:r>
              <a:rPr lang="en-CA" dirty="0"/>
              <a:t>Review</a:t>
            </a:r>
            <a:r>
              <a:rPr lang="en-CA" dirty="0" smtClean="0"/>
              <a:t>: Utilitarianism</a:t>
            </a:r>
            <a:endParaRPr lang="en-CA" dirty="0"/>
          </a:p>
        </p:txBody>
      </p:sp>
      <p:sp>
        <p:nvSpPr>
          <p:cNvPr id="3" name="Content Placeholder 2">
            <a:extLst>
              <a:ext uri="{FF2B5EF4-FFF2-40B4-BE49-F238E27FC236}">
                <a16:creationId xmlns:a16="http://schemas.microsoft.com/office/drawing/2014/main" id="{67967CB2-90EC-424A-ADCE-08D4D7213DFE}"/>
              </a:ext>
            </a:extLst>
          </p:cNvPr>
          <p:cNvSpPr>
            <a:spLocks noGrp="1"/>
          </p:cNvSpPr>
          <p:nvPr>
            <p:ph idx="1"/>
          </p:nvPr>
        </p:nvSpPr>
        <p:spPr/>
        <p:txBody>
          <a:bodyPr/>
          <a:lstStyle/>
          <a:p>
            <a:r>
              <a:rPr lang="en-CA" dirty="0"/>
              <a:t>Act utilitarianism: utility analysis that focuses on a single act. </a:t>
            </a:r>
          </a:p>
          <a:p>
            <a:pPr lvl="1"/>
            <a:r>
              <a:rPr lang="en-CA" dirty="0"/>
              <a:t>Note: different from ethical egoism. AU cares about other people.</a:t>
            </a:r>
          </a:p>
          <a:p>
            <a:pPr marL="457200" lvl="1" indent="0">
              <a:buNone/>
            </a:pPr>
            <a:endParaRPr lang="en-CA" dirty="0"/>
          </a:p>
          <a:p>
            <a:r>
              <a:rPr lang="en-CA" dirty="0"/>
              <a:t>Rule utilitarianism: utility analysis that focuses on moral rules. </a:t>
            </a:r>
          </a:p>
          <a:p>
            <a:pPr lvl="1"/>
            <a:r>
              <a:rPr lang="en-CA" dirty="0"/>
              <a:t>Note: different from Kantianism.</a:t>
            </a:r>
          </a:p>
          <a:p>
            <a:pPr marL="457200" lvl="1" indent="0">
              <a:buNone/>
            </a:pPr>
            <a:endParaRPr lang="en-CA" dirty="0"/>
          </a:p>
        </p:txBody>
      </p:sp>
    </p:spTree>
    <p:extLst>
      <p:ext uri="{BB962C8B-B14F-4D97-AF65-F5344CB8AC3E}">
        <p14:creationId xmlns:p14="http://schemas.microsoft.com/office/powerpoint/2010/main" val="224798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262F-89BE-475A-8B1C-C4E0EE01F5C8}"/>
              </a:ext>
            </a:extLst>
          </p:cNvPr>
          <p:cNvSpPr>
            <a:spLocks noGrp="1"/>
          </p:cNvSpPr>
          <p:nvPr>
            <p:ph type="title"/>
          </p:nvPr>
        </p:nvSpPr>
        <p:spPr/>
        <p:txBody>
          <a:bodyPr/>
          <a:lstStyle/>
          <a:p>
            <a:r>
              <a:rPr lang="en-CA" dirty="0"/>
              <a:t>Review: Social Contract Theory</a:t>
            </a:r>
          </a:p>
        </p:txBody>
      </p:sp>
      <p:sp>
        <p:nvSpPr>
          <p:cNvPr id="3" name="Content Placeholder 2">
            <a:extLst>
              <a:ext uri="{FF2B5EF4-FFF2-40B4-BE49-F238E27FC236}">
                <a16:creationId xmlns:a16="http://schemas.microsoft.com/office/drawing/2014/main" id="{0745A2A9-5B1F-49FE-9961-06CF68401096}"/>
              </a:ext>
            </a:extLst>
          </p:cNvPr>
          <p:cNvSpPr>
            <a:spLocks noGrp="1"/>
          </p:cNvSpPr>
          <p:nvPr>
            <p:ph idx="1"/>
          </p:nvPr>
        </p:nvSpPr>
        <p:spPr/>
        <p:txBody>
          <a:bodyPr/>
          <a:lstStyle/>
          <a:p>
            <a:r>
              <a:rPr lang="en-CA" dirty="0"/>
              <a:t>Social Contract Theory: analysis based on the rules that seem reasonable and acceptable to the members of a community.</a:t>
            </a:r>
          </a:p>
          <a:p>
            <a:pPr lvl="1"/>
            <a:r>
              <a:rPr lang="en-CA" dirty="0"/>
              <a:t>Have you explicitly agreed to something with others?</a:t>
            </a:r>
          </a:p>
          <a:p>
            <a:pPr lvl="1"/>
            <a:r>
              <a:rPr lang="en-CA" dirty="0"/>
              <a:t>Is there an overwhelming moral reason not to follow through on this agreement? </a:t>
            </a:r>
          </a:p>
          <a:p>
            <a:endParaRPr lang="en-CA" dirty="0"/>
          </a:p>
        </p:txBody>
      </p:sp>
    </p:spTree>
    <p:extLst>
      <p:ext uri="{BB962C8B-B14F-4D97-AF65-F5344CB8AC3E}">
        <p14:creationId xmlns:p14="http://schemas.microsoft.com/office/powerpoint/2010/main" val="156809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015B-90EF-4D90-A4D7-7321A94D1E75}"/>
              </a:ext>
            </a:extLst>
          </p:cNvPr>
          <p:cNvSpPr>
            <a:spLocks noGrp="1"/>
          </p:cNvSpPr>
          <p:nvPr>
            <p:ph type="title"/>
          </p:nvPr>
        </p:nvSpPr>
        <p:spPr/>
        <p:txBody>
          <a:bodyPr/>
          <a:lstStyle/>
          <a:p>
            <a:r>
              <a:rPr lang="en-CA" dirty="0"/>
              <a:t>Outlawed grammar mistake #4: possessive apostrophe.</a:t>
            </a:r>
          </a:p>
        </p:txBody>
      </p:sp>
      <p:sp>
        <p:nvSpPr>
          <p:cNvPr id="3" name="Content Placeholder 2">
            <a:extLst>
              <a:ext uri="{FF2B5EF4-FFF2-40B4-BE49-F238E27FC236}">
                <a16:creationId xmlns:a16="http://schemas.microsoft.com/office/drawing/2014/main" id="{6A44A2C9-252D-4981-B92F-CCADD093E183}"/>
              </a:ext>
            </a:extLst>
          </p:cNvPr>
          <p:cNvSpPr>
            <a:spLocks noGrp="1"/>
          </p:cNvSpPr>
          <p:nvPr>
            <p:ph idx="1"/>
          </p:nvPr>
        </p:nvSpPr>
        <p:spPr/>
        <p:txBody>
          <a:bodyPr/>
          <a:lstStyle/>
          <a:p>
            <a:r>
              <a:rPr lang="en-CA" dirty="0"/>
              <a:t>Xavier’s computer is black.</a:t>
            </a:r>
          </a:p>
          <a:p>
            <a:r>
              <a:rPr lang="en-CA" dirty="0"/>
              <a:t>The people’s demands must be met. </a:t>
            </a:r>
          </a:p>
          <a:p>
            <a:r>
              <a:rPr lang="en-CA" dirty="0"/>
              <a:t>The students’ desks are facing the wrong direction.</a:t>
            </a:r>
          </a:p>
          <a:p>
            <a:r>
              <a:rPr lang="en-CA" dirty="0"/>
              <a:t>John Rawls’s Theory of Justice is an important book in social contract theory.</a:t>
            </a:r>
          </a:p>
        </p:txBody>
      </p:sp>
    </p:spTree>
    <p:extLst>
      <p:ext uri="{BB962C8B-B14F-4D97-AF65-F5344CB8AC3E}">
        <p14:creationId xmlns:p14="http://schemas.microsoft.com/office/powerpoint/2010/main" val="30058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Harm Principle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78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7AFF-243F-46C0-A4F7-23450C6D19BA}"/>
              </a:ext>
            </a:extLst>
          </p:cNvPr>
          <p:cNvSpPr>
            <a:spLocks noGrp="1"/>
          </p:cNvSpPr>
          <p:nvPr>
            <p:ph type="title"/>
          </p:nvPr>
        </p:nvSpPr>
        <p:spPr>
          <a:xfrm>
            <a:off x="0" y="365125"/>
            <a:ext cx="11353800" cy="1325563"/>
          </a:xfrm>
        </p:spPr>
        <p:txBody>
          <a:bodyPr/>
          <a:lstStyle/>
          <a:p>
            <a:r>
              <a:rPr lang="en-CA" dirty="0"/>
              <a:t>Which of the following violates the Harm Principle?</a:t>
            </a:r>
          </a:p>
        </p:txBody>
      </p:sp>
      <p:sp>
        <p:nvSpPr>
          <p:cNvPr id="3" name="Content Placeholder 2">
            <a:extLst>
              <a:ext uri="{FF2B5EF4-FFF2-40B4-BE49-F238E27FC236}">
                <a16:creationId xmlns:a16="http://schemas.microsoft.com/office/drawing/2014/main" id="{C4BEEC4C-FA0E-4F10-93CB-8096F85FA099}"/>
              </a:ext>
            </a:extLst>
          </p:cNvPr>
          <p:cNvSpPr>
            <a:spLocks noGrp="1"/>
          </p:cNvSpPr>
          <p:nvPr>
            <p:ph idx="1"/>
          </p:nvPr>
        </p:nvSpPr>
        <p:spPr>
          <a:xfrm>
            <a:off x="0" y="1825624"/>
            <a:ext cx="11353800" cy="5032375"/>
          </a:xfrm>
        </p:spPr>
        <p:txBody>
          <a:bodyPr>
            <a:normAutofit/>
          </a:bodyPr>
          <a:lstStyle/>
          <a:p>
            <a:r>
              <a:rPr lang="en-CA" dirty="0"/>
              <a:t>Laws against stealing.</a:t>
            </a:r>
          </a:p>
          <a:p>
            <a:r>
              <a:rPr lang="en-CA" dirty="0"/>
              <a:t>Laws requiring you to shovel your sidewalk.</a:t>
            </a:r>
          </a:p>
          <a:p>
            <a:r>
              <a:rPr lang="en-CA" dirty="0" smtClean="0"/>
              <a:t>Laws </a:t>
            </a:r>
            <a:r>
              <a:rPr lang="en-CA" dirty="0"/>
              <a:t>requiring shops to close on Sunday.</a:t>
            </a:r>
          </a:p>
          <a:p>
            <a:r>
              <a:rPr lang="en-CA" dirty="0"/>
              <a:t>Laws prescribing a maximum work week.</a:t>
            </a:r>
          </a:p>
          <a:p>
            <a:r>
              <a:rPr lang="en-CA" dirty="0"/>
              <a:t>Laws requiring licensing for certain professions.</a:t>
            </a:r>
          </a:p>
          <a:p>
            <a:r>
              <a:rPr lang="en-CA" dirty="0"/>
              <a:t>Laws requiring you to save for social security.</a:t>
            </a:r>
          </a:p>
          <a:p>
            <a:r>
              <a:rPr lang="en-CA" dirty="0"/>
              <a:t>Laws requiring you to get vaccinations.</a:t>
            </a:r>
          </a:p>
          <a:p>
            <a:r>
              <a:rPr lang="en-CA" dirty="0"/>
              <a:t>Laws mandating public healthcare</a:t>
            </a:r>
            <a:r>
              <a:rPr lang="en-CA" dirty="0" smtClean="0"/>
              <a:t>.</a:t>
            </a:r>
          </a:p>
          <a:p>
            <a:r>
              <a:rPr lang="en-CA" dirty="0" smtClean="0"/>
              <a:t>Laws against public nudity.</a:t>
            </a:r>
            <a:endParaRPr lang="en-CA" dirty="0"/>
          </a:p>
        </p:txBody>
      </p:sp>
    </p:spTree>
    <p:extLst>
      <p:ext uri="{BB962C8B-B14F-4D97-AF65-F5344CB8AC3E}">
        <p14:creationId xmlns:p14="http://schemas.microsoft.com/office/powerpoint/2010/main" val="330296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2AFD-ABDC-4B6E-B5B0-704725FE6814}"/>
              </a:ext>
            </a:extLst>
          </p:cNvPr>
          <p:cNvSpPr>
            <a:spLocks noGrp="1"/>
          </p:cNvSpPr>
          <p:nvPr>
            <p:ph type="title"/>
          </p:nvPr>
        </p:nvSpPr>
        <p:spPr/>
        <p:txBody>
          <a:bodyPr/>
          <a:lstStyle/>
          <a:p>
            <a:r>
              <a:rPr lang="en-CA" dirty="0"/>
              <a:t>Reasons for Autonomy</a:t>
            </a:r>
          </a:p>
        </p:txBody>
      </p:sp>
      <p:sp>
        <p:nvSpPr>
          <p:cNvPr id="3" name="Content Placeholder 2">
            <a:extLst>
              <a:ext uri="{FF2B5EF4-FFF2-40B4-BE49-F238E27FC236}">
                <a16:creationId xmlns:a16="http://schemas.microsoft.com/office/drawing/2014/main" id="{90005581-2428-4400-BF8B-590D5683E491}"/>
              </a:ext>
            </a:extLst>
          </p:cNvPr>
          <p:cNvSpPr>
            <a:spLocks noGrp="1"/>
          </p:cNvSpPr>
          <p:nvPr>
            <p:ph idx="1"/>
          </p:nvPr>
        </p:nvSpPr>
        <p:spPr/>
        <p:txBody>
          <a:bodyPr/>
          <a:lstStyle/>
          <a:p>
            <a:r>
              <a:rPr lang="en-CA" dirty="0"/>
              <a:t>Auto (self) Nomos (rule/law)</a:t>
            </a:r>
          </a:p>
          <a:p>
            <a:r>
              <a:rPr lang="en-CA" dirty="0"/>
              <a:t>The ability to be self-ruling and make your own choices.</a:t>
            </a:r>
          </a:p>
          <a:p>
            <a:r>
              <a:rPr lang="en-CA" dirty="0"/>
              <a:t>Utilitarian Argument for liberty:</a:t>
            </a:r>
          </a:p>
          <a:p>
            <a:pPr lvl="1"/>
            <a:r>
              <a:rPr lang="en-CA" dirty="0"/>
              <a:t>Knowledge: you know what you want best, giving you autonomy tends to maximize happiness;</a:t>
            </a:r>
          </a:p>
          <a:p>
            <a:pPr lvl="1"/>
            <a:r>
              <a:rPr lang="en-CA" dirty="0"/>
              <a:t>Stake: You have a greater stake in your interests than others</a:t>
            </a:r>
          </a:p>
          <a:p>
            <a:pPr lvl="1"/>
            <a:r>
              <a:rPr lang="en-CA" dirty="0"/>
              <a:t>Authority: others are bad guarantors of your interests (selfish/ignorant);</a:t>
            </a:r>
          </a:p>
          <a:p>
            <a:pPr lvl="1"/>
            <a:r>
              <a:rPr lang="en-CA" dirty="0"/>
              <a:t>Happiness: freedom has content independent value (I value my freedom even when I misuse it), it makes me happy even when I use it in ways that make me unhappy.</a:t>
            </a:r>
          </a:p>
        </p:txBody>
      </p:sp>
    </p:spTree>
    <p:extLst>
      <p:ext uri="{BB962C8B-B14F-4D97-AF65-F5344CB8AC3E}">
        <p14:creationId xmlns:p14="http://schemas.microsoft.com/office/powerpoint/2010/main" val="4276801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1298</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Final Exam Topics</vt:lpstr>
      <vt:lpstr>Review Midterm</vt:lpstr>
      <vt:lpstr>Review: Utilitarianism</vt:lpstr>
      <vt:lpstr>Review: Social Contract Theory</vt:lpstr>
      <vt:lpstr>Outlawed grammar mistake #4: possessive apostrophe.</vt:lpstr>
      <vt:lpstr>Review of the Harm Principle</vt:lpstr>
      <vt:lpstr>Which of the following violates the Harm Principle?</vt:lpstr>
      <vt:lpstr>Reasons for Autonomy</vt:lpstr>
      <vt:lpstr>Censorship and the Harm Principle</vt:lpstr>
      <vt:lpstr>Social Rights</vt:lpstr>
      <vt:lpstr>Paternalism</vt:lpstr>
      <vt:lpstr>Soft vs. Hard Paternalism</vt:lpstr>
      <vt:lpstr>Pure vs. Impure Paternalism</vt:lpstr>
      <vt:lpstr>Moral Paternalism</vt:lpstr>
      <vt:lpstr>Ethics and Punishment</vt:lpstr>
      <vt:lpstr>Utilitarian Reasons for Punishment</vt:lpstr>
      <vt:lpstr>Critical Essay</vt:lpstr>
      <vt:lpstr>Essay Rubric Categories</vt:lpstr>
      <vt:lpstr>Organization and Logic</vt:lpstr>
      <vt:lpstr>MS word has a bibliography formatter</vt:lpstr>
      <vt:lpstr>Survey (anonymous)</vt:lpstr>
      <vt:lpstr>Discussion 1</vt:lpstr>
      <vt:lpstr>Discussion 2</vt:lpstr>
      <vt:lpstr>Discussion 3 </vt:lpstr>
      <vt:lpstr>Discussion 4</vt:lpstr>
      <vt:lpstr>Meta-Ethical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 S</dc:creator>
  <cp:lastModifiedBy>Xavier Scott</cp:lastModifiedBy>
  <cp:revision>11</cp:revision>
  <dcterms:created xsi:type="dcterms:W3CDTF">2019-03-14T11:26:06Z</dcterms:created>
  <dcterms:modified xsi:type="dcterms:W3CDTF">2019-03-14T13:38:30Z</dcterms:modified>
</cp:coreProperties>
</file>