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Arial Black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DB9D1F7-9B5B-436C-9FA5-096C69F9E7F4}">
  <a:tblStyle styleId="{4DB9D1F7-9B5B-436C-9FA5-096C69F9E7F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26F8C0D3-5D40-4598-9EDD-5DE08ADFB68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ArialBlack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aa3fa1bc7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7aa3fa1bc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7aa3fa1bc7_0_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aa3fa1bc7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7aa3fa1bc7_0_9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a3fa1bc7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7aa3fa1bc7_0_10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aa3fa1bc7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7aa3fa1bc7_0_1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aa3fa1bc7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7aa3fa1bc7_0_1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aa3fa1bc7_0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7aa3fa1bc7_0_1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aa3fa1bc7_0_1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7aa3fa1bc7_0_14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aa3fa1bc7_0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7aa3fa1bc7_0_13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aa3fa1bc7_0_1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7aa3fa1bc7_0_15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aa3fa1bc7_0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7aa3fa1bc7_0_14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aa3fa1bc7_0_1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7aa3fa1bc7_0_15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a3fa1bc7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7aa3fa1bc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7aa3fa1bc7_0_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aa3fa1bc7_0_1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7aa3fa1bc7_0_16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aa3fa1bc7_0_1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7aa3fa1bc7_0_18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aa3fa1bc7_0_1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7aa3fa1bc7_0_18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aa3fa1bc7_0_1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7aa3fa1bc7_0_19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aa3fa1bc7_0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7aa3fa1bc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7aa3fa1bc7_0_1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aa3fa1bc7_0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7aa3fa1bc7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7aa3fa1bc7_0_1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a3fa1bc7_0_2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7aa3fa1bc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7aa3fa1bc7_0_2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aa3fa1bc7_0_2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7aa3fa1bc7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7aa3fa1bc7_0_29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aa3fa1bc7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7aa3fa1bc7_0_3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aa3fa1bc7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7aa3fa1bc7_0_6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aa3fa1bc7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7aa3fa1bc7_0_7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14"/>
          <p:cNvGraphicFramePr/>
          <p:nvPr/>
        </p:nvGraphicFramePr>
        <p:xfrm>
          <a:off x="1000501" y="5071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{4DB9D1F7-9B5B-436C-9FA5-096C69F9E7F4}</a:tableStyleId>
              </a:tblPr>
              <a:tblGrid>
                <a:gridCol w="3529825"/>
                <a:gridCol w="3839250"/>
              </a:tblGrid>
              <a:tr h="37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Conversation </a:t>
                      </a:r>
                      <a:r>
                        <a:rPr lang="vi" sz="21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9.1</a:t>
                      </a:r>
                      <a:endParaRPr sz="1100"/>
                    </a:p>
                  </a:txBody>
                  <a:tcPr marT="34300" marB="34300" marR="91450" marL="91450">
                    <a:lnL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21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New Words</a:t>
                      </a:r>
                      <a:endParaRPr sz="1100"/>
                    </a:p>
                  </a:txBody>
                  <a:tcPr marT="34300" marB="34300" marR="91450" marL="91450">
                    <a:lnR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" name="Google Shape;62;p14"/>
          <p:cNvSpPr txBox="1"/>
          <p:nvPr/>
        </p:nvSpPr>
        <p:spPr>
          <a:xfrm>
            <a:off x="1000512" y="899612"/>
            <a:ext cx="3917100" cy="3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600" u="none" cap="none" strike="noStrike">
                <a:solidFill>
                  <a:srgbClr val="008000"/>
                </a:solidFill>
              </a:rPr>
              <a:t>NOUN</a:t>
            </a:r>
            <a:r>
              <a:rPr b="1" i="0" lang="vi" sz="1600" u="none" cap="none" strike="noStrike">
                <a:solidFill>
                  <a:schemeClr val="dk1"/>
                </a:solidFill>
              </a:rPr>
              <a:t> 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vi" sz="1600" u="none" cap="none" strike="noStrike">
                <a:solidFill>
                  <a:schemeClr val="dk1"/>
                </a:solidFill>
              </a:rPr>
              <a:t>건물		building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vi" sz="1600" u="none" cap="none" strike="noStrike">
                <a:solidFill>
                  <a:schemeClr val="dk1"/>
                </a:solidFill>
              </a:rPr>
              <a:t>돈		money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vi" sz="1600" u="none" cap="none" strike="noStrike">
                <a:solidFill>
                  <a:schemeClr val="dk1"/>
                </a:solidFill>
              </a:rPr>
              <a:t>돌		the first birthday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vi" sz="1600" u="none" cap="none" strike="noStrike">
                <a:solidFill>
                  <a:schemeClr val="dk1"/>
                </a:solidFill>
              </a:rPr>
              <a:t>며칠		what date; a few days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vi" sz="1600" u="none" cap="none" strike="noStrike">
                <a:solidFill>
                  <a:schemeClr val="dk1"/>
                </a:solidFill>
              </a:rPr>
              <a:t>모자		cap, hat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vi" sz="1600" u="none" cap="none" strike="noStrike">
                <a:solidFill>
                  <a:schemeClr val="dk1"/>
                </a:solidFill>
              </a:rPr>
              <a:t>번호		number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vi" sz="1600" u="none" cap="none" strike="noStrike">
                <a:solidFill>
                  <a:schemeClr val="dk1"/>
                </a:solidFill>
              </a:rPr>
              <a:t>올해		this year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vi" sz="1600" u="none" cap="none" strike="noStrike">
                <a:solidFill>
                  <a:schemeClr val="dk1"/>
                </a:solidFill>
              </a:rPr>
              <a:t>이메일	e-mail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vi" sz="1600" u="none" cap="none" strike="noStrike">
                <a:solidFill>
                  <a:schemeClr val="dk1"/>
                </a:solidFill>
              </a:rPr>
              <a:t>잔치		feast, party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vi" sz="1600" u="none" cap="none" strike="noStrike">
                <a:solidFill>
                  <a:schemeClr val="dk1"/>
                </a:solidFill>
              </a:rPr>
              <a:t>카드		card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vi" sz="1600" u="none" cap="none" strike="noStrike">
                <a:solidFill>
                  <a:schemeClr val="dk1"/>
                </a:solidFill>
              </a:rPr>
              <a:t>편지</a:t>
            </a:r>
            <a:r>
              <a:rPr i="0" lang="vi" sz="1600" u="none" cap="none" strike="noStrike">
                <a:solidFill>
                  <a:srgbClr val="FF6600"/>
                </a:solidFill>
              </a:rPr>
              <a:t>	</a:t>
            </a:r>
            <a:r>
              <a:rPr i="0" lang="vi" sz="1600" u="none" cap="none" strike="noStrike">
                <a:solidFill>
                  <a:schemeClr val="dk1"/>
                </a:solidFill>
              </a:rPr>
              <a:t>	letter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600" u="none" cap="none" strike="noStrike">
                <a:solidFill>
                  <a:srgbClr val="008000"/>
                </a:solidFill>
              </a:rPr>
              <a:t>SUFFIX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vi" sz="1600" u="none" cap="none" strike="noStrike">
                <a:solidFill>
                  <a:schemeClr val="dk1"/>
                </a:solidFill>
              </a:rPr>
              <a:t>~(으)ㄴ	noun modifying form</a:t>
            </a:r>
            <a:endParaRPr sz="1600"/>
          </a:p>
        </p:txBody>
      </p:sp>
      <p:sp>
        <p:nvSpPr>
          <p:cNvPr id="63" name="Google Shape;63;p14"/>
          <p:cNvSpPr txBox="1"/>
          <p:nvPr/>
        </p:nvSpPr>
        <p:spPr>
          <a:xfrm>
            <a:off x="4530320" y="899612"/>
            <a:ext cx="4706100" cy="3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600" u="none" cap="none" strike="noStrike">
                <a:solidFill>
                  <a:srgbClr val="008000"/>
                </a:solidFill>
              </a:rPr>
              <a:t>VERB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vi" sz="1600" u="none" cap="none" strike="noStrike">
                <a:solidFill>
                  <a:schemeClr val="dk1"/>
                </a:solidFill>
              </a:rPr>
              <a:t>보내다	2) to send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vi" sz="1600" u="none" cap="none" strike="noStrike">
                <a:solidFill>
                  <a:schemeClr val="dk1"/>
                </a:solidFill>
              </a:rPr>
              <a:t>축하하다	to congratulate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vi" sz="1600" u="none" cap="none" strike="noStrike">
                <a:solidFill>
                  <a:schemeClr val="dk1"/>
                </a:solidFill>
              </a:rPr>
              <a:t>	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600" u="none" cap="none" strike="noStrike">
                <a:solidFill>
                  <a:srgbClr val="008000"/>
                </a:solidFill>
              </a:rPr>
              <a:t>ADJECTIVE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vi" sz="1600" u="none" cap="none" strike="noStrike">
                <a:solidFill>
                  <a:schemeClr val="dk1"/>
                </a:solidFill>
              </a:rPr>
              <a:t>길다		to be long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vi" sz="1600" u="none" cap="none" strike="noStrike">
                <a:solidFill>
                  <a:schemeClr val="dk1"/>
                </a:solidFill>
              </a:rPr>
              <a:t>짧다	  	to be short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600" u="none" cap="none" strike="noStrike">
                <a:solidFill>
                  <a:srgbClr val="008000"/>
                </a:solidFill>
              </a:rPr>
              <a:t>PARTICLE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vi" sz="1600" u="none" cap="none" strike="noStrike">
                <a:solidFill>
                  <a:schemeClr val="dk1"/>
                </a:solidFill>
              </a:rPr>
              <a:t>께</a:t>
            </a:r>
            <a:r>
              <a:rPr lang="vi" sz="1600">
                <a:solidFill>
                  <a:schemeClr val="dk1"/>
                </a:solidFill>
              </a:rPr>
              <a:t> </a:t>
            </a:r>
            <a:r>
              <a:rPr i="1" lang="vi" sz="1600" u="none" cap="none" strike="noStrike">
                <a:solidFill>
                  <a:srgbClr val="008000"/>
                </a:solidFill>
              </a:rPr>
              <a:t>hon.</a:t>
            </a:r>
            <a:r>
              <a:rPr i="0" lang="vi" sz="1600" u="none" cap="none" strike="noStrike">
                <a:solidFill>
                  <a:schemeClr val="dk1"/>
                </a:solidFill>
              </a:rPr>
              <a:t>	to (a person)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vi" sz="1600" u="none" cap="none" strike="noStrike">
                <a:solidFill>
                  <a:schemeClr val="dk1"/>
                </a:solidFill>
              </a:rPr>
              <a:t>와/과		and (joins nouns)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vi" sz="1600" u="none" cap="none" strike="noStrike">
                <a:solidFill>
                  <a:schemeClr val="dk1"/>
                </a:solidFill>
              </a:rPr>
              <a:t>한테		to (a person or an animal)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vi" sz="1600" u="none" cap="none" strike="noStrike">
                <a:solidFill>
                  <a:schemeClr val="dk1"/>
                </a:solidFill>
              </a:rPr>
              <a:t>한테서	from (a person or an </a:t>
            </a:r>
            <a:r>
              <a:rPr i="0" lang="vi" sz="1600" u="none" cap="none" strike="noStrike">
                <a:solidFill>
                  <a:schemeClr val="dk1"/>
                </a:solidFill>
              </a:rPr>
              <a:t>a</a:t>
            </a:r>
            <a:r>
              <a:rPr i="0" lang="vi" sz="1600" u="none" cap="none" strike="noStrike">
                <a:solidFill>
                  <a:schemeClr val="dk1"/>
                </a:solidFill>
              </a:rPr>
              <a:t>nimal)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/>
        </p:nvSpPr>
        <p:spPr>
          <a:xfrm>
            <a:off x="1000502" y="895778"/>
            <a:ext cx="1558500" cy="3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008000"/>
                </a:solidFill>
              </a:rPr>
              <a:t>NOUN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가수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교통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날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머리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일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008000"/>
                </a:solidFill>
              </a:rPr>
              <a:t>ADVERB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다음부터(는)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무척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직접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008000"/>
                </a:solidFill>
              </a:rPr>
              <a:t>SUFFIX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~어서/아서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~는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2565310" y="895775"/>
            <a:ext cx="1958700" cy="3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singer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transportation; traffic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day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head; hair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event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from next time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very much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directly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clausal connective (cause)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noun modifying form</a:t>
            </a:r>
            <a:endParaRPr sz="1500"/>
          </a:p>
        </p:txBody>
      </p:sp>
      <p:sp>
        <p:nvSpPr>
          <p:cNvPr id="137" name="Google Shape;137;p23"/>
          <p:cNvSpPr txBox="1"/>
          <p:nvPr/>
        </p:nvSpPr>
        <p:spPr>
          <a:xfrm>
            <a:off x="4530322" y="895778"/>
            <a:ext cx="2533500" cy="39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008000"/>
                </a:solidFill>
              </a:rPr>
              <a:t>VERB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늦다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들어오다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이사하다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008000"/>
                </a:solidFill>
              </a:rPr>
              <a:t>ADJECTIVE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막히다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복잡하다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불편하다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빠르다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아프다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편하다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8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008000"/>
                </a:solidFill>
              </a:rPr>
              <a:t>CONJUNCTION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rgbClr val="000000"/>
                </a:solidFill>
              </a:rPr>
              <a:t>그렇지만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5995982" y="895778"/>
            <a:ext cx="2373600" cy="39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to be late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to come in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to move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to be blocked; congested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to be crowded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to be uncomfortable, inconvenient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to be fast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to be sick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to be comfortable, convenient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but, however</a:t>
            </a:r>
            <a:endParaRPr sz="1500"/>
          </a:p>
        </p:txBody>
      </p:sp>
      <p:graphicFrame>
        <p:nvGraphicFramePr>
          <p:cNvPr id="139" name="Google Shape;139;p23"/>
          <p:cNvGraphicFramePr/>
          <p:nvPr/>
        </p:nvGraphicFramePr>
        <p:xfrm>
          <a:off x="1000501" y="5071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{26F8C0D3-5D40-4598-9EDD-5DE08ADFB689}</a:tableStyleId>
              </a:tblPr>
              <a:tblGrid>
                <a:gridCol w="3529825"/>
                <a:gridCol w="3839250"/>
              </a:tblGrid>
              <a:tr h="37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Conversation 10.2</a:t>
                      </a:r>
                      <a:endParaRPr sz="2100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21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New Words</a:t>
                      </a:r>
                      <a:endParaRPr b="1" sz="2100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798" y="483217"/>
            <a:ext cx="482002" cy="412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/>
        </p:nvSpPr>
        <p:spPr>
          <a:xfrm>
            <a:off x="1000500" y="899600"/>
            <a:ext cx="7369200" cy="3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rgbClr val="000000"/>
                </a:solidFill>
              </a:rPr>
              <a:t>교수님:	안녕하세요, 교수님.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rgbClr val="000000"/>
                </a:solidFill>
                <a:highlight>
                  <a:srgbClr val="FFA39A"/>
                </a:highlight>
              </a:rPr>
              <a:t>마크: 	늦어서 죄송합니다.</a:t>
            </a:r>
            <a:r>
              <a:rPr lang="vi" sz="1600">
                <a:highlight>
                  <a:srgbClr val="FFA39A"/>
                </a:highlight>
              </a:rPr>
              <a:t> </a:t>
            </a:r>
            <a:r>
              <a:rPr b="1" lang="vi" sz="1600">
                <a:solidFill>
                  <a:srgbClr val="000000"/>
                </a:solidFill>
                <a:highlight>
                  <a:srgbClr val="FFA39A"/>
                </a:highlight>
              </a:rPr>
              <a:t>차가 많이 막혀서 늦었습니다.</a:t>
            </a:r>
            <a:endParaRPr sz="1600">
              <a:highlight>
                <a:srgbClr val="FFA39A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rgbClr val="000000"/>
                </a:solidFill>
              </a:rPr>
              <a:t>교수님:	교통이 무척 복잡하지요? 뭐 타고 왔어요?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rgbClr val="000000"/>
                </a:solidFill>
                <a:highlight>
                  <a:srgbClr val="FFA39A"/>
                </a:highlight>
              </a:rPr>
              <a:t>마크:		여기까지 직접 오는 버스가 없어서</a:t>
            </a:r>
            <a:r>
              <a:rPr b="1" lang="vi" sz="1600">
                <a:highlight>
                  <a:srgbClr val="FFA39A"/>
                </a:highlight>
              </a:rPr>
              <a:t>. </a:t>
            </a:r>
            <a:r>
              <a:rPr b="1" lang="vi" sz="1600">
                <a:solidFill>
                  <a:srgbClr val="000000"/>
                </a:solidFill>
                <a:highlight>
                  <a:srgbClr val="FFA39A"/>
                </a:highlight>
              </a:rPr>
              <a:t>택시를 타고 왔어요.</a:t>
            </a:r>
            <a:endParaRPr sz="1600">
              <a:highlight>
                <a:srgbClr val="FFA39A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rgbClr val="000000"/>
                </a:solidFill>
              </a:rPr>
              <a:t>교수님: 	택시도 괜찮지만 다음부터는 지하철을 타세요.</a:t>
            </a:r>
            <a:r>
              <a:rPr lang="vi" sz="1600"/>
              <a:t> </a:t>
            </a:r>
            <a:endParaRPr sz="1600"/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rgbClr val="000000"/>
                </a:solidFill>
              </a:rPr>
              <a:t>지하철이 빠르고 편해요.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rgbClr val="000000"/>
                </a:solidFill>
                <a:highlight>
                  <a:srgbClr val="FFA39A"/>
                </a:highlight>
              </a:rPr>
              <a:t>마크:		여기 오는 지하철은 몇 호선이에요?</a:t>
            </a:r>
            <a:endParaRPr sz="1600">
              <a:highlight>
                <a:srgbClr val="FFA39A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rgbClr val="000000"/>
                </a:solidFill>
              </a:rPr>
              <a:t>교수님:	2호선이에요.</a:t>
            </a:r>
            <a:endParaRPr sz="1600"/>
          </a:p>
        </p:txBody>
      </p:sp>
      <p:graphicFrame>
        <p:nvGraphicFramePr>
          <p:cNvPr id="146" name="Google Shape;146;p24"/>
          <p:cNvGraphicFramePr/>
          <p:nvPr/>
        </p:nvGraphicFramePr>
        <p:xfrm>
          <a:off x="1000501" y="5071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{26F8C0D3-5D40-4598-9EDD-5DE08ADFB689}</a:tableStyleId>
              </a:tblPr>
              <a:tblGrid>
                <a:gridCol w="3529825"/>
                <a:gridCol w="3839250"/>
              </a:tblGrid>
              <a:tr h="388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Conversation 10.2</a:t>
                      </a:r>
                      <a:endParaRPr sz="2100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700">
                          <a:latin typeface="Arial"/>
                          <a:ea typeface="Arial"/>
                          <a:cs typeface="Arial"/>
                          <a:sym typeface="Arial"/>
                        </a:rPr>
                        <a:t>늦어서 죄송합니다.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819" y="507158"/>
            <a:ext cx="454105" cy="388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/>
        </p:nvSpPr>
        <p:spPr>
          <a:xfrm>
            <a:off x="1000489" y="608259"/>
            <a:ext cx="1347900" cy="44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500" u="none" cap="none" strike="noStrike">
                <a:solidFill>
                  <a:srgbClr val="008000"/>
                </a:solidFill>
              </a:rPr>
              <a:t>NOUN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갈비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물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바닷가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밴쿠버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불고기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생활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어젯밤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차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청바지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캐나다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008000"/>
                </a:solidFill>
              </a:rPr>
              <a:t>COUNTER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잔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008000"/>
                </a:solidFill>
              </a:rPr>
              <a:t>PRONOUN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어떤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2496627" y="608250"/>
            <a:ext cx="2033700" cy="4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 sz="1500">
                <a:solidFill>
                  <a:schemeClr val="dk1"/>
                </a:solidFill>
              </a:rPr>
              <a:t>kalbi </a:t>
            </a:r>
            <a:r>
              <a:rPr lang="vi" sz="1500">
                <a:solidFill>
                  <a:schemeClr val="dk1"/>
                </a:solidFill>
              </a:rPr>
              <a:t>(barbecued spareribs)</a:t>
            </a:r>
            <a:endParaRPr i="1"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water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beach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Vancouver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 sz="1500">
                <a:solidFill>
                  <a:schemeClr val="dk1"/>
                </a:solidFill>
              </a:rPr>
              <a:t>b</a:t>
            </a:r>
            <a:r>
              <a:rPr i="1" lang="vi" sz="1500">
                <a:solidFill>
                  <a:schemeClr val="dk1"/>
                </a:solidFill>
              </a:rPr>
              <a:t>ulgogi </a:t>
            </a:r>
            <a:r>
              <a:rPr lang="vi" sz="1500">
                <a:solidFill>
                  <a:schemeClr val="dk1"/>
                </a:solidFill>
              </a:rPr>
              <a:t>(roast meat)</a:t>
            </a:r>
            <a:endParaRPr i="1"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daily life, living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last night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tea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blue jeans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Canada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glass, cup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which, what kind of</a:t>
            </a:r>
            <a:endParaRPr sz="1500"/>
          </a:p>
        </p:txBody>
      </p:sp>
      <p:sp>
        <p:nvSpPr>
          <p:cNvPr id="154" name="Google Shape;154;p25"/>
          <p:cNvSpPr txBox="1"/>
          <p:nvPr/>
        </p:nvSpPr>
        <p:spPr>
          <a:xfrm>
            <a:off x="4530331" y="608259"/>
            <a:ext cx="2533500" cy="4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008000"/>
                </a:solidFill>
              </a:rPr>
              <a:t>VERB</a:t>
            </a:r>
            <a:endParaRPr b="1" sz="1500">
              <a:solidFill>
                <a:srgbClr val="008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되다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눈(이) 오다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만들다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사귀다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쓰다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008000"/>
                </a:solidFill>
              </a:rPr>
              <a:t>ADVERB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rgbClr val="000000"/>
                </a:solidFill>
              </a:rPr>
              <a:t>착하다</a:t>
            </a:r>
            <a:endParaRPr sz="15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rgbClr val="000000"/>
                </a:solidFill>
              </a:rPr>
              <a:t>친절하다</a:t>
            </a:r>
            <a:endParaRPr sz="15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008000"/>
                </a:solidFill>
              </a:rPr>
              <a:t>ADVERB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rgbClr val="000000"/>
                </a:solidFill>
              </a:rPr>
              <a:t>~(으)ㄹ래요</a:t>
            </a:r>
            <a:endParaRPr sz="15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rgbClr val="000000"/>
                </a:solidFill>
              </a:rPr>
              <a:t>~고 있다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5995966" y="608259"/>
            <a:ext cx="2373600" cy="4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to become, get, turn into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to snow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to make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to make friends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to use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to be good-natured,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kind-hearted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to be kind, considerate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Would you like to...?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I would like to...(intention)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am/are/is ~ing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156" name="Google Shape;156;p25"/>
          <p:cNvGraphicFramePr/>
          <p:nvPr/>
        </p:nvGraphicFramePr>
        <p:xfrm>
          <a:off x="1000501" y="2158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{4DB9D1F7-9B5B-436C-9FA5-096C69F9E7F4}</a:tableStyleId>
              </a:tblPr>
              <a:tblGrid>
                <a:gridCol w="3529825"/>
                <a:gridCol w="3839250"/>
              </a:tblGrid>
              <a:tr h="37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Conversation 11.1</a:t>
                      </a:r>
                      <a:endParaRPr sz="21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21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New Words</a:t>
                      </a:r>
                      <a:endParaRPr b="1" sz="21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/>
        </p:nvSpPr>
        <p:spPr>
          <a:xfrm>
            <a:off x="1000506" y="705286"/>
            <a:ext cx="6873600" cy="4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000000"/>
                </a:solidFill>
              </a:rPr>
              <a:t>우진:		어, 민지 씨 아니세요? 뭐 하세요?</a:t>
            </a:r>
            <a:endParaRPr sz="1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000000"/>
                </a:solidFill>
                <a:highlight>
                  <a:srgbClr val="FFA39A"/>
                </a:highlight>
              </a:rPr>
              <a:t>민지:		차 마시</a:t>
            </a:r>
            <a:r>
              <a:rPr b="1" lang="vi" sz="1500">
                <a:solidFill>
                  <a:srgbClr val="FF0000"/>
                </a:solidFill>
                <a:highlight>
                  <a:srgbClr val="FFA39A"/>
                </a:highlight>
              </a:rPr>
              <a:t>고 있어요</a:t>
            </a:r>
            <a:r>
              <a:rPr b="1" lang="vi" sz="1500">
                <a:solidFill>
                  <a:srgbClr val="000000"/>
                </a:solidFill>
                <a:highlight>
                  <a:srgbClr val="FFA39A"/>
                </a:highlight>
              </a:rPr>
              <a:t>.</a:t>
            </a:r>
            <a:endParaRPr sz="1500">
              <a:highlight>
                <a:srgbClr val="FFA39A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000000"/>
                </a:solidFill>
              </a:rPr>
              <a:t>		우진 씨도 차 한 잔 하</a:t>
            </a:r>
            <a:r>
              <a:rPr b="1" lang="vi" sz="1500">
                <a:solidFill>
                  <a:srgbClr val="FF0000"/>
                </a:solidFill>
              </a:rPr>
              <a:t>실래요?</a:t>
            </a:r>
            <a:endParaRPr sz="1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000000"/>
                </a:solidFill>
              </a:rPr>
              <a:t>우진:		네, 저도 마시고 싶었는데 잘 됐네요.</a:t>
            </a:r>
            <a:endParaRPr sz="1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000000"/>
                </a:solidFill>
                <a:highlight>
                  <a:srgbClr val="FFA39A"/>
                </a:highlight>
              </a:rPr>
              <a:t>민지:		한국 생활이 어때요?</a:t>
            </a:r>
            <a:endParaRPr sz="1500">
              <a:highlight>
                <a:srgbClr val="FFA39A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000000"/>
                </a:solidFill>
              </a:rPr>
              <a:t>우진:		참 재미있어요. 친구도 많이 사귀었어요.</a:t>
            </a:r>
            <a:endParaRPr sz="1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000000"/>
                </a:solidFill>
              </a:rPr>
              <a:t>		그리고 기숙사 생활도 편하고 재미있어요.</a:t>
            </a:r>
            <a:endParaRPr sz="1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000000"/>
                </a:solidFill>
                <a:highlight>
                  <a:srgbClr val="FFA39A"/>
                </a:highlight>
              </a:rPr>
              <a:t>민지:		우진 씨는 방을 혼자 쓰세요?</a:t>
            </a:r>
            <a:endParaRPr sz="1500">
              <a:highlight>
                <a:srgbClr val="FFA39A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000000"/>
                </a:solidFill>
              </a:rPr>
              <a:t>우진:		아니요, 룸메이트가 있어요.</a:t>
            </a:r>
            <a:endParaRPr sz="1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000000"/>
                </a:solidFill>
                <a:highlight>
                  <a:srgbClr val="FFA39A"/>
                </a:highlight>
              </a:rPr>
              <a:t>민지:		어떤 사람이에요?</a:t>
            </a:r>
            <a:endParaRPr sz="1500">
              <a:highlight>
                <a:srgbClr val="FFA39A"/>
              </a:highlight>
            </a:endParaRPr>
          </a:p>
          <a:p>
            <a:pPr indent="-911225" lvl="0" marL="9112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000000"/>
                </a:solidFill>
              </a:rPr>
              <a:t>우진:	호주에서 왔는데 한국을 정말 좋아하고 한국말도 잘 해요. 그리고 아주 친절하고 착해요.</a:t>
            </a:r>
            <a:endParaRPr b="1" sz="1500">
              <a:solidFill>
                <a:srgbClr val="000000"/>
              </a:solidFill>
            </a:endParaRPr>
          </a:p>
        </p:txBody>
      </p:sp>
      <p:graphicFrame>
        <p:nvGraphicFramePr>
          <p:cNvPr id="162" name="Google Shape;162;p26"/>
          <p:cNvGraphicFramePr/>
          <p:nvPr/>
        </p:nvGraphicFramePr>
        <p:xfrm>
          <a:off x="1000501" y="3128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{4DB9D1F7-9B5B-436C-9FA5-096C69F9E7F4}</a:tableStyleId>
              </a:tblPr>
              <a:tblGrid>
                <a:gridCol w="3529825"/>
                <a:gridCol w="3839250"/>
              </a:tblGrid>
              <a:tr h="388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Conversation 11.1</a:t>
                      </a:r>
                      <a:endParaRPr sz="21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차 한 잔 하실래요?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3" name="Google Shape;163;p26"/>
          <p:cNvSpPr/>
          <p:nvPr/>
        </p:nvSpPr>
        <p:spPr>
          <a:xfrm>
            <a:off x="5317985" y="1066000"/>
            <a:ext cx="3051600" cy="582900"/>
          </a:xfrm>
          <a:prstGeom prst="wedgeRoundRectCallout">
            <a:avLst>
              <a:gd fmla="val -107306" name="adj1"/>
              <a:gd fmla="val 27067" name="adj2"/>
              <a:gd fmla="val 16667" name="adj3"/>
            </a:avLst>
          </a:prstGeom>
          <a:solidFill>
            <a:srgbClr val="E8DB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Yujin’s surprise at meeting Minji unexpectedly.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5674194" y="1729811"/>
            <a:ext cx="2199900" cy="345300"/>
          </a:xfrm>
          <a:prstGeom prst="wedgeRoundRectCallout">
            <a:avLst>
              <a:gd fmla="val -101165" name="adj1"/>
              <a:gd fmla="val -19139" name="adj2"/>
              <a:gd fmla="val 16667" name="adj3"/>
            </a:avLst>
          </a:prstGeom>
          <a:solidFill>
            <a:srgbClr val="E8DB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sounds good.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953" y="312817"/>
            <a:ext cx="455359" cy="389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7"/>
          <p:cNvGraphicFramePr/>
          <p:nvPr/>
        </p:nvGraphicFramePr>
        <p:xfrm>
          <a:off x="192646" y="2751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{4DB9D1F7-9B5B-436C-9FA5-096C69F9E7F4}</a:tableStyleId>
              </a:tblPr>
              <a:tblGrid>
                <a:gridCol w="1471500"/>
                <a:gridCol w="7301900"/>
              </a:tblGrid>
              <a:tr h="37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G11.1</a:t>
                      </a:r>
                      <a:endParaRPr sz="21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2000" u="none" cap="none" strike="noStrike"/>
                        <a:t>The progressive form  </a:t>
                      </a:r>
                      <a:r>
                        <a:rPr b="1" lang="vi" sz="2000" u="none" cap="none" strike="noStrike">
                          <a:solidFill>
                            <a:srgbClr val="FF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~고 있다</a:t>
                      </a:r>
                      <a:endParaRPr b="1" sz="2000" u="none" cap="none" strike="noStrike">
                        <a:solidFill>
                          <a:srgbClr val="008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1" name="Google Shape;171;p27"/>
          <p:cNvSpPr/>
          <p:nvPr/>
        </p:nvSpPr>
        <p:spPr>
          <a:xfrm>
            <a:off x="438787" y="870463"/>
            <a:ext cx="8156100" cy="786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300">
                <a:solidFill>
                  <a:srgbClr val="FF0080"/>
                </a:solidFill>
                <a:latin typeface="Calibri"/>
                <a:ea typeface="Calibri"/>
                <a:cs typeface="Calibri"/>
                <a:sym typeface="Calibri"/>
              </a:rPr>
              <a:t>~고 있다 </a:t>
            </a:r>
            <a:r>
              <a:rPr lang="vi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expresses the </a:t>
            </a:r>
            <a:r>
              <a:rPr lang="vi" sz="23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continuation or progression</a:t>
            </a:r>
            <a:r>
              <a:rPr lang="vi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an action. Only </a:t>
            </a:r>
            <a:r>
              <a:rPr b="1" lang="vi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verbs</a:t>
            </a:r>
            <a:r>
              <a:rPr lang="vi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(not adjectives) can occur in this construction.</a:t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3009154" y="1901922"/>
            <a:ext cx="5519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morning, Dad </a:t>
            </a:r>
            <a:r>
              <a:rPr lang="vi" sz="2200">
                <a:solidFill>
                  <a:srgbClr val="FF0080"/>
                </a:solidFill>
                <a:latin typeface="Calibri"/>
                <a:ea typeface="Calibri"/>
                <a:cs typeface="Calibri"/>
                <a:sym typeface="Calibri"/>
              </a:rPr>
              <a:t>was reading </a:t>
            </a:r>
            <a:r>
              <a:rPr lang="vi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newspaper.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3009154" y="2269731"/>
            <a:ext cx="5880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아침에 아버지는 신문을 읽</a:t>
            </a:r>
            <a:r>
              <a:rPr lang="vi" sz="2500">
                <a:solidFill>
                  <a:srgbClr val="FF0080"/>
                </a:solidFill>
                <a:latin typeface="Calibri"/>
                <a:ea typeface="Calibri"/>
                <a:cs typeface="Calibri"/>
                <a:sym typeface="Calibri"/>
              </a:rPr>
              <a:t>고 </a:t>
            </a:r>
            <a:r>
              <a:rPr lang="vi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(보</a:t>
            </a:r>
            <a:r>
              <a:rPr lang="vi" sz="2500">
                <a:solidFill>
                  <a:srgbClr val="FF0080"/>
                </a:solidFill>
                <a:latin typeface="Calibri"/>
                <a:ea typeface="Calibri"/>
                <a:cs typeface="Calibri"/>
                <a:sym typeface="Calibri"/>
              </a:rPr>
              <a:t>고</a:t>
            </a:r>
            <a:r>
              <a:rPr lang="vi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vi" sz="2500">
                <a:solidFill>
                  <a:srgbClr val="8000FF"/>
                </a:solidFill>
                <a:latin typeface="Calibri"/>
                <a:ea typeface="Calibri"/>
                <a:cs typeface="Calibri"/>
                <a:sym typeface="Calibri"/>
              </a:rPr>
              <a:t>계</a:t>
            </a:r>
            <a:r>
              <a:rPr lang="vi" sz="250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셨</a:t>
            </a:r>
            <a:r>
              <a:rPr lang="vi" sz="2500">
                <a:solidFill>
                  <a:srgbClr val="8000FF"/>
                </a:solidFill>
                <a:latin typeface="Calibri"/>
                <a:ea typeface="Calibri"/>
                <a:cs typeface="Calibri"/>
                <a:sym typeface="Calibri"/>
              </a:rPr>
              <a:t>어요</a:t>
            </a:r>
            <a:r>
              <a:rPr lang="vi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4" name="Google Shape;174;p27"/>
          <p:cNvGraphicFramePr/>
          <p:nvPr/>
        </p:nvGraphicFramePr>
        <p:xfrm>
          <a:off x="570754" y="35141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{4DB9D1F7-9B5B-436C-9FA5-096C69F9E7F4}</a:tableStyleId>
              </a:tblPr>
              <a:tblGrid>
                <a:gridCol w="1973875"/>
                <a:gridCol w="1973875"/>
                <a:gridCol w="1973875"/>
                <a:gridCol w="1973875"/>
              </a:tblGrid>
              <a:tr h="22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500" u="none" cap="none" strike="noStrike">
                          <a:solidFill>
                            <a:schemeClr val="dk1"/>
                          </a:solidFill>
                        </a:rPr>
                        <a:t>Dictionary Form</a:t>
                      </a:r>
                      <a:endParaRPr b="0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500" u="none" cap="none" strike="noStrike">
                          <a:solidFill>
                            <a:schemeClr val="dk1"/>
                          </a:solidFill>
                        </a:rPr>
                        <a:t>Plain</a:t>
                      </a:r>
                      <a:endParaRPr b="0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500" u="none" cap="none" strike="noStrike">
                          <a:solidFill>
                            <a:schemeClr val="dk1"/>
                          </a:solidFill>
                        </a:rPr>
                        <a:t>Subject Honorific</a:t>
                      </a:r>
                      <a:endParaRPr b="0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 u="none" cap="none" strike="noStrike"/>
                        <a:t>Non-past</a:t>
                      </a:r>
                      <a:endParaRPr sz="15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 u="none" cap="none" strike="noStrike"/>
                        <a:t>~고 있다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 u="none" cap="none" strike="noStrike"/>
                        <a:t>~</a:t>
                      </a:r>
                      <a:r>
                        <a:rPr lang="vi" sz="1800" u="none" cap="none" strike="noStrike">
                          <a:solidFill>
                            <a:schemeClr val="dk1"/>
                          </a:solidFill>
                        </a:rPr>
                        <a:t>고 있어요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 u="none" cap="none" strike="noStrike">
                          <a:solidFill>
                            <a:srgbClr val="000000"/>
                          </a:solidFill>
                        </a:rPr>
                        <a:t>~고 계세요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 u="none" cap="none" strike="noStrike"/>
                        <a:t>Past</a:t>
                      </a:r>
                      <a:endParaRPr sz="15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 u="none" cap="none" strike="noStrike"/>
                        <a:t>~고 있었다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 u="none" cap="none" strike="noStrike">
                          <a:solidFill>
                            <a:schemeClr val="dk1"/>
                          </a:solidFill>
                        </a:rPr>
                        <a:t>~고 있었어요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 u="none" cap="none" strike="noStrike"/>
                        <a:t>~</a:t>
                      </a:r>
                      <a:r>
                        <a:rPr lang="vi" sz="1800" u="none" cap="none" strike="noStrike">
                          <a:solidFill>
                            <a:srgbClr val="FF0080"/>
                          </a:solidFill>
                        </a:rPr>
                        <a:t>고 </a:t>
                      </a:r>
                      <a:r>
                        <a:rPr lang="vi" sz="1800" u="none" cap="none" strike="noStrike">
                          <a:solidFill>
                            <a:srgbClr val="8000FF"/>
                          </a:solidFill>
                        </a:rPr>
                        <a:t>계</a:t>
                      </a:r>
                      <a:r>
                        <a:rPr lang="vi" sz="1800" u="none" cap="none" strike="noStrike">
                          <a:solidFill>
                            <a:srgbClr val="3366FF"/>
                          </a:solidFill>
                        </a:rPr>
                        <a:t>셨</a:t>
                      </a:r>
                      <a:r>
                        <a:rPr lang="vi" sz="1800" u="none" cap="none" strike="noStrike">
                          <a:solidFill>
                            <a:srgbClr val="8000FF"/>
                          </a:solidFill>
                        </a:rPr>
                        <a:t>어요</a:t>
                      </a:r>
                      <a:endParaRPr sz="1800" u="none" cap="none" strike="noStrike">
                        <a:solidFill>
                          <a:srgbClr val="8000FF"/>
                        </a:solidFill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</a:tbl>
          </a:graphicData>
        </a:graphic>
      </p:graphicFrame>
      <p:pic>
        <p:nvPicPr>
          <p:cNvPr descr="읽다2.jpg" id="175" name="Google Shape;1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754" y="1733550"/>
            <a:ext cx="1538080" cy="1416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/>
        </p:nvSpPr>
        <p:spPr>
          <a:xfrm>
            <a:off x="1000489" y="608259"/>
            <a:ext cx="1347900" cy="44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500" u="none" cap="none" strike="noStrike">
                <a:solidFill>
                  <a:srgbClr val="008000"/>
                </a:solidFill>
              </a:rPr>
              <a:t>NOUN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골브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기차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영국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인터넷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입구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008000"/>
                </a:solidFill>
              </a:rPr>
              <a:t>VERB</a:t>
            </a:r>
            <a:endParaRPr b="1" sz="15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/>
              <a:t>끝나다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/>
              <a:t>쉬다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/>
              <a:t>알아보다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/>
              <a:t>찾다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/>
              <a:t>춤(을) 추다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008000"/>
                </a:solidFill>
              </a:rPr>
              <a:t>ADJECTIVE</a:t>
            </a:r>
            <a:endParaRPr b="1" sz="15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/>
              <a:t>힘(이) 들다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500">
              <a:solidFill>
                <a:srgbClr val="008000"/>
              </a:solidFill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2496627" y="608250"/>
            <a:ext cx="2033700" cy="4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golf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train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play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internet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entrance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to be over, finished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to rest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to find out, check out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to find, look for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to dance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to be hard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4530331" y="608259"/>
            <a:ext cx="2533500" cy="4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008000"/>
                </a:solidFill>
              </a:rPr>
              <a:t>AD</a:t>
            </a:r>
            <a:r>
              <a:rPr b="1" lang="vi" sz="1500">
                <a:solidFill>
                  <a:srgbClr val="008000"/>
                </a:solidFill>
              </a:rPr>
              <a:t>VERB</a:t>
            </a:r>
            <a:endParaRPr b="1" sz="1500">
              <a:solidFill>
                <a:srgbClr val="008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다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벌찌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008000"/>
                </a:solidFill>
              </a:rPr>
              <a:t>PARTICLE</a:t>
            </a:r>
            <a:endParaRPr b="1" sz="1500">
              <a:solidFill>
                <a:srgbClr val="008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/>
              <a:t>까지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/>
              <a:t>밖에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/>
              <a:t>부터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/>
              <a:t>(이)나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8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008000"/>
                </a:solidFill>
              </a:rPr>
              <a:t>SUFFIX</a:t>
            </a:r>
            <a:endParaRPr b="1" sz="1500">
              <a:solidFill>
                <a:srgbClr val="008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/>
              <a:t>~(이)ㄹ까요?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/>
              <a:t>글쎄요</a:t>
            </a:r>
            <a:endParaRPr sz="1500"/>
          </a:p>
        </p:txBody>
      </p:sp>
      <p:sp>
        <p:nvSpPr>
          <p:cNvPr id="183" name="Google Shape;183;p28"/>
          <p:cNvSpPr txBox="1"/>
          <p:nvPr/>
        </p:nvSpPr>
        <p:spPr>
          <a:xfrm>
            <a:off x="5995966" y="608259"/>
            <a:ext cx="2373600" cy="4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all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already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to/until/through(time)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nothing but, only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from(time)...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as many/many as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Shall I/we…? Do you think that …?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chemeClr val="dk1"/>
                </a:solidFill>
              </a:rPr>
              <a:t>Well; It’s hard to say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184" name="Google Shape;184;p28"/>
          <p:cNvGraphicFramePr/>
          <p:nvPr/>
        </p:nvGraphicFramePr>
        <p:xfrm>
          <a:off x="1000501" y="2158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{4DB9D1F7-9B5B-436C-9FA5-096C69F9E7F4}</a:tableStyleId>
              </a:tblPr>
              <a:tblGrid>
                <a:gridCol w="3529825"/>
                <a:gridCol w="3839250"/>
              </a:tblGrid>
              <a:tr h="37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Conversation </a:t>
                      </a:r>
                      <a:r>
                        <a:rPr lang="vi" sz="21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11.2</a:t>
                      </a:r>
                      <a:endParaRPr sz="21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21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New Words</a:t>
                      </a:r>
                      <a:endParaRPr b="1" sz="21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/>
        </p:nvSpPr>
        <p:spPr>
          <a:xfrm>
            <a:off x="1000500" y="705275"/>
            <a:ext cx="73692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rgbClr val="000000"/>
                </a:solidFill>
              </a:rPr>
              <a:t>우진:</a:t>
            </a:r>
            <a:r>
              <a:rPr b="1" lang="vi" sz="1600"/>
              <a:t>		</a:t>
            </a:r>
            <a:r>
              <a:rPr b="1" lang="vi" sz="1600">
                <a:solidFill>
                  <a:srgbClr val="000000"/>
                </a:solidFill>
              </a:rPr>
              <a:t>시간이 참 빠르지요? 벌써 한 학기가 다 끝났어요.</a:t>
            </a:r>
            <a:r>
              <a:rPr lang="vi" sz="1600"/>
              <a:t> </a:t>
            </a:r>
            <a:r>
              <a:rPr b="1" lang="vi" sz="1600">
                <a:solidFill>
                  <a:srgbClr val="000000"/>
                </a:solidFill>
              </a:rPr>
              <a:t>이번 학기에 몇 </a:t>
            </a:r>
            <a:endParaRPr b="1" sz="1600">
              <a:solidFill>
                <a:srgbClr val="000000"/>
              </a:solidFill>
            </a:endParaRPr>
          </a:p>
          <a:p>
            <a:pPr indent="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rgbClr val="000000"/>
                </a:solidFill>
              </a:rPr>
              <a:t>과목 들었어요??</a:t>
            </a:r>
            <a:endParaRPr sz="16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rgbClr val="000000"/>
                </a:solidFill>
                <a:highlight>
                  <a:srgbClr val="FFA39A"/>
                </a:highlight>
              </a:rPr>
              <a:t>민지:		다섯 과목 들었어요</a:t>
            </a:r>
            <a:r>
              <a:rPr b="1" lang="vi" sz="1600">
                <a:highlight>
                  <a:srgbClr val="FFA39A"/>
                </a:highlight>
              </a:rPr>
              <a:t>.</a:t>
            </a:r>
            <a:endParaRPr b="1" sz="1600">
              <a:solidFill>
                <a:srgbClr val="000000"/>
              </a:solidFill>
              <a:highlight>
                <a:srgbClr val="FFA39A"/>
              </a:highlight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rgbClr val="000000"/>
                </a:solidFill>
              </a:rPr>
              <a:t>우진:		다섯 과목</a:t>
            </a:r>
            <a:r>
              <a:rPr b="1" lang="vi" sz="1600">
                <a:solidFill>
                  <a:srgbClr val="FF0000"/>
                </a:solidFill>
              </a:rPr>
              <a:t>이나</a:t>
            </a:r>
            <a:r>
              <a:rPr b="1" lang="vi" sz="1600">
                <a:solidFill>
                  <a:srgbClr val="000000"/>
                </a:solidFill>
              </a:rPr>
              <a:t> 들었어요? 저는 세 과목</a:t>
            </a:r>
            <a:r>
              <a:rPr b="1" lang="vi" sz="1600">
                <a:solidFill>
                  <a:srgbClr val="FF0000"/>
                </a:solidFill>
              </a:rPr>
              <a:t>밖에</a:t>
            </a:r>
            <a:r>
              <a:rPr b="1" lang="vi" sz="1600">
                <a:solidFill>
                  <a:srgbClr val="000000"/>
                </a:solidFill>
              </a:rPr>
              <a:t> 안 들었어요.</a:t>
            </a:r>
            <a:endParaRPr sz="16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rgbClr val="000000"/>
                </a:solidFill>
                <a:highlight>
                  <a:srgbClr val="FFA39A"/>
                </a:highlight>
              </a:rPr>
              <a:t>민지:		월요일부터 금요일까지 매일 수업이 있어서 너무 바빴어요. 		</a:t>
            </a:r>
            <a:endParaRPr sz="1600">
              <a:highlight>
                <a:srgbClr val="FFA39A"/>
              </a:highlight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rgbClr val="000000"/>
                </a:solidFill>
                <a:highlight>
                  <a:srgbClr val="FFA39A"/>
                </a:highlight>
              </a:rPr>
              <a:t>		우진 씨는 이번 학기 잘 보냈어요?</a:t>
            </a:r>
            <a:endParaRPr sz="1600">
              <a:highlight>
                <a:srgbClr val="FFA39A"/>
              </a:highlight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rgbClr val="000000"/>
                </a:solidFill>
              </a:rPr>
              <a:t>우진:		숙제가 많아서 저도 좀 바빴어요. 다음 주부터는 좀 쉬고 싶어요.</a:t>
            </a:r>
            <a:endParaRPr sz="16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highlight>
                  <a:srgbClr val="FFA39A"/>
                </a:highlight>
              </a:rPr>
              <a:t>민지:		그럼 시험 끝나고 같이 연극 보러 </a:t>
            </a:r>
            <a:r>
              <a:rPr b="1" lang="vi" sz="1600">
                <a:solidFill>
                  <a:srgbClr val="FF0000"/>
                </a:solidFill>
                <a:highlight>
                  <a:srgbClr val="FFA39A"/>
                </a:highlight>
              </a:rPr>
              <a:t>갈까요</a:t>
            </a:r>
            <a:r>
              <a:rPr b="1" lang="vi" sz="1600">
                <a:highlight>
                  <a:srgbClr val="FFA39A"/>
                </a:highlight>
              </a:rPr>
              <a:t>?</a:t>
            </a:r>
            <a:endParaRPr sz="1600">
              <a:highlight>
                <a:srgbClr val="FFA39A"/>
              </a:highlight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rgbClr val="000000"/>
                </a:solidFill>
              </a:rPr>
              <a:t>우진:		네, 좋아요. 보고 싶은 연극 있어요?</a:t>
            </a:r>
            <a:endParaRPr sz="16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highlight>
                  <a:srgbClr val="FFA39A"/>
                </a:highlight>
              </a:rPr>
              <a:t>민지:		글쎄요. 인터넷으로 같이 알아볼까요?</a:t>
            </a:r>
            <a:endParaRPr sz="1600">
              <a:highlight>
                <a:srgbClr val="FFA39A"/>
              </a:highlight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rgbClr val="000000"/>
                </a:solidFill>
              </a:rPr>
              <a:t>우진:		네, 그래요.</a:t>
            </a:r>
            <a:endParaRPr b="1" sz="1600">
              <a:solidFill>
                <a:srgbClr val="000000"/>
              </a:solidFill>
            </a:endParaRPr>
          </a:p>
        </p:txBody>
      </p:sp>
      <p:graphicFrame>
        <p:nvGraphicFramePr>
          <p:cNvPr id="190" name="Google Shape;190;p29"/>
          <p:cNvGraphicFramePr/>
          <p:nvPr/>
        </p:nvGraphicFramePr>
        <p:xfrm>
          <a:off x="1000501" y="3128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{4DB9D1F7-9B5B-436C-9FA5-096C69F9E7F4}</a:tableStyleId>
              </a:tblPr>
              <a:tblGrid>
                <a:gridCol w="3529825"/>
                <a:gridCol w="3839250"/>
              </a:tblGrid>
              <a:tr h="388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Conversation </a:t>
                      </a:r>
                      <a:r>
                        <a:rPr lang="vi" sz="21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11.2</a:t>
                      </a:r>
                      <a:endParaRPr sz="21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연극 보러 갈까요?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1" name="Google Shape;191;p29"/>
          <p:cNvSpPr/>
          <p:nvPr/>
        </p:nvSpPr>
        <p:spPr>
          <a:xfrm>
            <a:off x="4868328" y="1047825"/>
            <a:ext cx="2261100" cy="635100"/>
          </a:xfrm>
          <a:prstGeom prst="wedgeRoundRectCallout">
            <a:avLst>
              <a:gd fmla="val -119434" name="adj1"/>
              <a:gd fmla="val 63231" name="adj2"/>
              <a:gd fmla="val 16667" name="adj3"/>
            </a:avLst>
          </a:prstGeom>
          <a:solidFill>
            <a:srgbClr val="E8DB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... to...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[time] 부터 [time] 까지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[place] 에서 [place] 까지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6108350" y="3093175"/>
            <a:ext cx="2261100" cy="726900"/>
          </a:xfrm>
          <a:prstGeom prst="wedgeRoundRectCallout">
            <a:avLst>
              <a:gd fmla="val -60492" name="adj1"/>
              <a:gd fmla="val -25961" name="adj2"/>
              <a:gd fmla="val 16667" name="adj3"/>
            </a:avLst>
          </a:prstGeom>
          <a:solidFill>
            <a:srgbClr val="E8DB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‘Well (I am not quite sure).’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hesitation / refusal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(polite &amp; indirect)</a:t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337" y="312817"/>
            <a:ext cx="454105" cy="388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/>
        </p:nvSpPr>
        <p:spPr>
          <a:xfrm>
            <a:off x="1000489" y="608259"/>
            <a:ext cx="1347900" cy="44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rgbClr val="008000"/>
                </a:solidFill>
              </a:rPr>
              <a:t>NOUN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데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동부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막내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바지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밤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부엌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셔츠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형제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8000"/>
                </a:solidFill>
              </a:rPr>
              <a:t>PRONOUN</a:t>
            </a:r>
            <a:endParaRPr b="1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첫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8000"/>
                </a:solidFill>
              </a:rPr>
              <a:t>ADJECTIVE</a:t>
            </a:r>
            <a:endParaRPr b="1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다르다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피곤하다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00"/>
              </a:solidFill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2496627" y="608250"/>
            <a:ext cx="2033700" cy="4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place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East Coast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youngest child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pants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night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kitchen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shirt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sibling(s)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first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to be different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to be tired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4530331" y="608259"/>
            <a:ext cx="2533500" cy="4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8000"/>
                </a:solidFill>
              </a:rPr>
              <a:t>VERB</a:t>
            </a:r>
            <a:endParaRPr b="1">
              <a:solidFill>
                <a:srgbClr val="008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결혼하다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기다리다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자라다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태어나다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8000"/>
                </a:solidFill>
              </a:rPr>
              <a:t>ADVERB</a:t>
            </a:r>
            <a:endParaRPr b="1">
              <a:solidFill>
                <a:srgbClr val="008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아직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8000"/>
                </a:solidFill>
              </a:rPr>
              <a:t>PARTICLE</a:t>
            </a:r>
            <a:endParaRPr b="1">
              <a:solidFill>
                <a:srgbClr val="008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까지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8000"/>
                </a:solidFill>
              </a:rPr>
              <a:t>COUNTER</a:t>
            </a:r>
            <a:endParaRPr b="1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vi"/>
              <a:t>째/번째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8000"/>
                </a:solidFill>
              </a:rPr>
              <a:t>SUFFIX</a:t>
            </a:r>
            <a:endParaRPr b="1">
              <a:solidFill>
                <a:srgbClr val="008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~겠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~어서/아서</a:t>
            </a:r>
            <a:endParaRPr/>
          </a:p>
        </p:txBody>
      </p:sp>
      <p:sp>
        <p:nvSpPr>
          <p:cNvPr id="201" name="Google Shape;201;p30"/>
          <p:cNvSpPr txBox="1"/>
          <p:nvPr/>
        </p:nvSpPr>
        <p:spPr>
          <a:xfrm>
            <a:off x="5995975" y="608250"/>
            <a:ext cx="2731200" cy="4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to get married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to wait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to grow up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to be born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still, yet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including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ordinal numbers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may, will (conjecture)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clausal connective (sequential)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02" name="Google Shape;202;p30"/>
          <p:cNvGraphicFramePr/>
          <p:nvPr/>
        </p:nvGraphicFramePr>
        <p:xfrm>
          <a:off x="1000501" y="2158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{4DB9D1F7-9B5B-436C-9FA5-096C69F9E7F4}</a:tableStyleId>
              </a:tblPr>
              <a:tblGrid>
                <a:gridCol w="3529825"/>
                <a:gridCol w="3839250"/>
              </a:tblGrid>
              <a:tr h="37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Conversation </a:t>
                      </a:r>
                      <a:r>
                        <a:rPr lang="vi" sz="21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12.1</a:t>
                      </a:r>
                      <a:endParaRPr sz="21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21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New Words</a:t>
                      </a:r>
                      <a:endParaRPr b="1" sz="21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/>
        </p:nvSpPr>
        <p:spPr>
          <a:xfrm>
            <a:off x="714331" y="812561"/>
            <a:ext cx="78456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600" u="none" cap="none" strike="noStrike">
                <a:solidFill>
                  <a:srgbClr val="000000"/>
                </a:solidFill>
              </a:rPr>
              <a:t>마크:		민지 씨, 어디서 오셨어요?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600" u="none" cap="none" strike="noStrike">
                <a:solidFill>
                  <a:srgbClr val="000000"/>
                </a:solidFill>
                <a:highlight>
                  <a:srgbClr val="FFA39A"/>
                </a:highlight>
              </a:rPr>
              <a:t>민지:		캐나다 밴쿠버에서 왔어요. 거기서 태어나</a:t>
            </a:r>
            <a:r>
              <a:rPr b="1" i="0" lang="vi" sz="1600" u="none" cap="none" strike="noStrike">
                <a:solidFill>
                  <a:srgbClr val="FF0080"/>
                </a:solidFill>
                <a:highlight>
                  <a:srgbClr val="FFA39A"/>
                </a:highlight>
              </a:rPr>
              <a:t>서</a:t>
            </a:r>
            <a:r>
              <a:rPr b="1" i="0" lang="vi" sz="1600" u="none" cap="none" strike="noStrike">
                <a:solidFill>
                  <a:srgbClr val="000000"/>
                </a:solidFill>
                <a:highlight>
                  <a:srgbClr val="FFA39A"/>
                </a:highlight>
              </a:rPr>
              <a:t> 자랐어요.</a:t>
            </a:r>
            <a:endParaRPr sz="1600">
              <a:highlight>
                <a:srgbClr val="FFA39A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600" u="none" cap="none" strike="noStrike">
                <a:solidFill>
                  <a:srgbClr val="000000"/>
                </a:solidFill>
              </a:rPr>
              <a:t>마크:		가족들이 다 밴쿠버에 사세요?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600" u="none" cap="none" strike="noStrike">
                <a:solidFill>
                  <a:srgbClr val="000000"/>
                </a:solidFill>
                <a:highlight>
                  <a:srgbClr val="FFA39A"/>
                </a:highlight>
              </a:rPr>
              <a:t>민지:		아니요, 부모님만 거기 계시고, 형제들은 다 다른 데에 살아요.</a:t>
            </a:r>
            <a:endParaRPr sz="1600">
              <a:highlight>
                <a:srgbClr val="FFA39A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600" u="none" cap="none" strike="noStrike">
                <a:solidFill>
                  <a:srgbClr val="000000"/>
                </a:solidFill>
              </a:rPr>
              <a:t>마크:		형제가 많으세요? 		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600" u="none" cap="none" strike="noStrike">
                <a:solidFill>
                  <a:srgbClr val="000000"/>
                </a:solidFill>
                <a:highlight>
                  <a:srgbClr val="FFA39A"/>
                </a:highlight>
              </a:rPr>
              <a:t>민지:		네, 저까지 넷이에요.</a:t>
            </a:r>
            <a:r>
              <a:rPr lang="vi" sz="1600">
                <a:highlight>
                  <a:srgbClr val="FFA39A"/>
                </a:highlight>
              </a:rPr>
              <a:t> </a:t>
            </a:r>
            <a:r>
              <a:rPr b="1" i="0" lang="vi" sz="1600" u="none" cap="none" strike="noStrike">
                <a:solidFill>
                  <a:srgbClr val="000000"/>
                </a:solidFill>
                <a:highlight>
                  <a:srgbClr val="FFA39A"/>
                </a:highlight>
              </a:rPr>
              <a:t>오빠가 하나, 동생이 둘이고 제가 둘째예요.</a:t>
            </a:r>
            <a:r>
              <a:rPr b="1" lang="vi" sz="1600">
                <a:highlight>
                  <a:srgbClr val="FFA39A"/>
                </a:highlight>
              </a:rPr>
              <a:t> </a:t>
            </a:r>
            <a:r>
              <a:rPr b="1" i="0" lang="vi" sz="1600" u="none" cap="none" strike="noStrike">
                <a:solidFill>
                  <a:srgbClr val="000000"/>
                </a:solidFill>
                <a:highlight>
                  <a:srgbClr val="FFA39A"/>
                </a:highlight>
              </a:rPr>
              <a:t>마크 씨 가족은 어디 </a:t>
            </a:r>
            <a:endParaRPr b="1" i="0" sz="1600" u="none" cap="none" strike="noStrike">
              <a:solidFill>
                <a:srgbClr val="000000"/>
              </a:solidFill>
              <a:highlight>
                <a:srgbClr val="FFA39A"/>
              </a:highlight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600" u="none" cap="none" strike="noStrike">
                <a:solidFill>
                  <a:srgbClr val="000000"/>
                </a:solidFill>
                <a:highlight>
                  <a:srgbClr val="FFA39A"/>
                </a:highlight>
              </a:rPr>
              <a:t>사세요?</a:t>
            </a:r>
            <a:endParaRPr sz="1600">
              <a:highlight>
                <a:srgbClr val="FFA39A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600" u="none" cap="none" strike="noStrike">
                <a:solidFill>
                  <a:srgbClr val="000000"/>
                </a:solidFill>
              </a:rPr>
              <a:t>마크:		부모님은 시드니에 계시고, 형은 결혼해서 미국 동부에서 살아요.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600" u="none" cap="none" strike="noStrike">
                <a:solidFill>
                  <a:srgbClr val="000000"/>
                </a:solidFill>
              </a:rPr>
              <a:t>		막내는 영국에서 공부하고 있는데 다음 주에 서울에 와요.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600" u="none" cap="none" strike="noStrike">
                <a:solidFill>
                  <a:srgbClr val="000000"/>
                </a:solidFill>
                <a:highlight>
                  <a:srgbClr val="FFA39A"/>
                </a:highlight>
              </a:rPr>
              <a:t>민지:		아, 그러세요? 좋</a:t>
            </a:r>
            <a:r>
              <a:rPr b="1" i="0" lang="vi" sz="1600" u="none" cap="none" strike="noStrike">
                <a:solidFill>
                  <a:srgbClr val="FF0080"/>
                </a:solidFill>
                <a:highlight>
                  <a:srgbClr val="FFA39A"/>
                </a:highlight>
              </a:rPr>
              <a:t>겠</a:t>
            </a:r>
            <a:r>
              <a:rPr b="1" i="0" lang="vi" sz="1600" u="none" cap="none" strike="noStrike">
                <a:solidFill>
                  <a:srgbClr val="000000"/>
                </a:solidFill>
                <a:highlight>
                  <a:srgbClr val="FFA39A"/>
                </a:highlight>
              </a:rPr>
              <a:t>어요.</a:t>
            </a:r>
            <a:endParaRPr b="1" i="0" sz="1600" u="none" cap="none" strike="noStrike">
              <a:solidFill>
                <a:srgbClr val="000000"/>
              </a:solidFill>
              <a:highlight>
                <a:srgbClr val="FFA39A"/>
              </a:highlight>
            </a:endParaRPr>
          </a:p>
        </p:txBody>
      </p:sp>
      <p:graphicFrame>
        <p:nvGraphicFramePr>
          <p:cNvPr id="208" name="Google Shape;208;p31"/>
          <p:cNvGraphicFramePr/>
          <p:nvPr/>
        </p:nvGraphicFramePr>
        <p:xfrm>
          <a:off x="1000501" y="3128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{26F8C0D3-5D40-4598-9EDD-5DE08ADFB689}</a:tableStyleId>
              </a:tblPr>
              <a:tblGrid>
                <a:gridCol w="3529825"/>
                <a:gridCol w="3839250"/>
              </a:tblGrid>
              <a:tr h="388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vi" sz="21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Conversation 12.1</a:t>
                      </a:r>
                      <a:endParaRPr b="0" i="0" sz="21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어디서 오셨어요?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09" name="Google Shape;20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276" y="312817"/>
            <a:ext cx="458817" cy="392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/>
        </p:nvSpPr>
        <p:spPr>
          <a:xfrm>
            <a:off x="1000489" y="608259"/>
            <a:ext cx="1347900" cy="44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300" u="none" cap="none" strike="noStrike">
                <a:solidFill>
                  <a:srgbClr val="008000"/>
                </a:solidFill>
              </a:rPr>
              <a:t>NOUN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눈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색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안경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얼굴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한복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형님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rgbClr val="008000"/>
                </a:solidFill>
              </a:rPr>
              <a:t>VERB</a:t>
            </a:r>
            <a:endParaRPr b="1" sz="13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/>
              <a:t>끼다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/>
              <a:t>나오다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/>
              <a:t>다니다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/>
              <a:t>닮다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/>
              <a:t>쓰다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/>
              <a:t>입다</a:t>
            </a:r>
            <a:br>
              <a:rPr lang="vi" sz="1300"/>
            </a:b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rgbClr val="008000"/>
                </a:solidFill>
              </a:rPr>
              <a:t>PARTICLE</a:t>
            </a:r>
            <a:endParaRPr b="1" sz="13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/>
              <a:t>(이)랑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8000"/>
              </a:solidFill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2348400" y="608250"/>
            <a:ext cx="2181900" cy="4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eyes, snow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color (=색깔)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eyeglasses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face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traditional Korean dress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male’s older brother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to wear (glasses, gloves)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to come out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to attend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to resemble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to wear headgear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to wear, put on (clothes)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with, and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4530331" y="608259"/>
            <a:ext cx="2533500" cy="4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rgbClr val="008000"/>
                </a:solidFill>
              </a:rPr>
              <a:t>ADJECTIVE</a:t>
            </a:r>
            <a:endParaRPr b="1" sz="1300">
              <a:solidFill>
                <a:srgbClr val="008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까맣다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노랗다 (노란)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빨갛다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키가 작다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키가 크다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파랗다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하얗다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rgbClr val="008000"/>
                </a:solidFill>
              </a:rPr>
              <a:t>ADVERB</a:t>
            </a:r>
            <a:endParaRPr b="1" sz="1300">
              <a:solidFill>
                <a:srgbClr val="008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/>
              <a:t>또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/>
              <a:t>오래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8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rgbClr val="008000"/>
                </a:solidFill>
              </a:rPr>
              <a:t>INTERJECTION</a:t>
            </a:r>
            <a:endParaRPr b="1" sz="1300">
              <a:solidFill>
                <a:srgbClr val="008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/>
              <a:t>어머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8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rgbClr val="008000"/>
                </a:solidFill>
              </a:rPr>
              <a:t>SUFFIX</a:t>
            </a:r>
            <a:endParaRPr b="1" sz="1300">
              <a:solidFill>
                <a:srgbClr val="008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/>
              <a:t>~네요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/>
              <a:t>~(으)ㄴ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17" name="Google Shape;217;p32"/>
          <p:cNvSpPr txBox="1"/>
          <p:nvPr/>
        </p:nvSpPr>
        <p:spPr>
          <a:xfrm>
            <a:off x="5995966" y="608259"/>
            <a:ext cx="2373600" cy="4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to be black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to be yellow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to be red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to be short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to be tall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to be blue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to be white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and, also, too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long time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Oh my! Dear me!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sentence ending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noun-modifying form (past)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graphicFrame>
        <p:nvGraphicFramePr>
          <p:cNvPr id="218" name="Google Shape;218;p32"/>
          <p:cNvGraphicFramePr/>
          <p:nvPr/>
        </p:nvGraphicFramePr>
        <p:xfrm>
          <a:off x="1000501" y="2158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{4DB9D1F7-9B5B-436C-9FA5-096C69F9E7F4}</a:tableStyleId>
              </a:tblPr>
              <a:tblGrid>
                <a:gridCol w="3529825"/>
                <a:gridCol w="3839250"/>
              </a:tblGrid>
              <a:tr h="37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Conversation </a:t>
                      </a:r>
                      <a:r>
                        <a:rPr lang="vi" sz="21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12.2</a:t>
                      </a:r>
                      <a:endParaRPr sz="21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21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New Words</a:t>
                      </a:r>
                      <a:endParaRPr b="1" sz="21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1000499" y="899600"/>
            <a:ext cx="73692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스티브: 	리사 씨, 지난 주말에 뭐 했어요?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600" u="none" cap="none" strike="noStrike">
                <a:solidFill>
                  <a:schemeClr val="dk1"/>
                </a:solidFill>
                <a:highlight>
                  <a:srgbClr val="FFA39A"/>
                </a:highlight>
                <a:latin typeface="Arial"/>
                <a:ea typeface="Arial"/>
                <a:cs typeface="Arial"/>
                <a:sym typeface="Arial"/>
              </a:rPr>
              <a:t>리사: 	토요일이 제 생일이었어요.</a:t>
            </a:r>
            <a:r>
              <a:rPr b="1" lang="vi" sz="1600">
                <a:solidFill>
                  <a:schemeClr val="dk1"/>
                </a:solidFill>
                <a:highlight>
                  <a:srgbClr val="FFA39A"/>
                </a:highlight>
              </a:rPr>
              <a:t> </a:t>
            </a:r>
            <a:r>
              <a:rPr b="1" i="0" lang="vi" sz="1600" u="none" cap="none" strike="noStrike">
                <a:solidFill>
                  <a:schemeClr val="dk1"/>
                </a:solidFill>
                <a:highlight>
                  <a:srgbClr val="FFA39A"/>
                </a:highlight>
                <a:latin typeface="Arial"/>
                <a:ea typeface="Arial"/>
                <a:cs typeface="Arial"/>
                <a:sym typeface="Arial"/>
              </a:rPr>
              <a:t>그래서 생일 파티 했어요.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스티브: 	아, 그랬어요? 축하해요.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600" u="none" cap="none" strike="noStrike">
                <a:solidFill>
                  <a:schemeClr val="dk1"/>
                </a:solidFill>
                <a:highlight>
                  <a:srgbClr val="FFA39A"/>
                </a:highlight>
                <a:latin typeface="Arial"/>
                <a:ea typeface="Arial"/>
                <a:cs typeface="Arial"/>
                <a:sym typeface="Arial"/>
              </a:rPr>
              <a:t>리사:		고마워요</a:t>
            </a:r>
            <a:r>
              <a:rPr b="1" i="0" lang="vi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스티브:	생일 선물 많이 받았어요?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600" u="none" cap="none" strike="noStrike">
                <a:solidFill>
                  <a:schemeClr val="dk1"/>
                </a:solidFill>
                <a:highlight>
                  <a:srgbClr val="FFA39A"/>
                </a:highlight>
                <a:latin typeface="Arial"/>
                <a:ea typeface="Arial"/>
                <a:cs typeface="Arial"/>
                <a:sym typeface="Arial"/>
              </a:rPr>
              <a:t>리사:		네, 친구들한테서    많이 받았어요.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스티브:	무슨 선물 받았어요?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600" u="none" cap="none" strike="noStrike">
                <a:solidFill>
                  <a:schemeClr val="dk1"/>
                </a:solidFill>
                <a:highlight>
                  <a:srgbClr val="FFA39A"/>
                </a:highlight>
                <a:latin typeface="Arial"/>
                <a:ea typeface="Arial"/>
                <a:cs typeface="Arial"/>
                <a:sym typeface="Arial"/>
              </a:rPr>
              <a:t>리사:		책하고 예쁜    모자를 받았어요.</a:t>
            </a:r>
            <a:r>
              <a:rPr lang="vi" sz="1600"/>
              <a:t> </a:t>
            </a:r>
            <a:r>
              <a:rPr b="1" i="0" lang="vi" sz="1600" u="none" cap="none" strike="noStrike">
                <a:solidFill>
                  <a:schemeClr val="dk1"/>
                </a:solidFill>
                <a:highlight>
                  <a:srgbClr val="FFA39A"/>
                </a:highlight>
                <a:latin typeface="Arial"/>
                <a:ea typeface="Arial"/>
                <a:cs typeface="Arial"/>
                <a:sym typeface="Arial"/>
              </a:rPr>
              <a:t>스티브 씨 생일은 언제예요?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스티브:	제 생일은 6월 27일이에요.</a:t>
            </a:r>
            <a:endParaRPr sz="1600"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1000501" y="5071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{4DB9D1F7-9B5B-436C-9FA5-096C69F9E7F4}</a:tableStyleId>
              </a:tblPr>
              <a:tblGrid>
                <a:gridCol w="3529825"/>
                <a:gridCol w="3839250"/>
              </a:tblGrid>
              <a:tr h="388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Conversation </a:t>
                      </a:r>
                      <a:r>
                        <a:rPr lang="vi" sz="21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9.1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예쁜 모자를 선물 받았어요.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701" y="451841"/>
            <a:ext cx="518733" cy="4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776754" y="3726341"/>
            <a:ext cx="525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G9.2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" name="Google Shape;223;p33"/>
          <p:cNvGraphicFramePr/>
          <p:nvPr/>
        </p:nvGraphicFramePr>
        <p:xfrm>
          <a:off x="1000501" y="3128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{26F8C0D3-5D40-4598-9EDD-5DE08ADFB689}</a:tableStyleId>
              </a:tblPr>
              <a:tblGrid>
                <a:gridCol w="3529825"/>
                <a:gridCol w="3839250"/>
              </a:tblGrid>
              <a:tr h="388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Conversation </a:t>
                      </a:r>
                      <a:r>
                        <a:rPr lang="vi" sz="21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12.2</a:t>
                      </a:r>
                      <a:endParaRPr sz="21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가족 사진이 잘 나왔네요.</a:t>
                      </a:r>
                      <a:endParaRPr b="1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4" name="Google Shape;224;p33"/>
          <p:cNvSpPr txBox="1"/>
          <p:nvPr/>
        </p:nvSpPr>
        <p:spPr>
          <a:xfrm>
            <a:off x="410859" y="873236"/>
            <a:ext cx="8229600" cy="4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vi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민지: 	부모님 연세가 어떻게 되세요? 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vi" sz="1600">
                <a:solidFill>
                  <a:schemeClr val="dk1"/>
                </a:solidFill>
                <a:highlight>
                  <a:srgbClr val="FFA39A"/>
                </a:highlight>
                <a:latin typeface="Arial"/>
                <a:ea typeface="Arial"/>
                <a:cs typeface="Arial"/>
                <a:sym typeface="Arial"/>
              </a:rPr>
              <a:t>우진: 	아버지는 쉰다섯이시고 어머니는 쉰셋이세요. </a:t>
            </a:r>
            <a:endParaRPr sz="1600">
              <a:highlight>
                <a:srgbClr val="FFA39A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vi" sz="1600">
                <a:solidFill>
                  <a:schemeClr val="dk1"/>
                </a:solidFill>
                <a:highlight>
                  <a:srgbClr val="FFA39A"/>
                </a:highlight>
                <a:latin typeface="Arial"/>
                <a:ea typeface="Arial"/>
                <a:cs typeface="Arial"/>
                <a:sym typeface="Arial"/>
              </a:rPr>
              <a:t>		(taking a photo out of his bag)</a:t>
            </a:r>
            <a:r>
              <a:rPr lang="vi" sz="1600">
                <a:highlight>
                  <a:srgbClr val="FFA39A"/>
                </a:highlight>
              </a:rPr>
              <a:t>. </a:t>
            </a:r>
            <a:r>
              <a:rPr b="1" lang="vi" sz="1600">
                <a:solidFill>
                  <a:schemeClr val="dk1"/>
                </a:solidFill>
                <a:highlight>
                  <a:srgbClr val="FFA39A"/>
                </a:highlight>
                <a:latin typeface="Arial"/>
                <a:ea typeface="Arial"/>
                <a:cs typeface="Arial"/>
                <a:sym typeface="Arial"/>
              </a:rPr>
              <a:t>여기 우리 가족 사진이 있는데 보실래요? </a:t>
            </a:r>
            <a:endParaRPr sz="1600">
              <a:highlight>
                <a:srgbClr val="FFA39A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vi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민지: 	어머, 사진이 참 잘 나왔</a:t>
            </a:r>
            <a:r>
              <a:rPr b="1" lang="vi" sz="1600">
                <a:solidFill>
                  <a:srgbClr val="FF0080"/>
                </a:solidFill>
                <a:latin typeface="Arial"/>
                <a:ea typeface="Arial"/>
                <a:cs typeface="Arial"/>
                <a:sym typeface="Arial"/>
              </a:rPr>
              <a:t>네요</a:t>
            </a:r>
            <a:r>
              <a:rPr b="1" lang="vi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이 사진 언제 찍었어요? 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vi" sz="1600">
                <a:solidFill>
                  <a:schemeClr val="dk1"/>
                </a:solidFill>
                <a:highlight>
                  <a:srgbClr val="FFA39A"/>
                </a:highlight>
                <a:latin typeface="Arial"/>
                <a:ea typeface="Arial"/>
                <a:cs typeface="Arial"/>
                <a:sym typeface="Arial"/>
              </a:rPr>
              <a:t>우진: 	작년 할머니 생신에 찍었어요.</a:t>
            </a:r>
            <a:endParaRPr sz="1600">
              <a:highlight>
                <a:srgbClr val="FFA39A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vi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민지: 	여기 노란 한복을 입</a:t>
            </a:r>
            <a:r>
              <a:rPr b="1" lang="vi" sz="1600">
                <a:solidFill>
                  <a:srgbClr val="FF0080"/>
                </a:solidFill>
                <a:latin typeface="Arial"/>
                <a:ea typeface="Arial"/>
                <a:cs typeface="Arial"/>
                <a:sym typeface="Arial"/>
              </a:rPr>
              <a:t>은</a:t>
            </a:r>
            <a:r>
              <a:rPr b="1" lang="vi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분이 할머니세요? 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vi" sz="1600">
                <a:solidFill>
                  <a:schemeClr val="dk1"/>
                </a:solidFill>
                <a:highlight>
                  <a:srgbClr val="FFA39A"/>
                </a:highlight>
                <a:latin typeface="Arial"/>
                <a:ea typeface="Arial"/>
                <a:cs typeface="Arial"/>
                <a:sym typeface="Arial"/>
              </a:rPr>
              <a:t>우진: 	네. </a:t>
            </a:r>
            <a:endParaRPr sz="1600">
              <a:highlight>
                <a:srgbClr val="FFA39A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vi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민지: 	여기 키가  큰 분은 형님이시지요? 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vi" sz="1600">
                <a:solidFill>
                  <a:schemeClr val="dk1"/>
                </a:solidFill>
                <a:highlight>
                  <a:srgbClr val="FFA39A"/>
                </a:highlight>
                <a:latin typeface="Arial"/>
                <a:ea typeface="Arial"/>
                <a:cs typeface="Arial"/>
                <a:sym typeface="Arial"/>
              </a:rPr>
              <a:t>우진: 	네, 우리 형이에요. 지금 대학원에 다녀요. </a:t>
            </a:r>
            <a:endParaRPr sz="1600">
              <a:highlight>
                <a:srgbClr val="FFA39A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vi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민지: 	우진 씨가 형님이랑 눈이 닮았네요. 		</a:t>
            </a:r>
            <a:endParaRPr sz="1600"/>
          </a:p>
        </p:txBody>
      </p:sp>
      <p:pic>
        <p:nvPicPr>
          <p:cNvPr id="225" name="Google Shape;2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329" y="328013"/>
            <a:ext cx="436351" cy="373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Google Shape;230;p34"/>
          <p:cNvGraphicFramePr/>
          <p:nvPr/>
        </p:nvGraphicFramePr>
        <p:xfrm>
          <a:off x="192646" y="2751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{26F8C0D3-5D40-4598-9EDD-5DE08ADFB689}</a:tableStyleId>
              </a:tblPr>
              <a:tblGrid>
                <a:gridCol w="1471500"/>
                <a:gridCol w="7301900"/>
              </a:tblGrid>
              <a:tr h="37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G12.4</a:t>
                      </a:r>
                      <a:endParaRPr sz="21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Irregular predicates with /ㅎ/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1" name="Google Shape;231;p34"/>
          <p:cNvSpPr txBox="1"/>
          <p:nvPr/>
        </p:nvSpPr>
        <p:spPr>
          <a:xfrm>
            <a:off x="192650" y="990650"/>
            <a:ext cx="1784100" cy="3754200"/>
          </a:xfrm>
          <a:prstGeom prst="rect">
            <a:avLst/>
          </a:prstGeom>
          <a:solidFill>
            <a:srgbClr val="F2DAD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하</a:t>
            </a:r>
            <a:r>
              <a:rPr lang="vi" sz="1600">
                <a:solidFill>
                  <a:srgbClr val="FF0080"/>
                </a:solidFill>
              </a:rPr>
              <a:t>얗</a:t>
            </a:r>
            <a:r>
              <a:rPr lang="vi" sz="1600">
                <a:solidFill>
                  <a:schemeClr val="dk1"/>
                </a:solidFill>
              </a:rPr>
              <a:t>다</a:t>
            </a:r>
            <a:endParaRPr sz="1600"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노</a:t>
            </a:r>
            <a:r>
              <a:rPr lang="vi" sz="1600">
                <a:solidFill>
                  <a:srgbClr val="FF0080"/>
                </a:solidFill>
              </a:rPr>
              <a:t>랗</a:t>
            </a:r>
            <a:r>
              <a:rPr lang="vi" sz="1600">
                <a:solidFill>
                  <a:schemeClr val="dk1"/>
                </a:solidFill>
              </a:rPr>
              <a:t>다</a:t>
            </a:r>
            <a:endParaRPr sz="1600"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빨</a:t>
            </a:r>
            <a:r>
              <a:rPr lang="vi" sz="1600">
                <a:solidFill>
                  <a:srgbClr val="FF0080"/>
                </a:solidFill>
              </a:rPr>
              <a:t>갛</a:t>
            </a:r>
            <a:r>
              <a:rPr lang="vi" sz="1600">
                <a:solidFill>
                  <a:schemeClr val="dk1"/>
                </a:solidFill>
              </a:rPr>
              <a:t>다</a:t>
            </a:r>
            <a:endParaRPr sz="1600"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파</a:t>
            </a:r>
            <a:r>
              <a:rPr lang="vi" sz="1600">
                <a:solidFill>
                  <a:srgbClr val="FF0080"/>
                </a:solidFill>
              </a:rPr>
              <a:t>랗</a:t>
            </a:r>
            <a:r>
              <a:rPr lang="vi" sz="1600">
                <a:solidFill>
                  <a:schemeClr val="dk1"/>
                </a:solidFill>
              </a:rPr>
              <a:t>다</a:t>
            </a:r>
            <a:endParaRPr sz="1600"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까</a:t>
            </a:r>
            <a:r>
              <a:rPr lang="vi" sz="1600">
                <a:solidFill>
                  <a:srgbClr val="FF0080"/>
                </a:solidFill>
              </a:rPr>
              <a:t>맣</a:t>
            </a:r>
            <a:r>
              <a:rPr lang="vi" sz="1600">
                <a:solidFill>
                  <a:schemeClr val="dk1"/>
                </a:solidFill>
              </a:rPr>
              <a:t>다</a:t>
            </a:r>
            <a:endParaRPr sz="1600"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어</a:t>
            </a:r>
            <a:r>
              <a:rPr lang="vi" sz="1600">
                <a:solidFill>
                  <a:srgbClr val="FF0080"/>
                </a:solidFill>
              </a:rPr>
              <a:t>떻</a:t>
            </a:r>
            <a:r>
              <a:rPr lang="vi" sz="1600">
                <a:solidFill>
                  <a:schemeClr val="dk1"/>
                </a:solidFill>
              </a:rPr>
              <a:t>다</a:t>
            </a:r>
            <a:endParaRPr sz="1600"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이</a:t>
            </a:r>
            <a:r>
              <a:rPr lang="vi" sz="1600">
                <a:solidFill>
                  <a:srgbClr val="FF0080"/>
                </a:solidFill>
              </a:rPr>
              <a:t>렇</a:t>
            </a:r>
            <a:r>
              <a:rPr lang="vi" sz="1600">
                <a:solidFill>
                  <a:schemeClr val="dk1"/>
                </a:solidFill>
              </a:rPr>
              <a:t>다</a:t>
            </a:r>
            <a:endParaRPr sz="1600"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그</a:t>
            </a:r>
            <a:r>
              <a:rPr lang="vi" sz="1600">
                <a:solidFill>
                  <a:srgbClr val="FF0080"/>
                </a:solidFill>
              </a:rPr>
              <a:t>렇</a:t>
            </a:r>
            <a:r>
              <a:rPr lang="vi" sz="1600">
                <a:solidFill>
                  <a:schemeClr val="dk1"/>
                </a:solidFill>
              </a:rPr>
              <a:t>다</a:t>
            </a:r>
            <a:endParaRPr sz="1600"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저</a:t>
            </a:r>
            <a:r>
              <a:rPr lang="vi" sz="1600">
                <a:solidFill>
                  <a:srgbClr val="FF0080"/>
                </a:solidFill>
              </a:rPr>
              <a:t>렇</a:t>
            </a:r>
            <a:r>
              <a:rPr lang="vi" sz="1600">
                <a:solidFill>
                  <a:schemeClr val="dk1"/>
                </a:solidFill>
              </a:rPr>
              <a:t>다</a:t>
            </a:r>
            <a:endParaRPr sz="1600"/>
          </a:p>
        </p:txBody>
      </p:sp>
      <p:sp>
        <p:nvSpPr>
          <p:cNvPr id="232" name="Google Shape;232;p34"/>
          <p:cNvSpPr/>
          <p:nvPr/>
        </p:nvSpPr>
        <p:spPr>
          <a:xfrm>
            <a:off x="1102716" y="1384192"/>
            <a:ext cx="8751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🡪  노란</a:t>
            </a:r>
            <a:endParaRPr sz="1600"/>
          </a:p>
        </p:txBody>
      </p:sp>
      <p:sp>
        <p:nvSpPr>
          <p:cNvPr id="233" name="Google Shape;233;p34"/>
          <p:cNvSpPr/>
          <p:nvPr/>
        </p:nvSpPr>
        <p:spPr>
          <a:xfrm>
            <a:off x="1102716" y="1777722"/>
            <a:ext cx="8751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🡪  빨간</a:t>
            </a:r>
            <a:endParaRPr sz="1600"/>
          </a:p>
        </p:txBody>
      </p:sp>
      <p:sp>
        <p:nvSpPr>
          <p:cNvPr id="234" name="Google Shape;234;p34"/>
          <p:cNvSpPr/>
          <p:nvPr/>
        </p:nvSpPr>
        <p:spPr>
          <a:xfrm>
            <a:off x="1102150" y="2198151"/>
            <a:ext cx="8751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🡪  파란</a:t>
            </a:r>
            <a:endParaRPr sz="1600"/>
          </a:p>
        </p:txBody>
      </p:sp>
      <p:sp>
        <p:nvSpPr>
          <p:cNvPr id="235" name="Google Shape;235;p34"/>
          <p:cNvSpPr/>
          <p:nvPr/>
        </p:nvSpPr>
        <p:spPr>
          <a:xfrm>
            <a:off x="1102716" y="2564755"/>
            <a:ext cx="8751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🡪  까만</a:t>
            </a:r>
            <a:endParaRPr sz="1600"/>
          </a:p>
        </p:txBody>
      </p:sp>
      <p:sp>
        <p:nvSpPr>
          <p:cNvPr id="236" name="Google Shape;236;p34"/>
          <p:cNvSpPr/>
          <p:nvPr/>
        </p:nvSpPr>
        <p:spPr>
          <a:xfrm>
            <a:off x="1103282" y="2981759"/>
            <a:ext cx="8739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🡪  어떤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37" name="Google Shape;237;p34"/>
          <p:cNvSpPr/>
          <p:nvPr/>
        </p:nvSpPr>
        <p:spPr>
          <a:xfrm>
            <a:off x="1103282" y="3398764"/>
            <a:ext cx="8739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🡪  이런</a:t>
            </a:r>
            <a:endParaRPr sz="1600"/>
          </a:p>
        </p:txBody>
      </p:sp>
      <p:sp>
        <p:nvSpPr>
          <p:cNvPr id="238" name="Google Shape;238;p34"/>
          <p:cNvSpPr/>
          <p:nvPr/>
        </p:nvSpPr>
        <p:spPr>
          <a:xfrm>
            <a:off x="1102716" y="3815743"/>
            <a:ext cx="8739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🡪  그런</a:t>
            </a:r>
            <a:endParaRPr sz="1600"/>
          </a:p>
        </p:txBody>
      </p:sp>
      <p:sp>
        <p:nvSpPr>
          <p:cNvPr id="239" name="Google Shape;239;p34"/>
          <p:cNvSpPr/>
          <p:nvPr/>
        </p:nvSpPr>
        <p:spPr>
          <a:xfrm>
            <a:off x="1102716" y="4185773"/>
            <a:ext cx="8739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🡪  저런</a:t>
            </a:r>
            <a:endParaRPr sz="1600"/>
          </a:p>
        </p:txBody>
      </p:sp>
      <p:sp>
        <p:nvSpPr>
          <p:cNvPr id="240" name="Google Shape;240;p34"/>
          <p:cNvSpPr/>
          <p:nvPr/>
        </p:nvSpPr>
        <p:spPr>
          <a:xfrm>
            <a:off x="1102716" y="990700"/>
            <a:ext cx="8751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🡪  하얀</a:t>
            </a:r>
            <a:endParaRPr sz="1600"/>
          </a:p>
        </p:txBody>
      </p:sp>
      <p:sp>
        <p:nvSpPr>
          <p:cNvPr id="241" name="Google Shape;241;p34"/>
          <p:cNvSpPr txBox="1"/>
          <p:nvPr/>
        </p:nvSpPr>
        <p:spPr>
          <a:xfrm>
            <a:off x="3400477" y="1005025"/>
            <a:ext cx="1622400" cy="117750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rgbClr val="3366FF"/>
                </a:solidFill>
              </a:rPr>
              <a:t>많</a:t>
            </a:r>
            <a:r>
              <a:rPr lang="vi" sz="1600">
                <a:solidFill>
                  <a:schemeClr val="dk1"/>
                </a:solidFill>
              </a:rPr>
              <a:t>다</a:t>
            </a:r>
            <a:endParaRPr sz="1600"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600">
                <a:solidFill>
                  <a:srgbClr val="3366FF"/>
                </a:solidFill>
              </a:rPr>
              <a:t>좋</a:t>
            </a:r>
            <a:r>
              <a:rPr lang="vi" sz="1600">
                <a:solidFill>
                  <a:schemeClr val="dk1"/>
                </a:solidFill>
              </a:rPr>
              <a:t>다</a:t>
            </a:r>
            <a:endParaRPr sz="1600"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600">
                <a:solidFill>
                  <a:srgbClr val="3366FF"/>
                </a:solidFill>
              </a:rPr>
              <a:t>싫</a:t>
            </a:r>
            <a:r>
              <a:rPr lang="vi" sz="1600">
                <a:solidFill>
                  <a:schemeClr val="dk1"/>
                </a:solidFill>
              </a:rPr>
              <a:t>다</a:t>
            </a:r>
            <a:endParaRPr sz="1600"/>
          </a:p>
        </p:txBody>
      </p:sp>
      <p:sp>
        <p:nvSpPr>
          <p:cNvPr id="242" name="Google Shape;242;p34"/>
          <p:cNvSpPr/>
          <p:nvPr/>
        </p:nvSpPr>
        <p:spPr>
          <a:xfrm>
            <a:off x="4184150" y="962925"/>
            <a:ext cx="875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rgbClr val="000000"/>
                </a:solidFill>
              </a:rPr>
              <a:t>🡪  많은</a:t>
            </a:r>
            <a:endParaRPr sz="1600"/>
          </a:p>
        </p:txBody>
      </p:sp>
      <p:sp>
        <p:nvSpPr>
          <p:cNvPr id="243" name="Google Shape;243;p34"/>
          <p:cNvSpPr/>
          <p:nvPr/>
        </p:nvSpPr>
        <p:spPr>
          <a:xfrm>
            <a:off x="4184150" y="1373689"/>
            <a:ext cx="875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rgbClr val="000000"/>
                </a:solidFill>
              </a:rPr>
              <a:t>🡪  좋은</a:t>
            </a:r>
            <a:endParaRPr sz="1600"/>
          </a:p>
        </p:txBody>
      </p:sp>
      <p:sp>
        <p:nvSpPr>
          <p:cNvPr id="244" name="Google Shape;244;p34"/>
          <p:cNvSpPr/>
          <p:nvPr/>
        </p:nvSpPr>
        <p:spPr>
          <a:xfrm>
            <a:off x="4184150" y="1784452"/>
            <a:ext cx="875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rgbClr val="000000"/>
                </a:solidFill>
              </a:rPr>
              <a:t>🡪  싫은</a:t>
            </a:r>
            <a:endParaRPr sz="1600"/>
          </a:p>
        </p:txBody>
      </p:sp>
      <p:sp>
        <p:nvSpPr>
          <p:cNvPr id="245" name="Google Shape;245;p34"/>
          <p:cNvSpPr txBox="1"/>
          <p:nvPr/>
        </p:nvSpPr>
        <p:spPr>
          <a:xfrm>
            <a:off x="192650" y="667550"/>
            <a:ext cx="252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rgbClr val="FF0080"/>
                </a:solidFill>
              </a:rPr>
              <a:t>Irregular</a:t>
            </a:r>
            <a:r>
              <a:rPr b="1" lang="vi" sz="1600">
                <a:solidFill>
                  <a:schemeClr val="dk1"/>
                </a:solidFill>
              </a:rPr>
              <a:t> ‘ㅎ’ adj + (으)ㄴ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3400475" y="667550"/>
            <a:ext cx="252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rgbClr val="3366FF"/>
                </a:solidFill>
              </a:rPr>
              <a:t>Regular</a:t>
            </a:r>
            <a:r>
              <a:rPr b="1" lang="vi" sz="1600">
                <a:solidFill>
                  <a:schemeClr val="dk1"/>
                </a:solidFill>
              </a:rPr>
              <a:t> ‘ㅎ’ adj. + (으)ㄴ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6155908" y="817666"/>
            <a:ext cx="2520000" cy="3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vi" sz="1600">
                <a:solidFill>
                  <a:srgbClr val="FF0000"/>
                </a:solidFill>
              </a:rPr>
              <a:t>그렇 </a:t>
            </a:r>
            <a:r>
              <a:rPr lang="vi" sz="1600">
                <a:solidFill>
                  <a:schemeClr val="dk1"/>
                </a:solidFill>
              </a:rPr>
              <a:t>+ (으)</a:t>
            </a:r>
            <a:r>
              <a:rPr lang="vi" sz="1600">
                <a:solidFill>
                  <a:srgbClr val="FF0080"/>
                </a:solidFill>
              </a:rPr>
              <a:t>ㄴ = </a:t>
            </a:r>
            <a:r>
              <a:rPr lang="vi" sz="1600">
                <a:solidFill>
                  <a:schemeClr val="dk1"/>
                </a:solidFill>
              </a:rPr>
              <a:t>그</a:t>
            </a:r>
            <a:r>
              <a:rPr lang="vi" sz="1600">
                <a:solidFill>
                  <a:srgbClr val="FF0080"/>
                </a:solidFill>
              </a:rPr>
              <a:t>런</a:t>
            </a:r>
            <a:endParaRPr sz="1600">
              <a:solidFill>
                <a:srgbClr val="FF0080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rgbClr val="FF0080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6155900" y="1205275"/>
            <a:ext cx="2520000" cy="37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vi" sz="1600">
                <a:solidFill>
                  <a:srgbClr val="FF0000"/>
                </a:solidFill>
              </a:rPr>
              <a:t>노랗 </a:t>
            </a:r>
            <a:r>
              <a:rPr lang="vi" sz="1600">
                <a:solidFill>
                  <a:schemeClr val="dk1"/>
                </a:solidFill>
              </a:rPr>
              <a:t>+ (으)</a:t>
            </a:r>
            <a:r>
              <a:rPr lang="vi" sz="1600">
                <a:solidFill>
                  <a:srgbClr val="FF0080"/>
                </a:solidFill>
              </a:rPr>
              <a:t>ㄴ= </a:t>
            </a:r>
            <a:r>
              <a:rPr lang="vi" sz="1600">
                <a:solidFill>
                  <a:schemeClr val="dk1"/>
                </a:solidFill>
              </a:rPr>
              <a:t>노</a:t>
            </a:r>
            <a:r>
              <a:rPr lang="vi" sz="1600">
                <a:solidFill>
                  <a:srgbClr val="FF0080"/>
                </a:solidFill>
              </a:rPr>
              <a:t>란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49" name="Google Shape;249;p34"/>
          <p:cNvSpPr txBox="1"/>
          <p:nvPr/>
        </p:nvSpPr>
        <p:spPr>
          <a:xfrm>
            <a:off x="2968475" y="2423076"/>
            <a:ext cx="963000" cy="24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Stem</a:t>
            </a:r>
            <a:endParaRPr sz="1600"/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노랗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노랗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노랗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그렇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그렇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그렇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50" name="Google Shape;250;p34"/>
          <p:cNvSpPr txBox="1"/>
          <p:nvPr/>
        </p:nvSpPr>
        <p:spPr>
          <a:xfrm>
            <a:off x="3931475" y="2426050"/>
            <a:ext cx="1622400" cy="2499000"/>
          </a:xfrm>
          <a:prstGeom prst="rect">
            <a:avLst/>
          </a:prstGeom>
          <a:solidFill>
            <a:srgbClr val="F2DCD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Clause Endings</a:t>
            </a:r>
            <a:endParaRPr sz="16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~</a:t>
            </a:r>
            <a:r>
              <a:rPr lang="vi" sz="1600">
                <a:solidFill>
                  <a:srgbClr val="3366FF"/>
                </a:solidFill>
              </a:rPr>
              <a:t>어/아</a:t>
            </a:r>
            <a:r>
              <a:rPr lang="vi" sz="1600">
                <a:solidFill>
                  <a:schemeClr val="dk1"/>
                </a:solidFill>
              </a:rPr>
              <a:t>요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~</a:t>
            </a:r>
            <a:r>
              <a:rPr lang="vi" sz="1600">
                <a:solidFill>
                  <a:srgbClr val="3366FF"/>
                </a:solidFill>
              </a:rPr>
              <a:t>었/았</a:t>
            </a:r>
            <a:r>
              <a:rPr lang="vi" sz="1600">
                <a:solidFill>
                  <a:schemeClr val="dk1"/>
                </a:solidFill>
              </a:rPr>
              <a:t>어요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~</a:t>
            </a:r>
            <a:r>
              <a:rPr lang="vi" sz="1600">
                <a:solidFill>
                  <a:srgbClr val="3366FF"/>
                </a:solidFill>
              </a:rPr>
              <a:t>(으)</a:t>
            </a:r>
            <a:r>
              <a:rPr lang="vi" sz="1600">
                <a:solidFill>
                  <a:schemeClr val="dk1"/>
                </a:solidFill>
              </a:rPr>
              <a:t>ㄴ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~</a:t>
            </a:r>
            <a:r>
              <a:rPr lang="vi" sz="1600">
                <a:solidFill>
                  <a:srgbClr val="3366FF"/>
                </a:solidFill>
              </a:rPr>
              <a:t>(으)</a:t>
            </a:r>
            <a:r>
              <a:rPr lang="vi" sz="1600">
                <a:solidFill>
                  <a:schemeClr val="dk1"/>
                </a:solidFill>
              </a:rPr>
              <a:t>세요</a:t>
            </a:r>
            <a:endParaRPr sz="16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~</a:t>
            </a:r>
            <a:r>
              <a:rPr lang="vi" sz="1600">
                <a:solidFill>
                  <a:srgbClr val="8000FF"/>
                </a:solidFill>
              </a:rPr>
              <a:t>고</a:t>
            </a:r>
            <a:endParaRPr sz="1600">
              <a:solidFill>
                <a:srgbClr val="8000FF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~</a:t>
            </a:r>
            <a:r>
              <a:rPr lang="vi" sz="1600">
                <a:solidFill>
                  <a:srgbClr val="8000FF"/>
                </a:solidFill>
              </a:rPr>
              <a:t>(스)</a:t>
            </a:r>
            <a:r>
              <a:rPr lang="vi" sz="1600">
                <a:solidFill>
                  <a:schemeClr val="dk1"/>
                </a:solidFill>
              </a:rPr>
              <a:t>ㅂ니다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51" name="Google Shape;251;p34"/>
          <p:cNvSpPr txBox="1"/>
          <p:nvPr/>
        </p:nvSpPr>
        <p:spPr>
          <a:xfrm>
            <a:off x="5553875" y="2423075"/>
            <a:ext cx="1926900" cy="249900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Conjugated Forms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노</a:t>
            </a:r>
            <a:r>
              <a:rPr lang="vi" sz="1600">
                <a:solidFill>
                  <a:srgbClr val="FF0080"/>
                </a:solidFill>
              </a:rPr>
              <a:t>래</a:t>
            </a:r>
            <a:r>
              <a:rPr lang="vi" sz="1600">
                <a:solidFill>
                  <a:schemeClr val="dk1"/>
                </a:solidFill>
              </a:rPr>
              <a:t>요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노</a:t>
            </a:r>
            <a:r>
              <a:rPr lang="vi" sz="1600">
                <a:solidFill>
                  <a:srgbClr val="FF0080"/>
                </a:solidFill>
              </a:rPr>
              <a:t>랬</a:t>
            </a:r>
            <a:r>
              <a:rPr lang="vi" sz="1600">
                <a:solidFill>
                  <a:schemeClr val="dk1"/>
                </a:solidFill>
              </a:rPr>
              <a:t>어요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노</a:t>
            </a:r>
            <a:r>
              <a:rPr lang="vi" sz="1600">
                <a:solidFill>
                  <a:srgbClr val="FF0080"/>
                </a:solidFill>
              </a:rPr>
              <a:t>란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그</a:t>
            </a:r>
            <a:r>
              <a:rPr lang="vi" sz="1600">
                <a:solidFill>
                  <a:srgbClr val="FF0080"/>
                </a:solidFill>
              </a:rPr>
              <a:t>러</a:t>
            </a:r>
            <a:r>
              <a:rPr lang="vi" sz="1600">
                <a:solidFill>
                  <a:schemeClr val="dk1"/>
                </a:solidFill>
              </a:rPr>
              <a:t>세요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그렇고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그렇습니다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" name="Google Shape;256;p35"/>
          <p:cNvGraphicFramePr/>
          <p:nvPr/>
        </p:nvGraphicFramePr>
        <p:xfrm>
          <a:off x="192646" y="2751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{26F8C0D3-5D40-4598-9EDD-5DE08ADFB689}</a:tableStyleId>
              </a:tblPr>
              <a:tblGrid>
                <a:gridCol w="1471500"/>
                <a:gridCol w="7301900"/>
              </a:tblGrid>
              <a:tr h="37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G12.4</a:t>
                      </a:r>
                      <a:endParaRPr sz="21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 adj. + (으)ㄴ색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colors.jpg" id="257" name="Google Shape;25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975" y="974700"/>
            <a:ext cx="5822214" cy="38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5"/>
          <p:cNvSpPr txBox="1"/>
          <p:nvPr/>
        </p:nvSpPr>
        <p:spPr>
          <a:xfrm rot="-2364556">
            <a:off x="2401893" y="3095305"/>
            <a:ext cx="716383" cy="293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빨간색</a:t>
            </a:r>
            <a:endParaRPr b="1"/>
          </a:p>
        </p:txBody>
      </p:sp>
      <p:sp>
        <p:nvSpPr>
          <p:cNvPr id="259" name="Google Shape;259;p35"/>
          <p:cNvSpPr txBox="1"/>
          <p:nvPr/>
        </p:nvSpPr>
        <p:spPr>
          <a:xfrm>
            <a:off x="2613225" y="2210750"/>
            <a:ext cx="7164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주황색</a:t>
            </a:r>
            <a:endParaRPr b="1"/>
          </a:p>
        </p:txBody>
      </p:sp>
      <p:sp>
        <p:nvSpPr>
          <p:cNvPr id="260" name="Google Shape;260;p35"/>
          <p:cNvSpPr txBox="1"/>
          <p:nvPr/>
        </p:nvSpPr>
        <p:spPr>
          <a:xfrm>
            <a:off x="2922525" y="1637700"/>
            <a:ext cx="7164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노란색</a:t>
            </a:r>
            <a:endParaRPr b="1"/>
          </a:p>
        </p:txBody>
      </p:sp>
      <p:sp>
        <p:nvSpPr>
          <p:cNvPr id="261" name="Google Shape;261;p35"/>
          <p:cNvSpPr txBox="1"/>
          <p:nvPr/>
        </p:nvSpPr>
        <p:spPr>
          <a:xfrm>
            <a:off x="3638925" y="1343150"/>
            <a:ext cx="7164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까만색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5311300" y="1753575"/>
            <a:ext cx="7164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갈색</a:t>
            </a:r>
            <a:endParaRPr b="1"/>
          </a:p>
        </p:txBody>
      </p:sp>
      <p:sp>
        <p:nvSpPr>
          <p:cNvPr id="263" name="Google Shape;263;p35"/>
          <p:cNvSpPr txBox="1"/>
          <p:nvPr/>
        </p:nvSpPr>
        <p:spPr>
          <a:xfrm rot="-1434826">
            <a:off x="5583157" y="2765676"/>
            <a:ext cx="716398" cy="293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연두색</a:t>
            </a:r>
            <a:endParaRPr b="1"/>
          </a:p>
        </p:txBody>
      </p:sp>
      <p:sp>
        <p:nvSpPr>
          <p:cNvPr id="264" name="Google Shape;264;p35"/>
          <p:cNvSpPr txBox="1"/>
          <p:nvPr/>
        </p:nvSpPr>
        <p:spPr>
          <a:xfrm>
            <a:off x="5311300" y="3582850"/>
            <a:ext cx="7164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초록색</a:t>
            </a:r>
            <a:endParaRPr b="1"/>
          </a:p>
        </p:txBody>
      </p:sp>
      <p:sp>
        <p:nvSpPr>
          <p:cNvPr id="265" name="Google Shape;265;p35"/>
          <p:cNvSpPr txBox="1"/>
          <p:nvPr/>
        </p:nvSpPr>
        <p:spPr>
          <a:xfrm>
            <a:off x="4838100" y="4196625"/>
            <a:ext cx="7164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하늘색</a:t>
            </a:r>
            <a:endParaRPr b="1"/>
          </a:p>
        </p:txBody>
      </p:sp>
      <p:sp>
        <p:nvSpPr>
          <p:cNvPr id="266" name="Google Shape;266;p35"/>
          <p:cNvSpPr txBox="1"/>
          <p:nvPr/>
        </p:nvSpPr>
        <p:spPr>
          <a:xfrm>
            <a:off x="4073475" y="4446100"/>
            <a:ext cx="7164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파란색</a:t>
            </a:r>
            <a:endParaRPr b="1"/>
          </a:p>
        </p:txBody>
      </p:sp>
      <p:sp>
        <p:nvSpPr>
          <p:cNvPr id="267" name="Google Shape;267;p35"/>
          <p:cNvSpPr txBox="1"/>
          <p:nvPr/>
        </p:nvSpPr>
        <p:spPr>
          <a:xfrm rot="-5670877">
            <a:off x="3250251" y="4196625"/>
            <a:ext cx="716523" cy="293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보라색</a:t>
            </a:r>
            <a:endParaRPr b="1"/>
          </a:p>
        </p:txBody>
      </p:sp>
      <p:sp>
        <p:nvSpPr>
          <p:cNvPr id="268" name="Google Shape;268;p35"/>
          <p:cNvSpPr txBox="1"/>
          <p:nvPr/>
        </p:nvSpPr>
        <p:spPr>
          <a:xfrm rot="-3881420">
            <a:off x="2540734" y="3912870"/>
            <a:ext cx="716474" cy="293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분홍색</a:t>
            </a:r>
            <a:endParaRPr b="1"/>
          </a:p>
        </p:txBody>
      </p:sp>
      <p:sp>
        <p:nvSpPr>
          <p:cNvPr id="269" name="Google Shape;269;p35"/>
          <p:cNvSpPr txBox="1"/>
          <p:nvPr/>
        </p:nvSpPr>
        <p:spPr>
          <a:xfrm rot="-5853029">
            <a:off x="4355552" y="1553934"/>
            <a:ext cx="1157536" cy="29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/>
              <a:t>어두운 갈색</a:t>
            </a:r>
            <a:endParaRPr b="1"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" name="Google Shape;274;p36"/>
          <p:cNvGraphicFramePr/>
          <p:nvPr/>
        </p:nvGraphicFramePr>
        <p:xfrm>
          <a:off x="192646" y="2751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{26F8C0D3-5D40-4598-9EDD-5DE08ADFB689}</a:tableStyleId>
              </a:tblPr>
              <a:tblGrid>
                <a:gridCol w="1471500"/>
                <a:gridCol w="7301900"/>
              </a:tblGrid>
              <a:tr h="37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G12.5</a:t>
                      </a:r>
                      <a:endParaRPr sz="21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noun-modifying form ~</a:t>
                      </a:r>
                      <a:r>
                        <a:rPr b="1" lang="vi" sz="2000" u="none" cap="none" strike="noStrike">
                          <a:solidFill>
                            <a:srgbClr val="FF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(으)ㄴ </a:t>
                      </a:r>
                      <a:r>
                        <a:rPr b="1" lang="vi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(past)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5" name="Google Shape;275;p36"/>
          <p:cNvSpPr txBox="1"/>
          <p:nvPr/>
        </p:nvSpPr>
        <p:spPr>
          <a:xfrm>
            <a:off x="1576074" y="1771260"/>
            <a:ext cx="1698000" cy="30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</a:rPr>
              <a:t>Dictionary</a:t>
            </a:r>
            <a:endParaRPr sz="18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먹다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사다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입다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쓰다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듣다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살다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마시다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공부하다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76" name="Google Shape;276;p36"/>
          <p:cNvSpPr txBox="1"/>
          <p:nvPr/>
        </p:nvSpPr>
        <p:spPr>
          <a:xfrm>
            <a:off x="3915161" y="1771260"/>
            <a:ext cx="1313700" cy="305160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</a:rPr>
              <a:t>Present</a:t>
            </a:r>
            <a:endParaRPr sz="18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먹</a:t>
            </a:r>
            <a:r>
              <a:rPr lang="vi" sz="1800">
                <a:solidFill>
                  <a:srgbClr val="3366FF"/>
                </a:solidFill>
              </a:rPr>
              <a:t>는</a:t>
            </a:r>
            <a:endParaRPr sz="1800">
              <a:solidFill>
                <a:srgbClr val="3366FF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사</a:t>
            </a:r>
            <a:r>
              <a:rPr lang="vi" sz="1800">
                <a:solidFill>
                  <a:srgbClr val="3366FF"/>
                </a:solidFill>
              </a:rPr>
              <a:t>는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입</a:t>
            </a:r>
            <a:r>
              <a:rPr lang="vi" sz="1800">
                <a:solidFill>
                  <a:srgbClr val="3366FF"/>
                </a:solidFill>
              </a:rPr>
              <a:t>는</a:t>
            </a:r>
            <a:endParaRPr sz="1800">
              <a:solidFill>
                <a:srgbClr val="3366FF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쓰</a:t>
            </a:r>
            <a:r>
              <a:rPr lang="vi" sz="1800">
                <a:solidFill>
                  <a:srgbClr val="3366FF"/>
                </a:solidFill>
              </a:rPr>
              <a:t>는</a:t>
            </a:r>
            <a:endParaRPr sz="1800">
              <a:solidFill>
                <a:srgbClr val="3366FF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듣</a:t>
            </a:r>
            <a:r>
              <a:rPr lang="vi" sz="1800">
                <a:solidFill>
                  <a:srgbClr val="3366FF"/>
                </a:solidFill>
              </a:rPr>
              <a:t>는</a:t>
            </a:r>
            <a:endParaRPr sz="1800">
              <a:solidFill>
                <a:srgbClr val="3366FF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사</a:t>
            </a:r>
            <a:r>
              <a:rPr lang="vi" sz="1800">
                <a:solidFill>
                  <a:srgbClr val="3366FF"/>
                </a:solidFill>
              </a:rPr>
              <a:t>는</a:t>
            </a:r>
            <a:endParaRPr sz="1800">
              <a:solidFill>
                <a:srgbClr val="3366FF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마시</a:t>
            </a:r>
            <a:r>
              <a:rPr lang="vi" sz="1800">
                <a:solidFill>
                  <a:srgbClr val="3366FF"/>
                </a:solidFill>
              </a:rPr>
              <a:t>는</a:t>
            </a:r>
            <a:endParaRPr sz="1800">
              <a:solidFill>
                <a:srgbClr val="3366FF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공부하</a:t>
            </a:r>
            <a:r>
              <a:rPr lang="vi" sz="1800">
                <a:solidFill>
                  <a:srgbClr val="3366FF"/>
                </a:solidFill>
              </a:rPr>
              <a:t>는</a:t>
            </a:r>
            <a:endParaRPr sz="1800">
              <a:solidFill>
                <a:srgbClr val="3366FF"/>
              </a:solidFill>
            </a:endParaRPr>
          </a:p>
        </p:txBody>
      </p:sp>
      <p:sp>
        <p:nvSpPr>
          <p:cNvPr id="277" name="Google Shape;277;p36"/>
          <p:cNvSpPr txBox="1"/>
          <p:nvPr/>
        </p:nvSpPr>
        <p:spPr>
          <a:xfrm>
            <a:off x="6341036" y="1771260"/>
            <a:ext cx="983400" cy="3051600"/>
          </a:xfrm>
          <a:prstGeom prst="rect">
            <a:avLst/>
          </a:prstGeom>
          <a:solidFill>
            <a:srgbClr val="F2DAD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</a:rPr>
              <a:t>Past</a:t>
            </a:r>
            <a:endParaRPr sz="18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먹</a:t>
            </a:r>
            <a:r>
              <a:rPr lang="vi" sz="1800">
                <a:solidFill>
                  <a:srgbClr val="FF0080"/>
                </a:solidFill>
              </a:rPr>
              <a:t>은</a:t>
            </a:r>
            <a:endParaRPr sz="1800">
              <a:solidFill>
                <a:srgbClr val="FF0080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F0080"/>
                </a:solidFill>
              </a:rPr>
              <a:t>산</a:t>
            </a:r>
            <a:endParaRPr sz="1800">
              <a:solidFill>
                <a:srgbClr val="FF0080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입</a:t>
            </a:r>
            <a:r>
              <a:rPr lang="vi" sz="1800">
                <a:solidFill>
                  <a:srgbClr val="FF0080"/>
                </a:solidFill>
              </a:rPr>
              <a:t>은</a:t>
            </a:r>
            <a:endParaRPr sz="1800">
              <a:solidFill>
                <a:srgbClr val="3366FF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F0080"/>
                </a:solidFill>
              </a:rPr>
              <a:t>쓴</a:t>
            </a:r>
            <a:endParaRPr sz="1800">
              <a:solidFill>
                <a:srgbClr val="FF0080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들</a:t>
            </a:r>
            <a:r>
              <a:rPr lang="vi" sz="1800">
                <a:solidFill>
                  <a:srgbClr val="FF0080"/>
                </a:solidFill>
              </a:rPr>
              <a:t>은</a:t>
            </a:r>
            <a:endParaRPr sz="1800">
              <a:solidFill>
                <a:srgbClr val="FF0080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F0080"/>
                </a:solidFill>
              </a:rPr>
              <a:t>산</a:t>
            </a:r>
            <a:endParaRPr sz="1800">
              <a:solidFill>
                <a:srgbClr val="FF0080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마</a:t>
            </a:r>
            <a:r>
              <a:rPr lang="vi" sz="1800">
                <a:solidFill>
                  <a:srgbClr val="FF0080"/>
                </a:solidFill>
              </a:rPr>
              <a:t>신</a:t>
            </a:r>
            <a:endParaRPr sz="1800">
              <a:solidFill>
                <a:srgbClr val="FF0080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공부</a:t>
            </a:r>
            <a:r>
              <a:rPr lang="vi" sz="1800">
                <a:solidFill>
                  <a:srgbClr val="FF0080"/>
                </a:solidFill>
              </a:rPr>
              <a:t>한</a:t>
            </a:r>
            <a:endParaRPr sz="1800">
              <a:solidFill>
                <a:srgbClr val="FF0080"/>
              </a:solidFill>
            </a:endParaRPr>
          </a:p>
        </p:txBody>
      </p:sp>
      <p:sp>
        <p:nvSpPr>
          <p:cNvPr id="278" name="Google Shape;278;p36"/>
          <p:cNvSpPr txBox="1"/>
          <p:nvPr/>
        </p:nvSpPr>
        <p:spPr>
          <a:xfrm>
            <a:off x="2981848" y="1425062"/>
            <a:ext cx="3195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Noun-modifying forms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79" name="Google Shape;279;p36"/>
          <p:cNvSpPr txBox="1"/>
          <p:nvPr/>
        </p:nvSpPr>
        <p:spPr>
          <a:xfrm>
            <a:off x="1832029" y="918883"/>
            <a:ext cx="5304000" cy="392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Verb stem + </a:t>
            </a:r>
            <a:r>
              <a:rPr lang="vi" sz="1800">
                <a:solidFill>
                  <a:srgbClr val="FF0080"/>
                </a:solidFill>
              </a:rPr>
              <a:t>(으)ㄴ  </a:t>
            </a:r>
            <a:r>
              <a:rPr lang="vi" sz="1800">
                <a:solidFill>
                  <a:schemeClr val="dk1"/>
                </a:solidFill>
              </a:rPr>
              <a:t>(C + </a:t>
            </a:r>
            <a:r>
              <a:rPr lang="vi" sz="1800">
                <a:solidFill>
                  <a:srgbClr val="FF0080"/>
                </a:solidFill>
              </a:rPr>
              <a:t>은</a:t>
            </a:r>
            <a:r>
              <a:rPr lang="vi" sz="1800">
                <a:solidFill>
                  <a:schemeClr val="dk1"/>
                </a:solidFill>
              </a:rPr>
              <a:t> / V + </a:t>
            </a:r>
            <a:r>
              <a:rPr lang="vi" sz="1800">
                <a:solidFill>
                  <a:srgbClr val="FF0080"/>
                </a:solidFill>
              </a:rPr>
              <a:t>ㄴ</a:t>
            </a:r>
            <a:r>
              <a:rPr lang="vi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Google Shape;78;p16"/>
          <p:cNvGraphicFramePr/>
          <p:nvPr/>
        </p:nvGraphicFramePr>
        <p:xfrm>
          <a:off x="1000501" y="5071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{4DB9D1F7-9B5B-436C-9FA5-096C69F9E7F4}</a:tableStyleId>
              </a:tblPr>
              <a:tblGrid>
                <a:gridCol w="3529825"/>
                <a:gridCol w="3839250"/>
              </a:tblGrid>
              <a:tr h="37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Conversation 9.2</a:t>
                      </a:r>
                      <a:endParaRPr sz="2100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21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New Words</a:t>
                      </a:r>
                      <a:endParaRPr b="1" sz="2100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" name="Google Shape;79;p16"/>
          <p:cNvSpPr txBox="1"/>
          <p:nvPr/>
        </p:nvSpPr>
        <p:spPr>
          <a:xfrm>
            <a:off x="1000509" y="899608"/>
            <a:ext cx="3938400" cy="4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8000"/>
                </a:solidFill>
              </a:rPr>
              <a:t>NOUN</a:t>
            </a:r>
            <a:r>
              <a:rPr b="1" lang="vi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가족			family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나이			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딸			daughter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댁 </a:t>
            </a:r>
            <a:r>
              <a:rPr i="1" lang="vi">
                <a:solidFill>
                  <a:srgbClr val="008000"/>
                </a:solidFill>
              </a:rPr>
              <a:t>hon.</a:t>
            </a:r>
            <a:r>
              <a:rPr lang="vi">
                <a:solidFill>
                  <a:schemeClr val="dk1"/>
                </a:solidFill>
              </a:rPr>
              <a:t>		home, house (=집 </a:t>
            </a:r>
            <a:r>
              <a:rPr i="1" lang="vi">
                <a:solidFill>
                  <a:srgbClr val="008000"/>
                </a:solidFill>
              </a:rPr>
              <a:t>plain</a:t>
            </a:r>
            <a:r>
              <a:rPr lang="vi">
                <a:solidFill>
                  <a:schemeClr val="dk1"/>
                </a:solidFill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사진			photo, picture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생신 </a:t>
            </a:r>
            <a:r>
              <a:rPr i="1" lang="vi">
                <a:solidFill>
                  <a:srgbClr val="008000"/>
                </a:solidFill>
              </a:rPr>
              <a:t>hon.</a:t>
            </a:r>
            <a:r>
              <a:rPr lang="vi">
                <a:solidFill>
                  <a:srgbClr val="008000"/>
                </a:solidFill>
              </a:rPr>
              <a:t>	</a:t>
            </a:r>
            <a:r>
              <a:rPr lang="vi">
                <a:solidFill>
                  <a:schemeClr val="dk1"/>
                </a:solidFill>
              </a:rPr>
              <a:t>	birthday (=생일 </a:t>
            </a:r>
            <a:r>
              <a:rPr i="1" lang="vi">
                <a:solidFill>
                  <a:srgbClr val="008000"/>
                </a:solidFill>
              </a:rPr>
              <a:t>plain</a:t>
            </a:r>
            <a:r>
              <a:rPr lang="vi">
                <a:solidFill>
                  <a:schemeClr val="dk1"/>
                </a:solidFill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성함 </a:t>
            </a:r>
            <a:r>
              <a:rPr i="1" lang="vi">
                <a:solidFill>
                  <a:srgbClr val="008000"/>
                </a:solidFill>
              </a:rPr>
              <a:t>hon.</a:t>
            </a:r>
            <a:r>
              <a:rPr lang="vi">
                <a:solidFill>
                  <a:schemeClr val="dk1"/>
                </a:solidFill>
              </a:rPr>
              <a:t>		name (=이름 </a:t>
            </a:r>
            <a:r>
              <a:rPr i="1" lang="vi">
                <a:solidFill>
                  <a:srgbClr val="008000"/>
                </a:solidFill>
              </a:rPr>
              <a:t>plain</a:t>
            </a:r>
            <a:r>
              <a:rPr lang="vi">
                <a:solidFill>
                  <a:schemeClr val="dk1"/>
                </a:solidFill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스웨터		sweater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아들			son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연세 </a:t>
            </a:r>
            <a:r>
              <a:rPr i="1" lang="vi">
                <a:solidFill>
                  <a:srgbClr val="008000"/>
                </a:solidFill>
              </a:rPr>
              <a:t>hon.		</a:t>
            </a:r>
            <a:r>
              <a:rPr lang="vi">
                <a:solidFill>
                  <a:schemeClr val="dk1"/>
                </a:solidFill>
              </a:rPr>
              <a:t>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작년			last year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장갑			gloves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할머니		grandmother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할아버지		grandfather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8000"/>
                </a:solidFill>
              </a:rPr>
              <a:t>COUNTER</a:t>
            </a:r>
            <a:endParaRPr b="1">
              <a:solidFill>
                <a:srgbClr val="008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살			years old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분 </a:t>
            </a:r>
            <a:r>
              <a:rPr i="1" lang="vi">
                <a:solidFill>
                  <a:srgbClr val="008000"/>
                </a:solidFill>
              </a:rPr>
              <a:t>hon.</a:t>
            </a:r>
            <a:r>
              <a:rPr lang="vi">
                <a:solidFill>
                  <a:schemeClr val="dk1"/>
                </a:solidFill>
              </a:rPr>
              <a:t>		people (=명 </a:t>
            </a:r>
            <a:r>
              <a:rPr i="1" lang="vi">
                <a:solidFill>
                  <a:srgbClr val="008000"/>
                </a:solidFill>
              </a:rPr>
              <a:t>plain</a:t>
            </a:r>
            <a:r>
              <a:rPr lang="vi">
                <a:solidFill>
                  <a:schemeClr val="dk1"/>
                </a:solidFill>
              </a:rPr>
              <a:t>)		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530335" y="899608"/>
            <a:ext cx="48693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8000"/>
                </a:solidFill>
              </a:rPr>
              <a:t>VERB</a:t>
            </a:r>
            <a:endParaRPr b="1">
              <a:solidFill>
                <a:srgbClr val="008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돌아가시다 </a:t>
            </a:r>
            <a:r>
              <a:rPr i="1" lang="vi">
                <a:solidFill>
                  <a:srgbClr val="008000"/>
                </a:solidFill>
              </a:rPr>
              <a:t>hon.</a:t>
            </a:r>
            <a:r>
              <a:rPr lang="vi">
                <a:solidFill>
                  <a:schemeClr val="dk1"/>
                </a:solidFill>
              </a:rPr>
              <a:t>	to pass away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드리다 </a:t>
            </a:r>
            <a:r>
              <a:rPr i="1" lang="vi">
                <a:solidFill>
                  <a:srgbClr val="008000"/>
                </a:solidFill>
              </a:rPr>
              <a:t>hon.		</a:t>
            </a:r>
            <a:r>
              <a:rPr lang="vi">
                <a:solidFill>
                  <a:schemeClr val="dk1"/>
                </a:solidFill>
              </a:rPr>
              <a:t>to give (= 주다 </a:t>
            </a:r>
            <a:r>
              <a:rPr i="1" lang="vi">
                <a:solidFill>
                  <a:srgbClr val="008000"/>
                </a:solidFill>
              </a:rPr>
              <a:t>plain</a:t>
            </a:r>
            <a:r>
              <a:rPr lang="vi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드시다 </a:t>
            </a:r>
            <a:r>
              <a:rPr i="1" lang="vi">
                <a:solidFill>
                  <a:srgbClr val="008000"/>
                </a:solidFill>
              </a:rPr>
              <a:t>hon.		</a:t>
            </a:r>
            <a:r>
              <a:rPr lang="vi">
                <a:solidFill>
                  <a:srgbClr val="000000"/>
                </a:solidFill>
              </a:rPr>
              <a:t>to eat (= 먹다 </a:t>
            </a:r>
            <a:r>
              <a:rPr i="1" lang="vi">
                <a:solidFill>
                  <a:srgbClr val="008000"/>
                </a:solidFill>
              </a:rPr>
              <a:t>plain</a:t>
            </a:r>
            <a:r>
              <a:rPr lang="vi">
                <a:solidFill>
                  <a:srgbClr val="000000"/>
                </a:solidFill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주무시다 </a:t>
            </a:r>
            <a:r>
              <a:rPr i="1" lang="vi">
                <a:solidFill>
                  <a:srgbClr val="008000"/>
                </a:solidFill>
              </a:rPr>
              <a:t>hon.	</a:t>
            </a:r>
            <a:r>
              <a:rPr lang="vi">
                <a:solidFill>
                  <a:srgbClr val="000000"/>
                </a:solidFill>
              </a:rPr>
              <a:t>to sleep (= 자다 </a:t>
            </a:r>
            <a:r>
              <a:rPr i="1" lang="vi">
                <a:solidFill>
                  <a:srgbClr val="008000"/>
                </a:solidFill>
              </a:rPr>
              <a:t>plain</a:t>
            </a:r>
            <a:r>
              <a:rPr lang="vi">
                <a:solidFill>
                  <a:srgbClr val="000000"/>
                </a:solidFill>
              </a:rPr>
              <a:t>)</a:t>
            </a:r>
            <a:endParaRPr i="1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죽다			to die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</a:rPr>
              <a:t>찍다			to take (a photo)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8000"/>
                </a:solidFill>
              </a:rPr>
              <a:t>ADJECTIVE</a:t>
            </a:r>
            <a:endParaRPr b="1">
              <a:solidFill>
                <a:srgbClr val="008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</a:rPr>
              <a:t>건강하다	</a:t>
            </a:r>
            <a:r>
              <a:rPr lang="vi">
                <a:solidFill>
                  <a:srgbClr val="FF6600"/>
                </a:solidFill>
              </a:rPr>
              <a:t>	</a:t>
            </a:r>
            <a:r>
              <a:rPr lang="vi">
                <a:solidFill>
                  <a:schemeClr val="dk1"/>
                </a:solidFill>
              </a:rPr>
              <a:t>to be healthy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즐겁다		to be joyful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	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8000"/>
                </a:solidFill>
              </a:rPr>
              <a:t>ADVERB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모두	 		all 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8000"/>
                </a:solidFill>
              </a:rPr>
              <a:t>PARTICLE</a:t>
            </a:r>
            <a:endParaRPr b="1">
              <a:solidFill>
                <a:srgbClr val="008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께서 </a:t>
            </a:r>
            <a:r>
              <a:rPr i="1" lang="vi">
                <a:solidFill>
                  <a:srgbClr val="008000"/>
                </a:solidFill>
              </a:rPr>
              <a:t>hon.</a:t>
            </a:r>
            <a:r>
              <a:rPr lang="vi">
                <a:solidFill>
                  <a:schemeClr val="dk1"/>
                </a:solidFill>
              </a:rPr>
              <a:t>		subject particle (= 이/가 </a:t>
            </a:r>
            <a:r>
              <a:rPr i="1" lang="vi">
                <a:solidFill>
                  <a:srgbClr val="008000"/>
                </a:solidFill>
              </a:rPr>
              <a:t>plain</a:t>
            </a:r>
            <a:r>
              <a:rPr lang="vi">
                <a:solidFill>
                  <a:schemeClr val="dk1"/>
                </a:solidFill>
              </a:rPr>
              <a:t>)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8000"/>
                </a:solidFill>
              </a:rPr>
              <a:t>SUFFIX</a:t>
            </a:r>
            <a:endParaRPr b="1">
              <a:solidFill>
                <a:srgbClr val="008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~(으)시		subject honorifics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1000438" y="899610"/>
            <a:ext cx="73692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마크: </a:t>
            </a:r>
            <a:r>
              <a:rPr b="1" lang="vi" sz="1600">
                <a:solidFill>
                  <a:schemeClr val="dk1"/>
                </a:solidFill>
              </a:rPr>
              <a:t>	</a:t>
            </a:r>
            <a:r>
              <a:rPr b="1" lang="vi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제니 씨, 주말에 바빴어요?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highlight>
                  <a:srgbClr val="FFA39A"/>
                </a:highlight>
                <a:latin typeface="Arial"/>
                <a:ea typeface="Arial"/>
                <a:cs typeface="Arial"/>
                <a:sym typeface="Arial"/>
              </a:rPr>
              <a:t>제니:		네, 일요일이 할머니 생신이었어요.</a:t>
            </a:r>
            <a:r>
              <a:rPr lang="vi" sz="1600">
                <a:highlight>
                  <a:srgbClr val="FFA39A"/>
                </a:highlight>
              </a:rPr>
              <a:t> </a:t>
            </a:r>
            <a:r>
              <a:rPr b="1" lang="vi" sz="1600">
                <a:highlight>
                  <a:srgbClr val="FFA39A"/>
                </a:highlight>
                <a:latin typeface="Arial"/>
                <a:ea typeface="Arial"/>
                <a:cs typeface="Arial"/>
                <a:sym typeface="Arial"/>
              </a:rPr>
              <a:t>그래서 가족들하고 같이 저녁을 먹었어요.</a:t>
            </a:r>
            <a:endParaRPr sz="1600">
              <a:highlight>
                <a:srgbClr val="FFA39A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마크:		아, 그랬어요?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chemeClr val="dk1"/>
                </a:solidFill>
                <a:highlight>
                  <a:srgbClr val="FFA39A"/>
                </a:highlight>
                <a:latin typeface="Arial"/>
                <a:ea typeface="Arial"/>
                <a:cs typeface="Arial"/>
                <a:sym typeface="Arial"/>
              </a:rPr>
              <a:t>제니: 	네, 오래간만에 즐거운 시간을 보냈어요.	할머니께서 아주 좋아하셨어요.</a:t>
            </a:r>
            <a:endParaRPr sz="1600">
              <a:highlight>
                <a:srgbClr val="FFA39A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마크: 	할머니께 선물 드렸어요?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chemeClr val="dk1"/>
                </a:solidFill>
                <a:highlight>
                  <a:srgbClr val="FFA39A"/>
                </a:highlight>
                <a:latin typeface="Arial"/>
                <a:ea typeface="Arial"/>
                <a:cs typeface="Arial"/>
                <a:sym typeface="Arial"/>
              </a:rPr>
              <a:t>제니: 	스웨터하고 장갑을 드렸어요.</a:t>
            </a:r>
            <a:endParaRPr sz="1600">
              <a:highlight>
                <a:srgbClr val="FFA39A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마크:		할머니 연세가 어떻게 되세요?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highlight>
                  <a:srgbClr val="FFA39A"/>
                </a:highlight>
                <a:latin typeface="Arial"/>
                <a:ea typeface="Arial"/>
                <a:cs typeface="Arial"/>
                <a:sym typeface="Arial"/>
              </a:rPr>
              <a:t>제니:		올해 일흔 다섯이세요.</a:t>
            </a:r>
            <a:endParaRPr sz="1600">
              <a:highlight>
                <a:srgbClr val="FFA39A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마크:		할머니께서 건강하세요?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highlight>
                  <a:srgbClr val="FFA39A"/>
                </a:highlight>
                <a:latin typeface="Arial"/>
                <a:ea typeface="Arial"/>
                <a:cs typeface="Arial"/>
                <a:sym typeface="Arial"/>
              </a:rPr>
              <a:t>제니:		네, 연세는 많으시지만 아주 건강하세요.</a:t>
            </a:r>
            <a:endParaRPr sz="1600">
              <a:highlight>
                <a:srgbClr val="FFA39A"/>
              </a:highlight>
            </a:endParaRPr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1000501" y="5071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{4DB9D1F7-9B5B-436C-9FA5-096C69F9E7F4}</a:tableStyleId>
              </a:tblPr>
              <a:tblGrid>
                <a:gridCol w="3529825"/>
                <a:gridCol w="3839250"/>
              </a:tblGrid>
              <a:tr h="388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Conversation 9.2</a:t>
                      </a:r>
                      <a:endParaRPr sz="2100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700">
                          <a:latin typeface="Arial"/>
                          <a:ea typeface="Arial"/>
                          <a:cs typeface="Arial"/>
                          <a:sym typeface="Arial"/>
                        </a:rPr>
                        <a:t>할머니 연세가 어떻게 되세요?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317" y="454261"/>
            <a:ext cx="510946" cy="4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18"/>
          <p:cNvGraphicFramePr/>
          <p:nvPr/>
        </p:nvGraphicFramePr>
        <p:xfrm>
          <a:off x="192646" y="4992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{4DB9D1F7-9B5B-436C-9FA5-096C69F9E7F4}</a:tableStyleId>
              </a:tblPr>
              <a:tblGrid>
                <a:gridCol w="1471500"/>
                <a:gridCol w="7301900"/>
              </a:tblGrid>
              <a:tr h="37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G9.3</a:t>
                      </a:r>
                      <a:endParaRPr sz="2100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2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Honorific Expressions (</a:t>
                      </a:r>
                      <a:r>
                        <a:rPr b="1" lang="vi" sz="2300">
                          <a:solidFill>
                            <a:srgbClr val="FF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Nouns</a:t>
                      </a:r>
                      <a:r>
                        <a:rPr lang="vi" sz="2300"/>
                        <a:t> </a:t>
                      </a:r>
                      <a:r>
                        <a:rPr lang="vi" sz="2300">
                          <a:solidFill>
                            <a:schemeClr val="dk1"/>
                          </a:solidFill>
                        </a:rPr>
                        <a:t>&amp;</a:t>
                      </a:r>
                      <a:r>
                        <a:rPr lang="vi" sz="2300"/>
                        <a:t> </a:t>
                      </a:r>
                      <a:r>
                        <a:rPr lang="vi" sz="2300">
                          <a:solidFill>
                            <a:srgbClr val="FF0080"/>
                          </a:solidFill>
                        </a:rPr>
                        <a:t>Particle </a:t>
                      </a:r>
                      <a:r>
                        <a:rPr lang="vi" sz="2300">
                          <a:solidFill>
                            <a:schemeClr val="dk1"/>
                          </a:solidFill>
                        </a:rPr>
                        <a:t>&amp;</a:t>
                      </a:r>
                      <a:r>
                        <a:rPr lang="vi" sz="2300">
                          <a:solidFill>
                            <a:srgbClr val="FF0080"/>
                          </a:solidFill>
                        </a:rPr>
                        <a:t> </a:t>
                      </a:r>
                      <a:r>
                        <a:rPr lang="vi" sz="2300">
                          <a:solidFill>
                            <a:srgbClr val="0080FF"/>
                          </a:solidFill>
                        </a:rPr>
                        <a:t>Suffixes</a:t>
                      </a:r>
                      <a:r>
                        <a:rPr lang="vi" sz="2300"/>
                        <a:t>)</a:t>
                      </a:r>
                      <a:endParaRPr b="1" sz="2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Google Shape;95;p18"/>
          <p:cNvGraphicFramePr/>
          <p:nvPr/>
        </p:nvGraphicFramePr>
        <p:xfrm>
          <a:off x="192646" y="9202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{4DB9D1F7-9B5B-436C-9FA5-096C69F9E7F4}</a:tableStyleId>
              </a:tblPr>
              <a:tblGrid>
                <a:gridCol w="2142350"/>
                <a:gridCol w="893575"/>
                <a:gridCol w="1343425"/>
              </a:tblGrid>
              <a:tr h="46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vi" sz="1600">
                          <a:solidFill>
                            <a:srgbClr val="FF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Noun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Plain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Honorific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2D59B"/>
                    </a:solidFill>
                  </a:tcPr>
                </a:tc>
              </a:tr>
              <a:tr h="462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Age</a:t>
                      </a:r>
                      <a:endParaRPr b="1"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나이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연세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</a:tr>
              <a:tr h="462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 b="1"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성함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</a:tr>
              <a:tr h="462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Birthday</a:t>
                      </a:r>
                      <a:endParaRPr b="1"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생일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생신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</a:tr>
              <a:tr h="462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Words</a:t>
                      </a:r>
                      <a:endParaRPr b="1"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말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말씀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</a:tr>
              <a:tr h="462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House</a:t>
                      </a:r>
                      <a:endParaRPr b="1"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집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댁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</a:tr>
              <a:tr h="462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Meal</a:t>
                      </a:r>
                      <a:endParaRPr b="1"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밥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진지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</a:tr>
              <a:tr h="626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Counter(people)</a:t>
                      </a:r>
                      <a:endParaRPr b="1"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사람/명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p18"/>
          <p:cNvGraphicFramePr/>
          <p:nvPr/>
        </p:nvGraphicFramePr>
        <p:xfrm>
          <a:off x="4586696" y="9202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{4DB9D1F7-9B5B-436C-9FA5-096C69F9E7F4}</a:tableStyleId>
              </a:tblPr>
              <a:tblGrid>
                <a:gridCol w="1349725"/>
                <a:gridCol w="1510100"/>
                <a:gridCol w="1519525"/>
              </a:tblGrid>
              <a:tr h="42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rgbClr val="FF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Particles</a:t>
                      </a:r>
                      <a:endParaRPr sz="1600">
                        <a:solidFill>
                          <a:srgbClr val="FF0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Plain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Honorific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2D59B"/>
                    </a:solidFill>
                  </a:tcPr>
                </a:tc>
              </a:tr>
              <a:tr h="42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Subject</a:t>
                      </a:r>
                      <a:endParaRPr b="1"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이/가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께서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</a:tr>
              <a:tr h="42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</a:t>
                      </a:r>
                      <a:endParaRPr b="1"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은/는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께서는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</a:tr>
              <a:tr h="42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Goal</a:t>
                      </a:r>
                      <a:endParaRPr b="1"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한테/에게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께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</a:tr>
              <a:tr h="42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Source</a:t>
                      </a:r>
                      <a:endParaRPr b="1"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한테서/에게서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께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</a:tr>
              <a:tr h="42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600">
                          <a:solidFill>
                            <a:srgbClr val="008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Suffixes</a:t>
                      </a:r>
                      <a:endParaRPr b="1" sz="1600">
                        <a:solidFill>
                          <a:srgbClr val="008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Plain</a:t>
                      </a:r>
                      <a:endParaRPr b="1"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Honorific</a:t>
                      </a:r>
                      <a:endParaRPr b="1"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2D59B"/>
                    </a:solidFill>
                  </a:tcPr>
                </a:tc>
              </a:tr>
              <a:tr h="42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Professor</a:t>
                      </a:r>
                      <a:endParaRPr b="1"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교수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교수님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</a:tr>
              <a:tr h="42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Parents</a:t>
                      </a:r>
                      <a:endParaRPr b="1"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부모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부모님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</a:tr>
              <a:tr h="42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Teacher</a:t>
                      </a:r>
                      <a:endParaRPr b="1"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선생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선생님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9"/>
          <p:cNvGraphicFramePr/>
          <p:nvPr/>
        </p:nvGraphicFramePr>
        <p:xfrm>
          <a:off x="192646" y="1055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{4DB9D1F7-9B5B-436C-9FA5-096C69F9E7F4}</a:tableStyleId>
              </a:tblPr>
              <a:tblGrid>
                <a:gridCol w="1471500"/>
                <a:gridCol w="7301900"/>
              </a:tblGrid>
              <a:tr h="421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G9.3</a:t>
                      </a:r>
                      <a:endParaRPr sz="2100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2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Honorific Expressions (</a:t>
                      </a:r>
                      <a:r>
                        <a:rPr b="1" lang="vi" sz="2300">
                          <a:solidFill>
                            <a:srgbClr val="FF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Verbs</a:t>
                      </a:r>
                      <a:r>
                        <a:rPr b="1" lang="vi" sz="2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2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" name="Google Shape;103;p19"/>
          <p:cNvGraphicFramePr/>
          <p:nvPr/>
        </p:nvGraphicFramePr>
        <p:xfrm>
          <a:off x="185296" y="20498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{4DB9D1F7-9B5B-436C-9FA5-096C69F9E7F4}</a:tableStyleId>
              </a:tblPr>
              <a:tblGrid>
                <a:gridCol w="2193350"/>
                <a:gridCol w="2193350"/>
                <a:gridCol w="2193350"/>
                <a:gridCol w="2193350"/>
              </a:tblGrid>
              <a:tr h="29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700">
                          <a:solidFill>
                            <a:schemeClr val="dk1"/>
                          </a:solidFill>
                        </a:rPr>
                        <a:t>Plain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700">
                          <a:solidFill>
                            <a:schemeClr val="dk1"/>
                          </a:solidFill>
                        </a:rPr>
                        <a:t>Honorific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700">
                          <a:solidFill>
                            <a:schemeClr val="dk1"/>
                          </a:solidFill>
                        </a:rPr>
                        <a:t>Humble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</a:tr>
              <a:tr h="348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700">
                          <a:solidFill>
                            <a:schemeClr val="dk1"/>
                          </a:solidFill>
                        </a:rPr>
                        <a:t>to see/meet someone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보다/만나다</a:t>
                      </a:r>
                      <a:endParaRPr b="0"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보시다/만나시다</a:t>
                      </a:r>
                      <a:endParaRPr b="0"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뵙다</a:t>
                      </a:r>
                      <a:endParaRPr b="0"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325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700">
                          <a:solidFill>
                            <a:schemeClr val="dk1"/>
                          </a:solidFill>
                        </a:rPr>
                        <a:t>to</a:t>
                      </a:r>
                      <a:r>
                        <a:rPr b="1" lang="vi" sz="1700">
                          <a:solidFill>
                            <a:schemeClr val="dk1"/>
                          </a:solidFill>
                        </a:rPr>
                        <a:t> be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있다</a:t>
                      </a:r>
                      <a:endParaRPr b="0"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계시다</a:t>
                      </a:r>
                      <a:endParaRPr b="0"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291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700">
                          <a:solidFill>
                            <a:schemeClr val="dk1"/>
                          </a:solidFill>
                        </a:rPr>
                        <a:t>to</a:t>
                      </a:r>
                      <a:r>
                        <a:rPr b="1" lang="vi" sz="1700">
                          <a:solidFill>
                            <a:schemeClr val="dk1"/>
                          </a:solidFill>
                        </a:rPr>
                        <a:t> die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죽다</a:t>
                      </a:r>
                      <a:endParaRPr b="0"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돌아가시다</a:t>
                      </a:r>
                      <a:endParaRPr b="0"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291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700">
                          <a:solidFill>
                            <a:schemeClr val="dk1"/>
                          </a:solidFill>
                        </a:rPr>
                        <a:t>to</a:t>
                      </a:r>
                      <a:r>
                        <a:rPr b="1" lang="vi" sz="1700">
                          <a:solidFill>
                            <a:schemeClr val="dk1"/>
                          </a:solidFill>
                        </a:rPr>
                        <a:t> be well, fine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잘 있다</a:t>
                      </a:r>
                      <a:endParaRPr b="0"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안녕하시다</a:t>
                      </a:r>
                      <a:endParaRPr b="0"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291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700">
                          <a:solidFill>
                            <a:schemeClr val="dk1"/>
                          </a:solidFill>
                        </a:rPr>
                        <a:t>to</a:t>
                      </a:r>
                      <a:r>
                        <a:rPr b="1" lang="vi" sz="1700">
                          <a:solidFill>
                            <a:schemeClr val="dk1"/>
                          </a:solidFill>
                        </a:rPr>
                        <a:t> sleep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자다</a:t>
                      </a:r>
                      <a:endParaRPr b="0"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주무시다</a:t>
                      </a:r>
                      <a:endParaRPr b="0"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29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7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b="1" lang="vi" sz="1700">
                          <a:solidFill>
                            <a:schemeClr val="dk1"/>
                          </a:solidFill>
                        </a:rPr>
                        <a:t>o eat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먹다/들다</a:t>
                      </a:r>
                      <a:endParaRPr b="0"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잡수시다/드시다</a:t>
                      </a:r>
                      <a:endParaRPr b="0"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291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700">
                          <a:solidFill>
                            <a:schemeClr val="dk1"/>
                          </a:solidFill>
                        </a:rPr>
                        <a:t>to give 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주다</a:t>
                      </a:r>
                      <a:endParaRPr b="0"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주시다</a:t>
                      </a:r>
                      <a:endParaRPr b="0"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드리다</a:t>
                      </a:r>
                      <a:endParaRPr b="0"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325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700">
                          <a:solidFill>
                            <a:schemeClr val="dk1"/>
                          </a:solidFill>
                        </a:rPr>
                        <a:t>to speak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말하다</a:t>
                      </a:r>
                      <a:endParaRPr b="0"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말씀하시다</a:t>
                      </a:r>
                      <a:endParaRPr b="0"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말씀드리다</a:t>
                      </a:r>
                      <a:endParaRPr b="0"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Google Shape;104;p19"/>
          <p:cNvGraphicFramePr/>
          <p:nvPr/>
        </p:nvGraphicFramePr>
        <p:xfrm>
          <a:off x="185296" y="642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{4DB9D1F7-9B5B-436C-9FA5-096C69F9E7F4}</a:tableStyleId>
              </a:tblPr>
              <a:tblGrid>
                <a:gridCol w="2193350"/>
                <a:gridCol w="2193350"/>
                <a:gridCol w="2193350"/>
                <a:gridCol w="2193350"/>
              </a:tblGrid>
              <a:tr h="34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solidFill>
                          <a:srgbClr val="FF008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700">
                          <a:solidFill>
                            <a:schemeClr val="dk1"/>
                          </a:solidFill>
                        </a:rPr>
                        <a:t>Plain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700">
                          <a:solidFill>
                            <a:schemeClr val="dk1"/>
                          </a:solidFill>
                        </a:rPr>
                        <a:t>Honorific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700">
                          <a:solidFill>
                            <a:schemeClr val="dk1"/>
                          </a:solidFill>
                        </a:rPr>
                        <a:t>Humble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</a:tr>
              <a:tr h="35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700">
                          <a:solidFill>
                            <a:schemeClr val="dk1"/>
                          </a:solidFill>
                        </a:rPr>
                        <a:t>he/she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이/그/저 사람</a:t>
                      </a:r>
                      <a:endParaRPr b="0"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이/그/저 분</a:t>
                      </a:r>
                      <a:endParaRPr b="0"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34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700">
                          <a:solidFill>
                            <a:schemeClr val="dk1"/>
                          </a:solidFill>
                        </a:rPr>
                        <a:t>I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나는/내가</a:t>
                      </a:r>
                      <a:endParaRPr b="0"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저는/제가</a:t>
                      </a:r>
                      <a:endParaRPr b="0"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34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700">
                          <a:solidFill>
                            <a:schemeClr val="dk1"/>
                          </a:solidFill>
                        </a:rPr>
                        <a:t>my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</a:t>
                      </a:r>
                      <a:endParaRPr b="0"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</a:t>
                      </a:r>
                      <a:endParaRPr b="0"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34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700">
                          <a:solidFill>
                            <a:schemeClr val="dk1"/>
                          </a:solidFill>
                        </a:rPr>
                        <a:t>we/our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우리</a:t>
                      </a:r>
                      <a:endParaRPr b="0"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저희</a:t>
                      </a:r>
                      <a:endParaRPr b="0"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0"/>
          <p:cNvGraphicFramePr/>
          <p:nvPr/>
        </p:nvGraphicFramePr>
        <p:xfrm>
          <a:off x="192646" y="929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{4DB9D1F7-9B5B-436C-9FA5-096C69F9E7F4}</a:tableStyleId>
              </a:tblPr>
              <a:tblGrid>
                <a:gridCol w="1471500"/>
                <a:gridCol w="7301900"/>
              </a:tblGrid>
              <a:tr h="429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G9.4</a:t>
                      </a:r>
                      <a:endParaRPr sz="2100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2300"/>
                        <a:t>The subject honorific </a:t>
                      </a:r>
                      <a:r>
                        <a:rPr b="1" lang="vi"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~(으)시</a:t>
                      </a:r>
                      <a:endParaRPr b="1"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6DD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0" name="Google Shape;110;p20"/>
          <p:cNvGraphicFramePr/>
          <p:nvPr/>
        </p:nvGraphicFramePr>
        <p:xfrm>
          <a:off x="192654" y="30596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{4DB9D1F7-9B5B-436C-9FA5-096C69F9E7F4}</a:tableStyleId>
              </a:tblPr>
              <a:tblGrid>
                <a:gridCol w="1754675"/>
                <a:gridCol w="1754675"/>
                <a:gridCol w="1754675"/>
                <a:gridCol w="1754675"/>
                <a:gridCol w="1754675"/>
              </a:tblGrid>
              <a:tr h="3920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600">
                          <a:solidFill>
                            <a:srgbClr val="000000"/>
                          </a:solidFill>
                        </a:rPr>
                        <a:t>Plain</a:t>
                      </a:r>
                      <a:endParaRPr b="0" sz="16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600">
                          <a:solidFill>
                            <a:srgbClr val="000000"/>
                          </a:solidFill>
                        </a:rPr>
                        <a:t>Subject honorific</a:t>
                      </a:r>
                      <a:endParaRPr b="1" sz="16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DFEC"/>
                    </a:solidFill>
                  </a:tcPr>
                </a:tc>
                <a:tc hMerge="1"/>
              </a:tr>
              <a:tr h="4363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600">
                          <a:solidFill>
                            <a:schemeClr val="dk1"/>
                          </a:solidFill>
                        </a:rPr>
                        <a:t>Non-past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600">
                          <a:solidFill>
                            <a:schemeClr val="dk1"/>
                          </a:solidFill>
                        </a:rPr>
                        <a:t>Past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600">
                          <a:solidFill>
                            <a:schemeClr val="dk1"/>
                          </a:solidFill>
                        </a:rPr>
                        <a:t>Non-past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600">
                          <a:solidFill>
                            <a:schemeClr val="dk1"/>
                          </a:solidFill>
                        </a:rPr>
                        <a:t>Past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DFEC"/>
                    </a:solidFill>
                  </a:tcPr>
                </a:tc>
              </a:tr>
              <a:tr h="436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Polite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~어/아요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~었/았어요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rgbClr val="FF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~(으)세</a:t>
                      </a: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rgbClr val="FF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~(으)셨</a:t>
                      </a: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어요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Deferential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~습/ㅂ니다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~었/았습니다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rgbClr val="FF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~(으)십</a:t>
                      </a: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니다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rgbClr val="FF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~(으)셨</a:t>
                      </a: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습니다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1" name="Google Shape;111;p20"/>
          <p:cNvGraphicFramePr/>
          <p:nvPr/>
        </p:nvGraphicFramePr>
        <p:xfrm>
          <a:off x="192654" y="17023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{4DB9D1F7-9B5B-436C-9FA5-096C69F9E7F4}</a:tableStyleId>
              </a:tblPr>
              <a:tblGrid>
                <a:gridCol w="1754675"/>
                <a:gridCol w="1754675"/>
                <a:gridCol w="1754675"/>
                <a:gridCol w="1754675"/>
                <a:gridCol w="1754675"/>
              </a:tblGrid>
              <a:tr h="8742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Plain</a:t>
                      </a:r>
                      <a:endParaRPr b="0"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 honorific</a:t>
                      </a:r>
                      <a:endParaRPr b="1"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DFEC"/>
                    </a:solidFill>
                  </a:tcPr>
                </a:tc>
                <a:tc hMerge="1"/>
              </a:tr>
              <a:tr h="4526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Non-past</a:t>
                      </a:r>
                      <a:endParaRPr b="0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Past</a:t>
                      </a:r>
                      <a:endParaRPr b="0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Non-past</a:t>
                      </a:r>
                      <a:endParaRPr b="1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Past</a:t>
                      </a:r>
                      <a:endParaRPr b="1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DFEC"/>
                    </a:solidFill>
                  </a:tcPr>
                </a:tc>
              </a:tr>
              <a:tr h="452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Polite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있어요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있었어요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rgbClr val="FF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계세</a:t>
                      </a: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rgbClr val="FF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계셨</a:t>
                      </a: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어요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Deferential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있습니다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있었습니다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rgbClr val="FF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계십</a:t>
                      </a: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니다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rgbClr val="FF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계셨</a:t>
                      </a: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습니다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2" name="Google Shape;112;p20"/>
          <p:cNvGraphicFramePr/>
          <p:nvPr/>
        </p:nvGraphicFramePr>
        <p:xfrm>
          <a:off x="192658" y="15302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{4DB9D1F7-9B5B-436C-9FA5-096C69F9E7F4}</a:tableStyleId>
              </a:tblPr>
              <a:tblGrid>
                <a:gridCol w="1754675"/>
                <a:gridCol w="1754675"/>
                <a:gridCol w="1754675"/>
                <a:gridCol w="1754675"/>
                <a:gridCol w="1754675"/>
              </a:tblGrid>
              <a:tr h="2629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5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Plain</a:t>
                      </a:r>
                      <a:endParaRPr b="0" sz="15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5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 honorific</a:t>
                      </a:r>
                      <a:endParaRPr b="1" sz="15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 hMerge="1"/>
              </a:tr>
              <a:tr h="2629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Non-past</a:t>
                      </a:r>
                      <a:endParaRPr b="0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Past</a:t>
                      </a:r>
                      <a:endParaRPr b="0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Non-past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Past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</a:tr>
              <a:tr h="46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Polite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가요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vi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갔어요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vi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가</a:t>
                      </a:r>
                      <a:r>
                        <a:rPr lang="vi" sz="1600">
                          <a:solidFill>
                            <a:srgbClr val="FF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</a:t>
                      </a:r>
                      <a:r>
                        <a:rPr lang="vi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요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가</a:t>
                      </a:r>
                      <a:r>
                        <a:rPr lang="vi" sz="1600">
                          <a:solidFill>
                            <a:srgbClr val="FF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셨</a:t>
                      </a:r>
                      <a:r>
                        <a:rPr lang="vi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어요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Deferential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갑니다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갔습니다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vi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가</a:t>
                      </a:r>
                      <a:r>
                        <a:rPr lang="vi" sz="1600">
                          <a:solidFill>
                            <a:srgbClr val="FF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십</a:t>
                      </a:r>
                      <a:r>
                        <a:rPr lang="vi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니다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vi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가</a:t>
                      </a:r>
                      <a:r>
                        <a:rPr lang="vi" sz="1600">
                          <a:solidFill>
                            <a:srgbClr val="FF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셨</a:t>
                      </a:r>
                      <a:r>
                        <a:rPr lang="vi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습니다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3" name="Google Shape;113;p20"/>
          <p:cNvGraphicFramePr/>
          <p:nvPr/>
        </p:nvGraphicFramePr>
        <p:xfrm>
          <a:off x="192658" y="6898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{4DB9D1F7-9B5B-436C-9FA5-096C69F9E7F4}</a:tableStyleId>
              </a:tblPr>
              <a:tblGrid>
                <a:gridCol w="1754675"/>
                <a:gridCol w="1754675"/>
                <a:gridCol w="1754675"/>
                <a:gridCol w="1754675"/>
                <a:gridCol w="1754675"/>
              </a:tblGrid>
              <a:tr h="2555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Plain</a:t>
                      </a:r>
                      <a:endParaRPr b="0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 honorific</a:t>
                      </a:r>
                      <a:endParaRPr b="1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BEEF4"/>
                    </a:solidFill>
                  </a:tcPr>
                </a:tc>
                <a:tc hMerge="1"/>
              </a:tr>
              <a:tr h="2555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Non-past</a:t>
                      </a:r>
                      <a:endParaRPr b="0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Past</a:t>
                      </a:r>
                      <a:endParaRPr b="0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Non-past</a:t>
                      </a:r>
                      <a:endParaRPr b="1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Past</a:t>
                      </a:r>
                      <a:endParaRPr b="1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EF4"/>
                    </a:solidFill>
                  </a:tcPr>
                </a:tc>
              </a:tr>
              <a:tr h="456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Polite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읽어요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vi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읽었어요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vi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읽</a:t>
                      </a:r>
                      <a:r>
                        <a:rPr lang="vi" sz="1600">
                          <a:solidFill>
                            <a:srgbClr val="FF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으세</a:t>
                      </a:r>
                      <a:r>
                        <a:rPr lang="vi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요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읽</a:t>
                      </a:r>
                      <a:r>
                        <a:rPr lang="vi" sz="1600">
                          <a:solidFill>
                            <a:srgbClr val="FF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으셨</a:t>
                      </a:r>
                      <a:r>
                        <a:rPr lang="vi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어요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Deferential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~습/</a:t>
                      </a:r>
                      <a:r>
                        <a:rPr lang="vi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읽습니다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읽었습니다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읽</a:t>
                      </a:r>
                      <a:r>
                        <a:rPr lang="vi" sz="1600">
                          <a:solidFill>
                            <a:srgbClr val="FF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으십</a:t>
                      </a:r>
                      <a:r>
                        <a:rPr lang="vi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니다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vi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읽</a:t>
                      </a:r>
                      <a:r>
                        <a:rPr lang="vi" sz="1600">
                          <a:solidFill>
                            <a:srgbClr val="FF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으셨</a:t>
                      </a:r>
                      <a:r>
                        <a:rPr lang="vi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습니다</a:t>
                      </a: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1000502" y="899600"/>
            <a:ext cx="1149000" cy="30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600" u="none" cap="none" strike="noStrike">
                <a:solidFill>
                  <a:srgbClr val="008000"/>
                </a:solidFill>
              </a:rPr>
              <a:t>NOUN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교수님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동안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문화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밖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시드니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연구실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택시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호주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rgbClr val="008000"/>
                </a:solidFill>
              </a:rPr>
              <a:t>VERB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놀다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시작하다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2065225" y="895775"/>
            <a:ext cx="2465100" cy="30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professor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during, for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culture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outside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Sydney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professor’s office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taxi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Australia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to play; to not work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to begin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4530331" y="895775"/>
            <a:ext cx="2533500" cy="21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8000"/>
                </a:solidFill>
              </a:rPr>
              <a:t>ADJECTIVE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싶다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죄송하다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8000"/>
                </a:solidFill>
              </a:rPr>
              <a:t>ADVERB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그냥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굉장히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일찍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5995966" y="895775"/>
            <a:ext cx="2373600" cy="21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to want to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to be sorry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just, without any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special reason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very much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early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22" name="Google Shape;122;p21"/>
          <p:cNvGraphicFramePr/>
          <p:nvPr/>
        </p:nvGraphicFramePr>
        <p:xfrm>
          <a:off x="1000501" y="5071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{26F8C0D3-5D40-4598-9EDD-5DE08ADFB689}</a:tableStyleId>
              </a:tblPr>
              <a:tblGrid>
                <a:gridCol w="3529825"/>
                <a:gridCol w="3839250"/>
              </a:tblGrid>
              <a:tr h="37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Conversation 10.1</a:t>
                      </a:r>
                      <a:endParaRPr sz="21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21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New Words</a:t>
                      </a:r>
                      <a:endParaRPr b="1" sz="21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6E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781" y="500728"/>
            <a:ext cx="461544" cy="3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/>
        </p:nvSpPr>
        <p:spPr>
          <a:xfrm>
            <a:off x="1000501" y="1032182"/>
            <a:ext cx="6340800" cy="3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rgbClr val="000000"/>
                </a:solidFill>
              </a:rPr>
              <a:t>마크:		안녕하세요, 교수님.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highlight>
                  <a:srgbClr val="FFA39A"/>
                </a:highlight>
              </a:rPr>
              <a:t>교수님: 	네, 어떻게 오셨어요?</a:t>
            </a:r>
            <a:endParaRPr sz="1600">
              <a:highlight>
                <a:srgbClr val="FFA39A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rgbClr val="000000"/>
                </a:solidFill>
              </a:rPr>
              <a:t>마크: 	제 이름은 마크 스미스입니다. 한국 문화를 전공하는데 이번 </a:t>
            </a:r>
            <a:endParaRPr b="1" sz="1600">
              <a:solidFill>
                <a:srgbClr val="000000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rgbClr val="000000"/>
                </a:solidFill>
              </a:rPr>
              <a:t>학기에</a:t>
            </a:r>
            <a:r>
              <a:rPr b="1" lang="vi" sz="1600"/>
              <a:t>. </a:t>
            </a:r>
            <a:r>
              <a:rPr b="1" lang="vi" sz="1600">
                <a:solidFill>
                  <a:srgbClr val="000000"/>
                </a:solidFill>
              </a:rPr>
              <a:t>한국어 수업을 듣고 싶습니다.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highlight>
                  <a:srgbClr val="FFA39A"/>
                </a:highlight>
              </a:rPr>
              <a:t>교수님: 	아, 그래요? 한국어를 얼마 동안 배웠어요?</a:t>
            </a:r>
            <a:endParaRPr sz="1600">
              <a:highlight>
                <a:srgbClr val="FFA39A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rgbClr val="000000"/>
                </a:solidFill>
              </a:rPr>
              <a:t>마크: 	시드니 대학교에서 일 년 동안 배웠습니다.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highlight>
                  <a:srgbClr val="FFA39A"/>
                </a:highlight>
              </a:rPr>
              <a:t>교수님: 	그럼 오늘 오후에 한국어 시험을 보세요.</a:t>
            </a:r>
            <a:endParaRPr sz="1600">
              <a:highlight>
                <a:srgbClr val="FFA39A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rgbClr val="000000"/>
                </a:solidFill>
              </a:rPr>
              <a:t>마크: 	죄송하지만 오늘은 시간이 없는데요.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rgbClr val="000000"/>
                </a:solidFill>
                <a:highlight>
                  <a:srgbClr val="FFA39A"/>
                </a:highlight>
              </a:rPr>
              <a:t>교수님: 	그럼 내일 아침 9시에 시험을 보러 오세요.</a:t>
            </a:r>
            <a:endParaRPr sz="1600">
              <a:highlight>
                <a:srgbClr val="FFA39A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rgbClr val="000000"/>
                </a:solidFill>
              </a:rPr>
              <a:t>마크:		네, 그럼 내일 뵙겠습니다.</a:t>
            </a:r>
            <a:endParaRPr sz="1600"/>
          </a:p>
        </p:txBody>
      </p:sp>
      <p:graphicFrame>
        <p:nvGraphicFramePr>
          <p:cNvPr id="129" name="Google Shape;129;p22"/>
          <p:cNvGraphicFramePr/>
          <p:nvPr/>
        </p:nvGraphicFramePr>
        <p:xfrm>
          <a:off x="1000501" y="5071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{26F8C0D3-5D40-4598-9EDD-5DE08ADFB689}</a:tableStyleId>
              </a:tblPr>
              <a:tblGrid>
                <a:gridCol w="3529825"/>
                <a:gridCol w="3839250"/>
              </a:tblGrid>
              <a:tr h="388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Conversation 10.1</a:t>
                      </a:r>
                      <a:endParaRPr sz="21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오늘은 시간이 없는데요.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CB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127" y="507158"/>
            <a:ext cx="454105" cy="388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