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208"/>
  </p:normalViewPr>
  <p:slideViewPr>
    <p:cSldViewPr snapToGrid="0" snapToObjects="1">
      <p:cViewPr varScale="1">
        <p:scale>
          <a:sx n="120" d="100"/>
          <a:sy n="120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7F16-2CD9-1048-ABCE-6637D9FDC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50404-B34D-B046-8B0F-0BECBB4B8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0BBB8-EEC8-8941-8DE5-499DB1C3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2600-72D4-344C-A9F2-5DEB5ED80B9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0526-BCB1-2A41-BEEF-0B36AC94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85C9-1268-724F-ADF1-EC01124D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317E-1A6C-2642-8E19-BAC491C4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7EDE-4491-D245-86B7-06F60A4E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822EB-354B-944F-8D7D-CA6A3B7D5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DFAA-3D21-A24B-9C0D-F56C1AB5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2600-72D4-344C-A9F2-5DEB5ED80B9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2B8A-3016-B84D-BC04-A6BCCEAB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AA53-29B8-4B43-86D9-C9D9048C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317E-1A6C-2642-8E19-BAC491C4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04B80-16C9-F94A-82E5-227600348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F234A-3D41-4149-BD6D-D75869307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3956-4D0E-E546-8E2F-807D8DCC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2600-72D4-344C-A9F2-5DEB5ED80B9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5725-88B4-E444-857E-4EE009CF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1A2B-3227-F64D-950C-B8ED84D8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317E-1A6C-2642-8E19-BAC491C4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C700-5A19-4D4E-9DE0-BF9121DD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A033-71A4-C846-BB6C-C1A41D45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35377-86EA-7A48-A23A-D62E4F70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2600-72D4-344C-A9F2-5DEB5ED80B9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437DC-717D-FF4F-8733-2A017127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008A-B6EC-C949-91E7-AB20994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317E-1A6C-2642-8E19-BAC491C4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43F4-325C-A74E-A723-A112CEBE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92CDB-ACA8-3D4E-A77A-BACE91A1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CA763-251B-024D-A1B3-C8087835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2600-72D4-344C-A9F2-5DEB5ED80B9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2981-A460-424B-B247-F2D8D81D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0D0D-83F2-3C46-8019-3BC2441A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317E-1A6C-2642-8E19-BAC491C4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55A0-7F53-524B-886D-F420D5BD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6D67-8DFC-A241-8B25-82144978E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DBE3A-AB7C-984E-A6D3-DA24CA361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75B79-0519-2D4A-B211-C0A18527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2600-72D4-344C-A9F2-5DEB5ED80B9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857C8-5E79-2B42-BB1A-BF389599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134EA-6308-1543-AAA4-6C0FB2B6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317E-1A6C-2642-8E19-BAC491C4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6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43A-92A7-EE45-899C-ACF2B4A7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B8D5D-14C5-1643-8F2D-1E9BEEC6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75232-47EB-F740-B06A-5405A653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2FC89-6752-EF45-87F6-2CA5A597D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796AA-0727-3442-AAA2-621029600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53861-F47F-DC43-BB19-F8CE46E6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2600-72D4-344C-A9F2-5DEB5ED80B9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E6E32-82E1-DB49-B16B-AB7B9072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CB397-C4E5-254F-AD3F-90ECFA94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317E-1A6C-2642-8E19-BAC491C4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5727-B340-2540-9D10-13DF1CA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AC5FC-8A6F-5443-B160-0256D47B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2600-72D4-344C-A9F2-5DEB5ED80B9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BC845-DD36-7245-BE64-F55CF5B3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4D3E8-04BB-6749-9771-B0D1372D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317E-1A6C-2642-8E19-BAC491C4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83349-A1F1-AB48-A81E-5486BA8A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2600-72D4-344C-A9F2-5DEB5ED80B9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7B79B-B471-C24A-A89B-80E2519F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5877F-E605-054C-A057-589D8BEA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317E-1A6C-2642-8E19-BAC491C4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7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3DCA-1A6C-264B-9C3F-BCCC35CE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F7B2-9651-3344-BE9B-C62952590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B6697-B6AE-3743-8394-97DFF472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B9614-BDAB-2043-B4A2-DB212125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2600-72D4-344C-A9F2-5DEB5ED80B9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6DA6-3CDB-D447-8D2B-262938F1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B1253-0DC4-3F44-B94A-B815CF80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317E-1A6C-2642-8E19-BAC491C4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8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3CC6-0F70-AB48-9E37-3018E53C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6D33B-CA9C-6A45-B8FD-14B6579EE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04E69-E4C5-6B46-9D67-8A3295937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E35A6-BBEA-0F46-909A-C5749ECE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2600-72D4-344C-A9F2-5DEB5ED80B9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F2E47-24B2-5B44-95A6-13606C60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459BD-E8C4-5644-9A82-DBF80BD6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317E-1A6C-2642-8E19-BAC491C4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0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993A3-2863-244F-A74C-C90AC801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C577C-475E-4743-B40F-793070A9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E635-6B4A-5A41-BFEF-9BEDC129A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B2600-72D4-344C-A9F2-5DEB5ED80B9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9086-F165-2046-B241-02D884AF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2CA3-7241-0148-B9E9-7C7EBB71A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317E-1A6C-2642-8E19-BAC491C4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4B5943-C5C2-A544-A8BE-B88ACACB3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213" y="273237"/>
            <a:ext cx="9803219" cy="6457172"/>
          </a:xfrm>
        </p:spPr>
        <p:txBody>
          <a:bodyPr>
            <a:normAutofit fontScale="25000" lnSpcReduction="20000"/>
          </a:bodyPr>
          <a:lstStyle/>
          <a:p>
            <a:r>
              <a:rPr lang="en-US" sz="8800" b="1" dirty="0"/>
              <a:t>Types of Sources for Research</a:t>
            </a:r>
            <a:endParaRPr lang="en-US" sz="8800" dirty="0"/>
          </a:p>
          <a:p>
            <a:endParaRPr lang="en-US" sz="8000" dirty="0"/>
          </a:p>
          <a:p>
            <a:pPr marL="457200" indent="-457200" algn="l">
              <a:buAutoNum type="arabicPeriod"/>
            </a:pPr>
            <a:r>
              <a:rPr lang="en-US" sz="8000" b="1" dirty="0"/>
              <a:t>Primary Sources</a:t>
            </a:r>
            <a:r>
              <a:rPr lang="en-US" sz="8000" dirty="0"/>
              <a:t>: sources that are primarily </a:t>
            </a:r>
            <a:r>
              <a:rPr lang="en-US" sz="8000" u="sng" dirty="0"/>
              <a:t>original research content</a:t>
            </a:r>
            <a:r>
              <a:rPr lang="en-US" sz="8000" dirty="0"/>
              <a:t>.</a:t>
            </a:r>
          </a:p>
          <a:p>
            <a:pPr marL="800100" lvl="1" indent="-342900" algn="l">
              <a:buFontTx/>
              <a:buChar char="-"/>
            </a:pPr>
            <a:r>
              <a:rPr lang="en-US" sz="8000" dirty="0"/>
              <a:t>original evidence (as reported by those who collected it, or original artifacts)</a:t>
            </a:r>
          </a:p>
          <a:p>
            <a:pPr marL="800100" lvl="1" indent="-342900" algn="l">
              <a:buFontTx/>
              <a:buChar char="-"/>
            </a:pPr>
            <a:r>
              <a:rPr lang="en-US" sz="8000" dirty="0"/>
              <a:t>original research (usually professionally vetted by peer review or an established research press, and thoroughly referenced with citations)</a:t>
            </a:r>
            <a:r>
              <a:rPr lang="en-US" sz="8000" b="1" dirty="0"/>
              <a:t> </a:t>
            </a:r>
          </a:p>
          <a:p>
            <a:pPr marL="800100" lvl="1" indent="-342900" algn="l">
              <a:buFontTx/>
              <a:buChar char="-"/>
            </a:pPr>
            <a:endParaRPr lang="en-US" sz="8000" b="1" dirty="0"/>
          </a:p>
          <a:p>
            <a:pPr marL="454025" indent="-444500" algn="l"/>
            <a:r>
              <a:rPr lang="en-US" sz="8000" b="1" dirty="0"/>
              <a:t>2.	Secondary Sources</a:t>
            </a:r>
            <a:r>
              <a:rPr lang="en-US" sz="8000" dirty="0"/>
              <a:t>: sources that </a:t>
            </a:r>
            <a:r>
              <a:rPr lang="en-US" sz="8000" u="sng" dirty="0"/>
              <a:t>communicate the results of primary sources to a scholarly audience</a:t>
            </a:r>
            <a:r>
              <a:rPr lang="en-US" sz="8000" dirty="0"/>
              <a:t>; they usually contain some original value-added content, but originality is not the main purpose.</a:t>
            </a:r>
          </a:p>
          <a:p>
            <a:pPr marL="809625" lvl="1" indent="-342900" algn="l">
              <a:buFontTx/>
              <a:buChar char="-"/>
            </a:pPr>
            <a:r>
              <a:rPr lang="en-US" sz="8000" dirty="0"/>
              <a:t>peer-reviewed articles: literature surveys, derivative/interpretative work, reviews</a:t>
            </a:r>
          </a:p>
          <a:p>
            <a:pPr marL="809625" lvl="1" indent="-342900" algn="l">
              <a:buFontTx/>
              <a:buChar char="-"/>
            </a:pPr>
            <a:r>
              <a:rPr lang="en-US" sz="8000" dirty="0"/>
              <a:t>edited anthologies, histories, biographies, textbooks</a:t>
            </a:r>
          </a:p>
          <a:p>
            <a:pPr marL="809625" lvl="1" indent="-342900" algn="l">
              <a:buFontTx/>
              <a:buChar char="-"/>
            </a:pPr>
            <a:r>
              <a:rPr lang="en-US" sz="8000" dirty="0"/>
              <a:t>reference works written for researchers</a:t>
            </a:r>
          </a:p>
          <a:p>
            <a:pPr marL="809625" lvl="1" indent="-342900" algn="l">
              <a:buFontTx/>
              <a:buChar char="-"/>
            </a:pPr>
            <a:r>
              <a:rPr lang="en-US" sz="8000" dirty="0"/>
              <a:t>usually professionally vetted by peer review or an established research press, and thoroughly referenced with citations</a:t>
            </a:r>
            <a:endParaRPr lang="en-US" sz="8000" b="1" dirty="0"/>
          </a:p>
          <a:p>
            <a:pPr marL="454025" indent="-444500" algn="l"/>
            <a:r>
              <a:rPr lang="en-US" sz="8000" b="1" dirty="0"/>
              <a:t>3.	Tertiary Sources</a:t>
            </a:r>
            <a:r>
              <a:rPr lang="en-US" sz="8000" dirty="0"/>
              <a:t>: sources that </a:t>
            </a:r>
            <a:r>
              <a:rPr lang="en-US" sz="8000" u="sng" dirty="0"/>
              <a:t>communicate the results of primary or secondary sources to a non-scholarly or popular audience</a:t>
            </a:r>
            <a:r>
              <a:rPr lang="en-US" sz="8000" dirty="0"/>
              <a:t>; they usually do not contain any or much original value-added content that is of use to researchers.</a:t>
            </a:r>
          </a:p>
          <a:p>
            <a:pPr marL="809625" lvl="1" indent="-342900" algn="l">
              <a:buFontTx/>
              <a:buChar char="-"/>
            </a:pPr>
            <a:r>
              <a:rPr lang="en-US" sz="8000" dirty="0"/>
              <a:t>reference works written for a general audience (such as popular encyclopedias and dictionaries</a:t>
            </a:r>
          </a:p>
          <a:p>
            <a:pPr marL="809625" lvl="1" indent="-342900" algn="l">
              <a:buFontTx/>
              <a:buChar char="-"/>
            </a:pPr>
            <a:r>
              <a:rPr lang="en-US" sz="8000" dirty="0"/>
              <a:t>articles and books in the non-scholarly media (books, magazines, blogs, etc.)</a:t>
            </a:r>
          </a:p>
          <a:p>
            <a:pPr marL="809625" lvl="1" indent="-342900" algn="l">
              <a:buFontTx/>
              <a:buChar char="-"/>
            </a:pPr>
            <a:r>
              <a:rPr lang="en-US" sz="8000" dirty="0"/>
              <a:t>textbooks</a:t>
            </a:r>
          </a:p>
          <a:p>
            <a:pPr marL="809625" lvl="1" indent="-342900" algn="l">
              <a:buFontTx/>
              <a:buChar char="-"/>
            </a:pPr>
            <a:r>
              <a:rPr lang="en-US" sz="8000" dirty="0"/>
              <a:t>not usually professionally vetted or edited by scholars, and not typically expected to be referenced with citations (although the best examples may be).</a:t>
            </a:r>
            <a:endParaRPr lang="en-US" sz="8000" b="1" dirty="0"/>
          </a:p>
          <a:p>
            <a:pPr marL="809625" lvl="1" indent="-342900" algn="l">
              <a:buFontTx/>
              <a:buChar char="-"/>
            </a:pPr>
            <a:endParaRPr lang="en-US" sz="8000" dirty="0"/>
          </a:p>
          <a:p>
            <a:pPr marL="809625" lvl="1" indent="-342900" algn="l">
              <a:buFontTx/>
              <a:buChar char="-"/>
            </a:pPr>
            <a:endParaRPr lang="en-US" dirty="0"/>
          </a:p>
          <a:p>
            <a:pPr marL="352425" indent="-342900" algn="l">
              <a:buFontTx/>
              <a:buChar char="-"/>
            </a:pPr>
            <a:endParaRPr lang="en-US" dirty="0"/>
          </a:p>
          <a:p>
            <a:pPr algn="l"/>
            <a:endParaRPr lang="en-US" dirty="0"/>
          </a:p>
          <a:p>
            <a:pPr marL="800100" lvl="1" indent="-3429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2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Randall</dc:creator>
  <cp:lastModifiedBy>Allan Randall</cp:lastModifiedBy>
  <cp:revision>11</cp:revision>
  <dcterms:created xsi:type="dcterms:W3CDTF">2021-05-25T14:51:21Z</dcterms:created>
  <dcterms:modified xsi:type="dcterms:W3CDTF">2021-05-25T15:32:32Z</dcterms:modified>
</cp:coreProperties>
</file>